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4" r:id="rId12"/>
    <p:sldId id="275" r:id="rId13"/>
    <p:sldId id="276" r:id="rId14"/>
    <p:sldId id="279" r:id="rId15"/>
    <p:sldId id="277" r:id="rId16"/>
    <p:sldId id="271" r:id="rId17"/>
    <p:sldId id="272" r:id="rId18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тём" initials="А" lastIdx="0" clrIdx="0">
    <p:extLst>
      <p:ext uri="{19B8F6BF-5375-455C-9EA6-DF929625EA0E}">
        <p15:presenceInfo xmlns:p15="http://schemas.microsoft.com/office/powerpoint/2012/main" userId="f922c15b202d2a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84604" autoAdjust="0"/>
  </p:normalViewPr>
  <p:slideViewPr>
    <p:cSldViewPr>
      <p:cViewPr>
        <p:scale>
          <a:sx n="90" d="100"/>
          <a:sy n="90" d="100"/>
        </p:scale>
        <p:origin x="168" y="-30"/>
      </p:cViewPr>
      <p:guideLst>
        <p:guide orient="horz" pos="2160"/>
        <p:guide pos="288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8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120" y="2852936"/>
            <a:ext cx="7236296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23728" y="412798"/>
            <a:ext cx="684076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267744" y="1700808"/>
            <a:ext cx="669674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12798"/>
            <a:ext cx="684076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700808"/>
            <a:ext cx="669674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384884"/>
            <a:ext cx="7236296" cy="2556284"/>
          </a:xfrm>
        </p:spPr>
        <p:txBody>
          <a:bodyPr>
            <a:normAutofit fontScale="90000"/>
          </a:bodyPr>
          <a:lstStyle/>
          <a:p>
            <a:r>
              <a:rPr lang="ru-RU" sz="2400" i="1" kern="100" dirty="0" smtClean="0">
                <a:solidFill>
                  <a:srgbClr val="FF0000"/>
                </a:solidFill>
                <a:effectLst/>
                <a:latin typeface="Bahnschrift SemiBold Condensed"/>
                <a:ea typeface="Calibri"/>
                <a:cs typeface="Times New Roman"/>
              </a:rPr>
              <a:t/>
            </a:r>
            <a:br>
              <a:rPr lang="ru-RU" sz="2400" i="1" kern="100" dirty="0" smtClean="0">
                <a:solidFill>
                  <a:srgbClr val="FF0000"/>
                </a:solidFill>
                <a:effectLst/>
                <a:latin typeface="Bahnschrift SemiBold Condensed"/>
                <a:ea typeface="Calibri"/>
                <a:cs typeface="Times New Roman"/>
              </a:rPr>
            </a:br>
            <a:r>
              <a:rPr lang="ru-RU" sz="3600" i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</a:t>
            </a:r>
            <a:r>
              <a:rPr lang="ru-RU" sz="3600" b="0" i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600" b="0" i="1" kern="100" dirty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0" i="1" kern="100" dirty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«Мичурин </a:t>
            </a:r>
            <a:r>
              <a:rPr lang="ru-RU" sz="3600" b="0" i="1" kern="100" dirty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пеленок</a:t>
            </a:r>
            <a:r>
              <a:rPr lang="ru-RU" sz="3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br>
              <a:rPr lang="ru-RU" sz="3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0" i="1" kern="100" dirty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0" i="1" kern="100" dirty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Bahnschrift SemiBold Condensed"/>
                <a:ea typeface="Calibri"/>
                <a:cs typeface="Times New Roman"/>
              </a:rPr>
              <a:t/>
            </a:r>
            <a:br>
              <a:rPr lang="ru-RU" sz="20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Bahnschrift SemiBold Condensed"/>
                <a:ea typeface="Calibri"/>
                <a:cs typeface="Times New Roman"/>
              </a:rPr>
            </a:br>
            <a:r>
              <a:rPr lang="ru-RU" sz="20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Bahnschrift SemiBold Condensed"/>
                <a:ea typeface="Calibri"/>
                <a:cs typeface="Times New Roman"/>
              </a:rPr>
              <a:t>                                             </a:t>
            </a:r>
            <a:r>
              <a:rPr lang="ru-RU" sz="1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Воспитатель  МБДОУ – детского сада  </a:t>
            </a:r>
            <a:r>
              <a:rPr lang="ru-RU" sz="1600" b="0" i="1" kern="100" dirty="0" err="1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Пестерникова.Т.А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0" i="1" kern="100" dirty="0" smtClean="0">
                <a:solidFill>
                  <a:srgbClr val="283138">
                    <a:satMod val="130000"/>
                  </a:srgb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2880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 № 419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63344"/>
            <a:ext cx="4435292" cy="786742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851" y="950086"/>
            <a:ext cx="2426418" cy="318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5" y="808640"/>
            <a:ext cx="2457160" cy="3282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5580"/>
            <a:ext cx="2991530" cy="209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20" y="3816772"/>
            <a:ext cx="23780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55" y="163344"/>
            <a:ext cx="264001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784" t="13725" r="15068"/>
          <a:stretch/>
        </p:blipFill>
        <p:spPr>
          <a:xfrm>
            <a:off x="68335" y="825036"/>
            <a:ext cx="245481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9690" t="10282" r="22038" b="34125"/>
          <a:stretch/>
        </p:blipFill>
        <p:spPr>
          <a:xfrm>
            <a:off x="2380709" y="1643013"/>
            <a:ext cx="2808312" cy="2670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8182" t="29980" r="19091" b="180"/>
          <a:stretch/>
        </p:blipFill>
        <p:spPr>
          <a:xfrm>
            <a:off x="4904406" y="145258"/>
            <a:ext cx="214965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9288" t="36141" r="31100"/>
          <a:stretch/>
        </p:blipFill>
        <p:spPr>
          <a:xfrm>
            <a:off x="7141638" y="72431"/>
            <a:ext cx="2002362" cy="2192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278" t="36770" r="25430"/>
          <a:stretch/>
        </p:blipFill>
        <p:spPr>
          <a:xfrm>
            <a:off x="5724127" y="2695626"/>
            <a:ext cx="3227253" cy="2089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4563" t="27977" r="19288"/>
          <a:stretch/>
        </p:blipFill>
        <p:spPr>
          <a:xfrm>
            <a:off x="1344817" y="4581128"/>
            <a:ext cx="3559589" cy="2090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Заголовок 9"/>
          <p:cNvSpPr>
            <a:spLocks noGrp="1"/>
          </p:cNvSpPr>
          <p:nvPr>
            <p:ph type="title"/>
          </p:nvPr>
        </p:nvSpPr>
        <p:spPr>
          <a:xfrm>
            <a:off x="1115616" y="254302"/>
            <a:ext cx="3972392" cy="87044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драматизация «Репка»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103078"/>
            <a:ext cx="6840760" cy="4959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761" y="4442950"/>
            <a:ext cx="2752986" cy="2066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2408" t="16069" r="36661"/>
          <a:stretch/>
        </p:blipFill>
        <p:spPr>
          <a:xfrm>
            <a:off x="6372200" y="1038233"/>
            <a:ext cx="2405198" cy="2974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965041"/>
            <a:ext cx="4320480" cy="3242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42950"/>
            <a:ext cx="2915816" cy="241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25747" t="38690" r="21828" b="-4848"/>
          <a:stretch/>
        </p:blipFill>
        <p:spPr>
          <a:xfrm>
            <a:off x="5730692" y="4149080"/>
            <a:ext cx="3113026" cy="2948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68538" y="3951287"/>
          <a:ext cx="6696075" cy="179388"/>
        </p:xfrm>
        <a:graphic>
          <a:graphicData uri="http://schemas.openxmlformats.org/drawingml/2006/table">
            <a:tbl>
              <a:tblPr/>
              <a:tblGrid>
                <a:gridCol w="6696075">
                  <a:extLst>
                    <a:ext uri="{9D8B030D-6E8A-4147-A177-3AD203B41FA5}">
                      <a16:colId xmlns:a16="http://schemas.microsoft.com/office/drawing/2014/main" val="3532114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экспериментирование</a:t>
                      </a:r>
                      <a:r>
                        <a:rPr lang="ru-RU" sz="1100" u="sng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00365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68538" y="3951287"/>
          <a:ext cx="6696075" cy="179388"/>
        </p:xfrm>
        <a:graphic>
          <a:graphicData uri="http://schemas.openxmlformats.org/drawingml/2006/table">
            <a:tbl>
              <a:tblPr/>
              <a:tblGrid>
                <a:gridCol w="6696075">
                  <a:extLst>
                    <a:ext uri="{9D8B030D-6E8A-4147-A177-3AD203B41FA5}">
                      <a16:colId xmlns:a16="http://schemas.microsoft.com/office/drawing/2014/main" val="2217508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sng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экспериментирование</a:t>
                      </a:r>
                      <a:r>
                        <a:rPr lang="ru-RU" sz="1100" u="sng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442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885" r="11019" b="23959"/>
          <a:stretch/>
        </p:blipFill>
        <p:spPr>
          <a:xfrm rot="20967516">
            <a:off x="4860032" y="324989"/>
            <a:ext cx="2783859" cy="1929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854" y="4951607"/>
            <a:ext cx="2520280" cy="1886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8822" t="39689" r="2123" b="-5039"/>
          <a:stretch/>
        </p:blipFill>
        <p:spPr>
          <a:xfrm>
            <a:off x="477187" y="3212976"/>
            <a:ext cx="2995886" cy="2126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355" y="383651"/>
            <a:ext cx="3450773" cy="258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5042" t="24801" r="12945" b="25830"/>
          <a:stretch/>
        </p:blipFill>
        <p:spPr>
          <a:xfrm>
            <a:off x="3647919" y="2276872"/>
            <a:ext cx="4998871" cy="2813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2835" t="31340" r="20149"/>
          <a:stretch/>
        </p:blipFill>
        <p:spPr>
          <a:xfrm>
            <a:off x="4951485" y="4797152"/>
            <a:ext cx="2600952" cy="17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77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18" y="1196752"/>
            <a:ext cx="5019576" cy="5851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4437"/>
          <a:stretch/>
        </p:blipFill>
        <p:spPr>
          <a:xfrm>
            <a:off x="5548986" y="997092"/>
            <a:ext cx="3415502" cy="29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142691"/>
            <a:ext cx="3386157" cy="2539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128792" cy="103750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витамины</a:t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«Витаминный салат»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«Пирожки с зеленым лучком и яйцом»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2884">
            <a:off x="2553545" y="961267"/>
            <a:ext cx="3133658" cy="35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3"/>
            <a:ext cx="5616624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урожай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94" y="3429000"/>
            <a:ext cx="2514012" cy="3358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818" y="205342"/>
            <a:ext cx="2312519" cy="308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18" y="3409104"/>
            <a:ext cx="2312519" cy="3378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141689" y="191285"/>
            <a:ext cx="2457709" cy="3748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20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404664"/>
            <a:ext cx="6480720" cy="4536504"/>
          </a:xfrm>
        </p:spPr>
        <p:txBody>
          <a:bodyPr>
            <a:normAutofit fontScale="62500" lnSpcReduction="20000"/>
          </a:bodyPr>
          <a:lstStyle/>
          <a:p>
            <a:pPr marL="82296" lvl="0" indent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838D9B"/>
              </a:buClr>
              <a:buSzPct val="80000"/>
              <a:buNone/>
            </a:pPr>
            <a:r>
              <a:rPr lang="ru-RU" sz="3400" b="1" kern="100" dirty="0">
                <a:solidFill>
                  <a:prstClr val="black"/>
                </a:solidFill>
                <a:ea typeface="Calibri"/>
                <a:cs typeface="Times New Roman"/>
              </a:rPr>
              <a:t>Заключение</a:t>
            </a: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838D9B"/>
              </a:buClr>
              <a:buSzPct val="80000"/>
              <a:buNone/>
              <a:tabLst>
                <a:tab pos="228600" algn="l"/>
                <a:tab pos="3581400" algn="l"/>
              </a:tabLst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экологическом, трудовом и нравственном воспитании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играет практическая, исследовательская деятельность в природных условиях. Дети тесно общаются с природой. Умение вырастить на своем земельном участке овощи, вселяет в них чувство гордости и победы, а также – это хороший способ употреблять в пищу собственные экологически чистые продукты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и опытнической деятельности дети получили необходимые знания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растений.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 многообразие посевного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относиться к растительному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миру.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труду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Проводимая работа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у детей трудолюбие, бережное отношение к растениям, дети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научаться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вместе, помогать друг другу.</a:t>
            </a: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838D9B"/>
              </a:buClr>
              <a:buSzPct val="80000"/>
              <a:buNone/>
              <a:tabLst>
                <a:tab pos="228600" algn="l"/>
                <a:tab pos="3581400" algn="l"/>
              </a:tabLst>
            </a:pPr>
            <a:endParaRPr lang="ru-RU" sz="1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332656"/>
            <a:ext cx="6696744" cy="2808312"/>
          </a:xfrm>
        </p:spPr>
        <p:txBody>
          <a:bodyPr>
            <a:normAutofit lnSpcReduction="10000"/>
          </a:bodyPr>
          <a:lstStyle/>
          <a:p>
            <a:pPr marL="82296" lv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838D9B"/>
              </a:buClr>
              <a:buSzPct val="80000"/>
              <a:buNone/>
            </a:pPr>
            <a:r>
              <a:rPr lang="ru-RU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Список литературы</a:t>
            </a:r>
            <a:r>
              <a:rPr lang="ru-RU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kern="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Иванова А. И.  «Экологические наблюдения и эксперименты в детском саду. Мир растений. 2005г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Интернет ресурсы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"Воспитание экологической культуры в дошкольном детстве" Николаева С.Н. Издательство: «Просвещение 2005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4.Комарова Н.Г .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Грибова.Л.Ф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«Мир в котором я живу» 2006</a:t>
            </a:r>
          </a:p>
        </p:txBody>
      </p:sp>
    </p:spTree>
    <p:extLst>
      <p:ext uri="{BB962C8B-B14F-4D97-AF65-F5344CB8AC3E}">
        <p14:creationId xmlns:p14="http://schemas.microsoft.com/office/powerpoint/2010/main" val="36537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00" cap="none" spc="0" normalizeH="0" baseline="0" noProof="0" dirty="0" smtClean="0">
                <a:ln>
                  <a:noFill/>
                </a:ln>
                <a:solidFill>
                  <a:srgbClr val="283138">
                    <a:satMod val="130000"/>
                  </a:srgbClr>
                </a:solidFill>
                <a:effectLst/>
                <a:uLnTx/>
                <a:uFillTx/>
                <a:ea typeface="Calibri"/>
                <a:cs typeface="Times New Roman"/>
              </a:rPr>
              <a:t/>
            </a:r>
            <a:br>
              <a:rPr kumimoji="0" lang="ru-RU" sz="2200" b="0" i="0" u="none" strike="noStrike" kern="100" cap="none" spc="0" normalizeH="0" baseline="0" noProof="0" dirty="0" smtClean="0">
                <a:ln>
                  <a:noFill/>
                </a:ln>
                <a:solidFill>
                  <a:srgbClr val="283138">
                    <a:satMod val="130000"/>
                  </a:srgbClr>
                </a:solidFill>
                <a:effectLst/>
                <a:uLnTx/>
                <a:uFillTx/>
                <a:ea typeface="Calibri"/>
                <a:cs typeface="Times New Roman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3241" y="32333"/>
            <a:ext cx="74888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Садоводство… является после полеводства одним из самых полезных для здоровья народонаселения занятий и самым продуктивным в смысле доходности, не говоря уже об облагораживающем и смягчающем влиянии его на характер человека</a:t>
            </a:r>
            <a:r>
              <a:rPr lang="ru-RU" sz="14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Мичурин.И.В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 - это прежде всего сфера эмоциональной жизни детей. Ребенок стремится работать тогда, когда труд дает ему радость. Чем глубже радость труда, тем больше дети дорожат собственной честью, тем нагляднее видят в деятельности самих себя - свои усилия, свое имя. Радость труда - могучая воспитательная сила, благодаря которой ребенок осознает себя как члена коллектива». 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185" y="3068960"/>
            <a:ext cx="7560840" cy="3789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своей природе садоводы, и дачники, они просто обожают рыться в песке, да и в любой грязи, и все это заливать водой, так давайте направим их энергию на то, что кроме наслаждения принесет и пользу. Посадка растений и наблюдение за их ростом, развивает вашего ребенка во многих направлениях – он получает первые представления о ходе времени, развивает тактильные ощущения, высев семян развивает мелкую моторику, координацию движений, малыш учится наблюдать,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сравнивать. Развивает у детей любовь к труду.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природе и способность использовать общение с растениями и животными для стабилизации своего здоровья и эмоционального состояния незаменимые признаки гармоничного развития     ребенка.  Общение с природой необходимо всем, но особенно маленьким городским жителям.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вырастить на своем земельном участке овощи, вселяет в них чувство гордости и победы, а также – это хороший способ употреблять в пищу собственные экологически чистые продукты.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238336"/>
            <a:ext cx="7488832" cy="54949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природе, ответственности, моральных ориентиров и полезных привычек у младших дошкольников, создание условий для познавательного развития детей, расширение кругозора детей.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элементарные представления о том, что растения растут и изменяются, учить выделять характерные особенности растений.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.Формирование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представления о структуре трудового процесса, понимание взаимосвязи между компонентами трудовой деятельности.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.Развивать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и творческие способности детей.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Обогащать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овощах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растениях.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Познакомить с природными витаминами на грядке.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о культуре выращивания растений.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Учить наблюдать за посадкой и всходами семян.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Расширять, обогащать, активизировать словарь детей.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Способствовать взаимодействию семьи и ДОУ.</a:t>
            </a:r>
          </a:p>
          <a:p>
            <a:pPr marL="0" indent="0" algn="just">
              <a:buNone/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1.Воспитывать бережное отношение к природе, к своему труду и труду взрослых.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2.Воспитывать коммуникативные навыки, самостоятельность, наблюдательность, трудолюбие, любознательность.</a:t>
            </a:r>
          </a:p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612845"/>
            <a:ext cx="7056784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дети группы раннего возраста, родители (законные представители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</a:p>
          <a:p>
            <a:pPr marL="36195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 </a:t>
            </a:r>
            <a:r>
              <a:rPr lang="ru-RU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 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краткосрочный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(24.04.2023-15.06.2023)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познавательно-исследовательский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600" b="1" kern="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для детей: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знания, что растения живые, выращивают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семян, сажают, поливают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Дети получили представления о труде взрослых, научились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называть действия и предметы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Проводимая работа позволила воспитывать трудолюбие, бережное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растениям.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Все участники проекта (дети, воспитатели, родители) получили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 от полученных результатов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Познакомились с природными витаминами, выращенными на грядке.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для родителей: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-Активное участие родителей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совместной деятельности: воспитатель-родитель-ребенок </a:t>
            </a:r>
          </a:p>
        </p:txBody>
      </p:sp>
    </p:spTree>
    <p:extLst>
      <p:ext uri="{BB962C8B-B14F-4D97-AF65-F5344CB8AC3E}">
        <p14:creationId xmlns:p14="http://schemas.microsoft.com/office/powerpoint/2010/main" val="27773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16632"/>
            <a:ext cx="7272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                                          </a:t>
            </a: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Этапы реализации проекта</a:t>
            </a:r>
          </a:p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1 этап - подготовительный</a:t>
            </a:r>
          </a:p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1.Изучение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научно-методической литературы. Получение информации по данной проблеме. </a:t>
            </a:r>
          </a:p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наглядно – методического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игр, художественной литературы;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3.Составление плана реализации проекта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Мичурин с пеленок»;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4.Обогащение развивающей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центр - внесение произведений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изучения, дидактических и настольно-печатных игр по теме; в игровую зону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– огородный инвентарь для ухода за растениями в уголок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 </a:t>
            </a:r>
          </a:p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5.Консультация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с ребенком». Рекомендации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чтению и рассказыванию по теме проекта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2 этап – основной</a:t>
            </a:r>
          </a:p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запланированных мероприятий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(беседы, опыты, эксперименты, творческая деятельность, рассматривание иллюстраций,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 –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заключительный</a:t>
            </a:r>
            <a:endParaRPr lang="ru-RU" sz="16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82296" lvl="0" algn="just">
              <a:spcBef>
                <a:spcPts val="600"/>
              </a:spcBef>
              <a:buClr>
                <a:srgbClr val="838D9B"/>
              </a:buClr>
              <a:buSzPct val="80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детей, презентация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отовыставка, сбор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с грядки.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88640"/>
            <a:ext cx="6696744" cy="6192688"/>
          </a:xfrm>
        </p:spPr>
        <p:txBody>
          <a:bodyPr/>
          <a:lstStyle/>
          <a:p>
            <a:pPr marL="82296" lvl="0" indent="0">
              <a:spcBef>
                <a:spcPts val="600"/>
              </a:spcBef>
              <a:buClr>
                <a:srgbClr val="838D9B"/>
              </a:buClr>
              <a:buSzPct val="80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 с детьми </a:t>
            </a:r>
          </a:p>
          <a:p>
            <a:pPr marL="365760" lvl="0" indent="-283464">
              <a:spcBef>
                <a:spcPts val="600"/>
              </a:spcBef>
              <a:buClr>
                <a:srgbClr val="838D9B"/>
              </a:buClr>
              <a:buSzPct val="80000"/>
              <a:buFont typeface="Wingdings 2"/>
              <a:buChar char=""/>
            </a:pPr>
            <a:r>
              <a:rPr lang="ru-RU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 Наблюдения, организованная деятельность, </a:t>
            </a:r>
            <a:r>
              <a:rPr lang="ru-RU" sz="1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деятельность, исследовательская, трудовая деятельность, беседы рассматриванием </a:t>
            </a:r>
            <a:r>
              <a:rPr lang="ru-RU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картинок, чтение художественной литературы, продуктивная деятельность</a:t>
            </a:r>
            <a:r>
              <a:rPr lang="ru-RU" sz="1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spcBef>
                <a:spcPts val="600"/>
              </a:spcBef>
              <a:buClr>
                <a:srgbClr val="838D9B"/>
              </a:buClr>
              <a:buSzPct val="80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 с родителями</a:t>
            </a:r>
          </a:p>
          <a:p>
            <a:pPr marL="365760" lvl="0" indent="-283464">
              <a:spcBef>
                <a:spcPts val="600"/>
              </a:spcBef>
              <a:buClr>
                <a:srgbClr val="838D9B"/>
              </a:buClr>
              <a:buSzPct val="80000"/>
              <a:buFont typeface="Wingdings 2"/>
              <a:buChar char=""/>
            </a:pPr>
            <a:r>
              <a:rPr lang="ru-RU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беседы, рекомендации, </a:t>
            </a:r>
            <a:r>
              <a:rPr lang="ru-RU" sz="1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наглядные, мастер-классы, совместные практические мероприятия (посев семян, сбор урожая и т.д.)</a:t>
            </a:r>
            <a:endParaRPr lang="ru-RU" sz="14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838D9B"/>
              </a:buClr>
              <a:buSzPct val="80000"/>
              <a:buFont typeface="Wingdings 2"/>
              <a:buChar char=""/>
            </a:pPr>
            <a:r>
              <a:rPr lang="ru-RU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 </a:t>
            </a:r>
            <a:r>
              <a:rPr lang="ru-RU" sz="1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t="37395" r="28195" b="14848"/>
          <a:stretch/>
        </p:blipFill>
        <p:spPr bwMode="auto">
          <a:xfrm>
            <a:off x="2706735" y="2852936"/>
            <a:ext cx="5702083" cy="3609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9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590" y="57402"/>
            <a:ext cx="66967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Ухаживаем за комнатными растениями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16732"/>
            <a:ext cx="2862318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Таня\Desktop\Ясли Мои аттестационные\IMG-20230511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26436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Таня\Desktop\Ясли Мои аттестационные\IMG-20230511-WA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83" y="670384"/>
            <a:ext cx="3611893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424936" cy="6381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огороде (садим, поливаем, рассматриваем)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Таня\Desktop\Ясли Мои аттестационные\IMG-20230502-WA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3058119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Таня\Desktop\Ясли Мои аттестационные\IMG-20230502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55" y="865458"/>
            <a:ext cx="3283714" cy="2563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Таня\Desktop\Ясли Мои аттестационные\IMG-20230502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63" y="3789849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Таня\Desktop\Ясли Мои аттестационные\IMG-20230502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77" y="3809422"/>
            <a:ext cx="3459111" cy="2594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7709" y="44625"/>
            <a:ext cx="3556468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Дачники - помощники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446" y="44625"/>
            <a:ext cx="3066554" cy="33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01" y="3717032"/>
            <a:ext cx="1721648" cy="295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2420"/>
            <a:ext cx="5402804" cy="304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1" y="-21084"/>
            <a:ext cx="2307868" cy="303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4"/>
          <a:stretch/>
        </p:blipFill>
        <p:spPr bwMode="auto">
          <a:xfrm>
            <a:off x="7139533" y="3649304"/>
            <a:ext cx="1801934" cy="2375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22532"/>
          <a:stretch/>
        </p:blipFill>
        <p:spPr>
          <a:xfrm>
            <a:off x="2520979" y="951738"/>
            <a:ext cx="3730346" cy="2492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75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679198ffb9f46584b29ed577d24827d3d3f42fc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591</Words>
  <Application>Microsoft Office PowerPoint</Application>
  <PresentationFormat>Экран (4:3)</PresentationFormat>
  <Paragraphs>78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Bahnschrift SemiBold Condensed</vt:lpstr>
      <vt:lpstr>Calibri</vt:lpstr>
      <vt:lpstr>Times New Roman</vt:lpstr>
      <vt:lpstr>Wingdings 2</vt:lpstr>
      <vt:lpstr>Тема Office</vt:lpstr>
      <vt:lpstr> Проект    «Мичурин с пеленок»                                                 Воспитатель  МБДОУ – детского сада  Пестерникова.Т.А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Дачники - помощники</vt:lpstr>
      <vt:lpstr>   Игровая деятельность</vt:lpstr>
      <vt:lpstr>Игра – драматизация «Репка»</vt:lpstr>
      <vt:lpstr>Исследователи</vt:lpstr>
      <vt:lpstr>Презентация PowerPoint</vt:lpstr>
      <vt:lpstr>Природные витамины  «Витаминный салат» «Пирожки с зеленым лучком и яйцом»</vt:lpstr>
      <vt:lpstr>Собираем урожай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Овощята</dc:title>
  <dc:creator>obstinate</dc:creator>
  <dc:description>Шаблон презентации с сайта https://presentation-creation.ru/</dc:description>
  <cp:lastModifiedBy>Оксана Владимировна</cp:lastModifiedBy>
  <cp:revision>574</cp:revision>
  <dcterms:created xsi:type="dcterms:W3CDTF">2018-02-25T09:09:03Z</dcterms:created>
  <dcterms:modified xsi:type="dcterms:W3CDTF">2024-04-11T10:35:21Z</dcterms:modified>
</cp:coreProperties>
</file>