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73" r:id="rId2"/>
    <p:sldId id="266" r:id="rId3"/>
    <p:sldId id="275" r:id="rId4"/>
    <p:sldId id="277" r:id="rId5"/>
    <p:sldId id="278" r:id="rId6"/>
    <p:sldId id="276" r:id="rId7"/>
    <p:sldId id="279" r:id="rId8"/>
    <p:sldId id="262" r:id="rId9"/>
    <p:sldId id="261" r:id="rId10"/>
    <p:sldId id="263" r:id="rId11"/>
    <p:sldId id="258" r:id="rId12"/>
    <p:sldId id="267" r:id="rId13"/>
    <p:sldId id="257" r:id="rId14"/>
    <p:sldId id="264" r:id="rId15"/>
    <p:sldId id="269" r:id="rId16"/>
    <p:sldId id="272" r:id="rId17"/>
    <p:sldId id="268" r:id="rId18"/>
    <p:sldId id="271" r:id="rId19"/>
    <p:sldId id="265" r:id="rId20"/>
    <p:sldId id="259" r:id="rId21"/>
    <p:sldId id="280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5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/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/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/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7CFF2AA-93CE-4A9A-AF8E-E2C4CB8134F7}" type="datetimeFigureOut">
              <a:rPr lang="ru-RU" smtClean="0"/>
              <a:pPr/>
              <a:t>14.08.2024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D2F9671-7379-4DE3-8BCA-9F38AF23FB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%C2%EE%EB%FC%F5%EE%E2%F1%EA%E8%E9,_%C2%EB%E0%E4%E8%EC%E8%F0_%C4%EC%E8%F2%F0%E8%E5%E2%E8%F7#cite_note-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85918" y="5072074"/>
            <a:ext cx="592935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Пушкин и Лицей</a:t>
            </a:r>
            <a:endParaRPr lang="ru-RU" sz="4800" dirty="0"/>
          </a:p>
        </p:txBody>
      </p:sp>
      <p:pic>
        <p:nvPicPr>
          <p:cNvPr id="5" name="Рисунок 4" descr="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1082" y="785794"/>
            <a:ext cx="6057942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ельвиг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643182"/>
            <a:ext cx="3576654" cy="357665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214546" y="642918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             </a:t>
            </a:r>
            <a:r>
              <a:rPr lang="ru-RU" sz="2400" dirty="0" err="1" smtClean="0"/>
              <a:t>Дельвиг</a:t>
            </a:r>
            <a:r>
              <a:rPr lang="ru-RU" sz="2400" dirty="0" smtClean="0"/>
              <a:t> Антон.</a:t>
            </a:r>
          </a:p>
          <a:p>
            <a:r>
              <a:rPr lang="ru-RU" dirty="0" smtClean="0"/>
              <a:t>13 лет. Прозвище Тося, Тосенька.                                    («Ленивый баловень».)</a:t>
            </a:r>
          </a:p>
          <a:p>
            <a:endParaRPr lang="ru-RU" dirty="0" smtClean="0"/>
          </a:p>
          <a:p>
            <a:r>
              <a:rPr lang="ru-RU" dirty="0" smtClean="0"/>
              <a:t> Близкий друг Пушкина. Создатель альманаха «Северные цветы».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юхля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4414" y="2714620"/>
            <a:ext cx="6401796" cy="335758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928794" y="571480"/>
            <a:ext cx="4572000" cy="240065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    Кюхельбекер Вильгельм</a:t>
            </a:r>
            <a:r>
              <a:rPr lang="ru-RU" dirty="0" smtClean="0"/>
              <a:t>, </a:t>
            </a:r>
          </a:p>
          <a:p>
            <a:r>
              <a:rPr lang="ru-RU" dirty="0" smtClean="0"/>
              <a:t>14 лет. Прозвище Кюхля. </a:t>
            </a:r>
          </a:p>
          <a:p>
            <a:endParaRPr lang="ru-RU" dirty="0" smtClean="0"/>
          </a:p>
          <a:p>
            <a:r>
              <a:rPr lang="ru-RU" dirty="0" smtClean="0"/>
              <a:t>Русский поэт, писатель и общественный деятель.</a:t>
            </a:r>
          </a:p>
          <a:p>
            <a:r>
              <a:rPr lang="ru-RU" dirty="0" smtClean="0"/>
              <a:t>Член общества декабристов. Осужден. Приговорен к вечной ссылке.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214290"/>
            <a:ext cx="6000792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Малиновский Иван</a:t>
            </a:r>
            <a:r>
              <a:rPr lang="ru-RU" dirty="0" smtClean="0"/>
              <a:t>, </a:t>
            </a:r>
          </a:p>
          <a:p>
            <a:r>
              <a:rPr lang="ru-RU" dirty="0" smtClean="0"/>
              <a:t>                  14 лет. Прозвище Казак. </a:t>
            </a:r>
          </a:p>
          <a:p>
            <a:r>
              <a:rPr lang="ru-RU" dirty="0" smtClean="0"/>
              <a:t>                   Сын директора Лицея.</a:t>
            </a:r>
          </a:p>
          <a:p>
            <a:r>
              <a:rPr lang="ru-RU" dirty="0" smtClean="0"/>
              <a:t>                  </a:t>
            </a:r>
            <a:r>
              <a:rPr lang="ru-RU" sz="1400" dirty="0" smtClean="0"/>
              <a:t>(«   А ты повеса из повес,</a:t>
            </a:r>
            <a:br>
              <a:rPr lang="ru-RU" sz="1400" dirty="0" smtClean="0"/>
            </a:br>
            <a:r>
              <a:rPr lang="ru-RU" sz="1400" dirty="0" smtClean="0"/>
              <a:t>                        На шалости рожденный,</a:t>
            </a:r>
            <a:br>
              <a:rPr lang="ru-RU" sz="1400" dirty="0" smtClean="0"/>
            </a:br>
            <a:r>
              <a:rPr lang="ru-RU" sz="1400" dirty="0" smtClean="0"/>
              <a:t>                        Удалый хват, головорез</a:t>
            </a:r>
            <a:br>
              <a:rPr lang="ru-RU" sz="1400" dirty="0" smtClean="0"/>
            </a:br>
            <a:r>
              <a:rPr lang="ru-RU" sz="1400" dirty="0" smtClean="0"/>
              <a:t>                        Приятель задушевный,</a:t>
            </a:r>
            <a:br>
              <a:rPr lang="ru-RU" sz="1400" dirty="0" smtClean="0"/>
            </a:br>
            <a:r>
              <a:rPr lang="ru-RU" sz="1400" dirty="0" smtClean="0"/>
              <a:t>                        Бутылки, рюмки разобьем</a:t>
            </a:r>
            <a:br>
              <a:rPr lang="ru-RU" sz="1400" dirty="0" smtClean="0"/>
            </a:br>
            <a:r>
              <a:rPr lang="ru-RU" sz="1400" dirty="0" smtClean="0"/>
              <a:t>                        За здравие Платова, </a:t>
            </a:r>
            <a:br>
              <a:rPr lang="ru-RU" sz="1400" dirty="0" smtClean="0"/>
            </a:br>
            <a:r>
              <a:rPr lang="ru-RU" sz="1400" dirty="0" smtClean="0"/>
              <a:t>                        В казачью шапку пунш нальем -</a:t>
            </a:r>
            <a:br>
              <a:rPr lang="ru-RU" sz="1400" dirty="0" smtClean="0"/>
            </a:br>
            <a:r>
              <a:rPr lang="ru-RU" sz="1400" dirty="0" smtClean="0"/>
              <a:t>                        И пить давайте снова!..») </a:t>
            </a:r>
          </a:p>
          <a:p>
            <a:endParaRPr lang="ru-RU" dirty="0" smtClean="0"/>
          </a:p>
          <a:p>
            <a:r>
              <a:rPr lang="ru-RU" dirty="0" smtClean="0"/>
              <a:t> Был добрым, достойным человеком. Отказался от блестящей генеральской карьеры и никогда об этом не пожалел. Стал помощником, предводителем дворянства.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51435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Рисунок 3" descr="малиновски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5" y="4404993"/>
            <a:ext cx="4929221" cy="21148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ушкинипущин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3438" y="357166"/>
            <a:ext cx="3357586" cy="2636848"/>
          </a:xfrm>
          <a:prstGeom prst="rect">
            <a:avLst/>
          </a:prstGeom>
        </p:spPr>
      </p:pic>
      <p:pic>
        <p:nvPicPr>
          <p:cNvPr id="8" name="Рисунок 7" descr="пущин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00100" y="500042"/>
            <a:ext cx="2362217" cy="2530946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714348" y="3214686"/>
            <a:ext cx="364330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</a:t>
            </a:r>
            <a:r>
              <a:rPr lang="ru-RU" sz="2400" dirty="0" err="1" smtClean="0"/>
              <a:t>Пущин</a:t>
            </a:r>
            <a:r>
              <a:rPr lang="ru-RU" sz="2400" dirty="0" smtClean="0"/>
              <a:t> Иван </a:t>
            </a:r>
          </a:p>
          <a:p>
            <a:r>
              <a:rPr lang="ru-RU" dirty="0" smtClean="0"/>
              <a:t> 13 лет. Прозвище Большой </a:t>
            </a:r>
            <a:r>
              <a:rPr lang="ru-RU" dirty="0" err="1" smtClean="0"/>
              <a:t>Жанно</a:t>
            </a:r>
            <a:r>
              <a:rPr lang="ru-RU" dirty="0" smtClean="0"/>
              <a:t>, Иван Великий. </a:t>
            </a:r>
          </a:p>
          <a:p>
            <a:r>
              <a:rPr lang="ru-RU" dirty="0" smtClean="0"/>
              <a:t>Самый близкий друг Пушкина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Написал о нём воспоминания «Записки о Пушкине».</a:t>
            </a:r>
          </a:p>
          <a:p>
            <a:r>
              <a:rPr lang="ru-RU" dirty="0" smtClean="0"/>
              <a:t> 14 декабря был на Сенатской площади. Осужден. Приговорен к 31 году тюрьмы и ссылки.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143504" y="3929066"/>
            <a:ext cx="300039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«Мой первый друг, мой друг бесценный!</a:t>
            </a:r>
          </a:p>
          <a:p>
            <a:r>
              <a:rPr lang="ru-RU" sz="1600" dirty="0" smtClean="0"/>
              <a:t> И я судьбу благословил, </a:t>
            </a:r>
          </a:p>
          <a:p>
            <a:r>
              <a:rPr lang="ru-RU" sz="1600" dirty="0" smtClean="0"/>
              <a:t> Когда мой двор уединенный</a:t>
            </a:r>
          </a:p>
          <a:p>
            <a:r>
              <a:rPr lang="ru-RU" sz="1600" dirty="0" smtClean="0"/>
              <a:t> Печальным снегом занесенный</a:t>
            </a:r>
          </a:p>
          <a:p>
            <a:r>
              <a:rPr lang="ru-RU" sz="1600" dirty="0" smtClean="0"/>
              <a:t> Твой колокольчик огласил…»</a:t>
            </a:r>
          </a:p>
          <a:p>
            <a:r>
              <a:rPr lang="ru-RU" sz="1600" dirty="0" smtClean="0"/>
              <a:t>                           Пушкин.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4786314" y="3214686"/>
            <a:ext cx="342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Пушкин и П </a:t>
            </a:r>
            <a:r>
              <a:rPr lang="ru-RU" dirty="0" err="1" smtClean="0"/>
              <a:t>ущин</a:t>
            </a: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юный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15074" y="428604"/>
            <a:ext cx="2219333" cy="2946017"/>
          </a:xfrm>
          <a:prstGeom prst="rect">
            <a:avLst/>
          </a:prstGeom>
        </p:spPr>
      </p:pic>
      <p:pic>
        <p:nvPicPr>
          <p:cNvPr id="3" name="Рисунок 2" descr="келья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3571876"/>
            <a:ext cx="2214578" cy="2888581"/>
          </a:xfrm>
          <a:prstGeom prst="rect">
            <a:avLst/>
          </a:prstGeom>
        </p:spPr>
      </p:pic>
      <p:pic>
        <p:nvPicPr>
          <p:cNvPr id="4" name="Рисунок 3" descr="спальни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034" y="4143380"/>
            <a:ext cx="3185184" cy="228601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285852" y="1285860"/>
            <a:ext cx="32147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Француз, Егоза, Стрекоза, Сверчок, Искра, Обезьяна, Мартышка, Смесь обезьяны с тигром. </a:t>
            </a:r>
          </a:p>
          <a:p>
            <a:endParaRPr lang="ru-RU" dirty="0" smtClean="0"/>
          </a:p>
          <a:p>
            <a:r>
              <a:rPr lang="ru-RU" dirty="0" smtClean="0"/>
              <a:t> Великий русский поэт, создатель современного русского литературного языка.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571604" y="500042"/>
            <a:ext cx="35004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Александр Пушкин,</a:t>
            </a:r>
          </a:p>
          <a:p>
            <a:r>
              <a:rPr lang="ru-RU" dirty="0" smtClean="0"/>
              <a:t>12лет</a:t>
            </a:r>
            <a:endParaRPr lang="ru-RU" dirty="0"/>
          </a:p>
        </p:txBody>
      </p:sp>
      <p:pic>
        <p:nvPicPr>
          <p:cNvPr id="7" name="Рисунок 6" descr="номер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7620" y="4786322"/>
            <a:ext cx="2207114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8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48" y="2643182"/>
            <a:ext cx="3786214" cy="3786214"/>
          </a:xfrm>
          <a:prstGeom prst="rect">
            <a:avLst/>
          </a:prstGeom>
        </p:spPr>
      </p:pic>
      <p:pic>
        <p:nvPicPr>
          <p:cNvPr id="3" name="Рисунок 2" descr="5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29256" y="2571744"/>
            <a:ext cx="3008969" cy="385765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43108" y="57148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Они встретились впервые летом 1811 года, прошли вместе 6 лет, а потом ежегодно собирались и праздновали день открытия лицея - 19 октября.</a:t>
            </a:r>
          </a:p>
          <a:p>
            <a:r>
              <a:rPr lang="ru-RU" dirty="0" smtClean="0"/>
              <a:t> Пушкин к этому дню писал стихи.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ушкин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1000108"/>
            <a:ext cx="3681434" cy="4886860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357686" y="363519"/>
            <a:ext cx="4500562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Друзья мои, прекрасен наш союз!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Он как душа неразделим и вечен,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Непоколебим, свободен и беспечен,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Срастался он под сенью дружных муз.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Куда бы нас ни бросила судьбина,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счастие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куда б ни повело,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Все те же мы: Нам целый мир чужбина,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Отечество нам Царское Село.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                       Пушкин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43438" y="1357298"/>
            <a:ext cx="450056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Запомните ж поэта предсказанья:</a:t>
            </a:r>
          </a:p>
          <a:p>
            <a:r>
              <a:rPr lang="ru-RU" dirty="0" smtClean="0"/>
              <a:t> Промчится год, и с вами снова я, </a:t>
            </a:r>
          </a:p>
          <a:p>
            <a:r>
              <a:rPr lang="ru-RU" dirty="0" smtClean="0"/>
              <a:t> Исполнится завет моих мечтаний;</a:t>
            </a:r>
          </a:p>
          <a:p>
            <a:r>
              <a:rPr lang="ru-RU" dirty="0" smtClean="0"/>
              <a:t> Промчится год и я </a:t>
            </a:r>
            <a:r>
              <a:rPr lang="ru-RU" dirty="0" err="1" smtClean="0"/>
              <a:t>явлюся</a:t>
            </a:r>
            <a:r>
              <a:rPr lang="ru-RU" dirty="0" smtClean="0"/>
              <a:t> к вам!</a:t>
            </a:r>
          </a:p>
          <a:p>
            <a:r>
              <a:rPr lang="ru-RU" dirty="0" smtClean="0"/>
              <a:t> О, сколько слез и сколько восклицаний, </a:t>
            </a:r>
          </a:p>
          <a:p>
            <a:r>
              <a:rPr lang="ru-RU" dirty="0" smtClean="0"/>
              <a:t> И сколько чаш, подъятых к небесам!</a:t>
            </a:r>
          </a:p>
          <a:p>
            <a:r>
              <a:rPr lang="ru-RU" dirty="0" smtClean="0"/>
              <a:t> И первую полней, друзья, полней!</a:t>
            </a:r>
          </a:p>
          <a:p>
            <a:r>
              <a:rPr lang="ru-RU" dirty="0" smtClean="0"/>
              <a:t> И всю до дна в честь нашего союза!</a:t>
            </a:r>
          </a:p>
          <a:p>
            <a:r>
              <a:rPr lang="ru-RU" dirty="0" smtClean="0"/>
              <a:t> Благослови, ликующая муза, </a:t>
            </a:r>
          </a:p>
          <a:p>
            <a:r>
              <a:rPr lang="ru-RU" dirty="0" smtClean="0"/>
              <a:t>Благослови: да здравствует Лицей!</a:t>
            </a:r>
          </a:p>
          <a:p>
            <a:r>
              <a:rPr lang="ru-RU" dirty="0" smtClean="0"/>
              <a:t>                    Пушкин</a:t>
            </a:r>
            <a:endParaRPr lang="ru-RU" dirty="0"/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642918"/>
            <a:ext cx="4052916" cy="2643206"/>
          </a:xfrm>
          <a:prstGeom prst="rect">
            <a:avLst/>
          </a:prstGeom>
        </p:spPr>
      </p:pic>
      <p:pic>
        <p:nvPicPr>
          <p:cNvPr id="5" name="Рисунок 4" descr="в сада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484699"/>
            <a:ext cx="4071966" cy="28018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ницы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500174"/>
            <a:ext cx="2647964" cy="292054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4714876" y="1428736"/>
            <a:ext cx="35719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«Куницыну дань сердца и вина!</a:t>
            </a:r>
          </a:p>
          <a:p>
            <a:r>
              <a:rPr lang="ru-RU" sz="2400" dirty="0" smtClean="0"/>
              <a:t> Он создал нас, он воспитал наш пламень.</a:t>
            </a:r>
          </a:p>
          <a:p>
            <a:r>
              <a:rPr lang="ru-RU" sz="2400" dirty="0" smtClean="0"/>
              <a:t> Поставлен им краеугольный камень, </a:t>
            </a:r>
          </a:p>
          <a:p>
            <a:r>
              <a:rPr lang="ru-RU" sz="2400" dirty="0" smtClean="0"/>
              <a:t> Им чистая лампада </a:t>
            </a:r>
            <a:r>
              <a:rPr lang="ru-RU" sz="2400" dirty="0" err="1" smtClean="0"/>
              <a:t>возжена</a:t>
            </a:r>
            <a:r>
              <a:rPr lang="ru-RU" sz="2400" dirty="0" smtClean="0"/>
              <a:t>…»</a:t>
            </a:r>
          </a:p>
          <a:p>
            <a:r>
              <a:rPr lang="ru-RU" sz="2400" dirty="0" smtClean="0"/>
              <a:t> </a:t>
            </a:r>
          </a:p>
          <a:p>
            <a:r>
              <a:rPr lang="ru-RU" sz="2400" dirty="0" smtClean="0"/>
              <a:t>                                Пушкин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285852" y="4643446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Профессор   Александр Петрович  Куницын.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500166" y="642918"/>
            <a:ext cx="6000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        Любимый учитель.        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ба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1142984"/>
            <a:ext cx="4214835" cy="2809890"/>
          </a:xfrm>
          <a:prstGeom prst="rect">
            <a:avLst/>
          </a:prstGeom>
        </p:spPr>
      </p:pic>
      <p:pic>
        <p:nvPicPr>
          <p:cNvPr id="6" name="Рисунок 5" descr="баку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714356"/>
            <a:ext cx="2366009" cy="328612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57224" y="357166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 smtClean="0"/>
              <a:t>Катенька Бакунина</a:t>
            </a:r>
            <a:r>
              <a:rPr lang="ru-RU" dirty="0" smtClean="0"/>
              <a:t>. </a:t>
            </a:r>
          </a:p>
          <a:p>
            <a:r>
              <a:rPr lang="ru-RU" dirty="0" smtClean="0"/>
              <a:t>Сестра одного из лицеистов.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643174" y="4357694"/>
            <a:ext cx="414340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Итак, я счастлив был!</a:t>
            </a:r>
          </a:p>
          <a:p>
            <a:r>
              <a:rPr lang="ru-RU" sz="1600" dirty="0" smtClean="0"/>
              <a:t> Итак, я наслаждался, </a:t>
            </a:r>
          </a:p>
          <a:p>
            <a:r>
              <a:rPr lang="ru-RU" sz="1600" dirty="0" smtClean="0"/>
              <a:t> Отрадой тихою, восторгом упивался…</a:t>
            </a:r>
          </a:p>
          <a:p>
            <a:r>
              <a:rPr lang="ru-RU" sz="1600" dirty="0" smtClean="0"/>
              <a:t> И где веселья быстрый день?</a:t>
            </a:r>
          </a:p>
          <a:p>
            <a:r>
              <a:rPr lang="ru-RU" sz="1600" dirty="0" smtClean="0"/>
              <a:t> Помчался летом сновиденья, </a:t>
            </a:r>
          </a:p>
          <a:p>
            <a:r>
              <a:rPr lang="ru-RU" sz="1600" dirty="0" smtClean="0"/>
              <a:t> Увяла прелесть наслажденья, </a:t>
            </a:r>
          </a:p>
          <a:p>
            <a:r>
              <a:rPr lang="ru-RU" sz="1600" dirty="0" smtClean="0"/>
              <a:t> И снова вкруг меня угрюмой скуки тень!»</a:t>
            </a:r>
          </a:p>
          <a:p>
            <a:r>
              <a:rPr lang="ru-RU" sz="1600" dirty="0" smtClean="0"/>
              <a:t>                                                 Пушкин.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ицей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3357562"/>
            <a:ext cx="4343432" cy="2714645"/>
          </a:xfrm>
          <a:prstGeom prst="rect">
            <a:avLst/>
          </a:prstGeom>
        </p:spPr>
      </p:pic>
      <p:pic>
        <p:nvPicPr>
          <p:cNvPr id="3" name="Рисунок 2" descr="лицеисты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77839" y="3357562"/>
            <a:ext cx="2099325" cy="271464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57290" y="928670"/>
            <a:ext cx="664373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19 октября 1811 года в Царском Селе близ Петербурга 30 мальчиков сели за парты и стали одноклассниками. Из этих мальчиков выросли поэты, министры, офицеры, сельские домоседы и неугомонные путешественники.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571480"/>
            <a:ext cx="4000528" cy="3000396"/>
          </a:xfrm>
          <a:prstGeom prst="rect">
            <a:avLst/>
          </a:prstGeom>
        </p:spPr>
      </p:pic>
      <p:pic>
        <p:nvPicPr>
          <p:cNvPr id="7" name="Рисунок 6" descr="пушк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500306"/>
            <a:ext cx="4762533" cy="35719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4071942"/>
            <a:ext cx="3786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Памятник Пушкину в Царском Селе</a:t>
            </a:r>
          </a:p>
          <a:p>
            <a:r>
              <a:rPr lang="ru-RU" sz="2400" dirty="0" smtClean="0"/>
              <a:t>( ныне город Пушкин).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1643050"/>
            <a:ext cx="807249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«18-14»</a:t>
            </a:r>
            <a:r>
              <a:rPr lang="ru-RU" dirty="0" smtClean="0"/>
              <a:t> («Восемнадцать-Четырнадцать») — историко-приключенческий фильм режиссёра </a:t>
            </a:r>
            <a:r>
              <a:rPr lang="ru-RU" dirty="0" err="1" smtClean="0"/>
              <a:t>Андреса</a:t>
            </a:r>
            <a:r>
              <a:rPr lang="ru-RU" dirty="0" smtClean="0"/>
              <a:t> </a:t>
            </a:r>
            <a:r>
              <a:rPr lang="ru-RU" dirty="0" err="1" smtClean="0"/>
              <a:t>Пуустумаа</a:t>
            </a:r>
            <a:r>
              <a:rPr lang="ru-RU" dirty="0" smtClean="0"/>
              <a:t> по сценарию  </a:t>
            </a:r>
            <a:r>
              <a:rPr lang="ru-RU" dirty="0" err="1" smtClean="0"/>
              <a:t>ДмитрияМиропольского</a:t>
            </a:r>
            <a:r>
              <a:rPr lang="ru-RU" dirty="0" smtClean="0"/>
              <a:t>, вышедший на российские экраны в 2007 году. В фильме рассказывается о годах учебы А. С. Пушкина в Лицее.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500166" y="714356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              «18-14»                       </a:t>
            </a:r>
            <a:endParaRPr lang="ru-RU" sz="4800" dirty="0"/>
          </a:p>
        </p:txBody>
      </p:sp>
      <p:pic>
        <p:nvPicPr>
          <p:cNvPr id="4" name="Рисунок 3" descr="i (1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3143248"/>
            <a:ext cx="714380" cy="1020543"/>
          </a:xfrm>
          <a:prstGeom prst="rect">
            <a:avLst/>
          </a:prstGeom>
        </p:spPr>
      </p:pic>
      <p:pic>
        <p:nvPicPr>
          <p:cNvPr id="5" name="Рисунок 4" descr="i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331" y="2928934"/>
            <a:ext cx="3000395" cy="2000264"/>
          </a:xfrm>
          <a:prstGeom prst="rect">
            <a:avLst/>
          </a:prstGeom>
        </p:spPr>
      </p:pic>
      <p:pic>
        <p:nvPicPr>
          <p:cNvPr id="6" name="Рисунок 5" descr="i (15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57818" y="2928934"/>
            <a:ext cx="3143257" cy="2095505"/>
          </a:xfrm>
          <a:prstGeom prst="rect">
            <a:avLst/>
          </a:prstGeom>
        </p:spPr>
      </p:pic>
      <p:pic>
        <p:nvPicPr>
          <p:cNvPr id="7" name="Рисунок 6" descr="i (17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02" y="4429132"/>
            <a:ext cx="2948468" cy="203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ицеу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5786" y="428604"/>
            <a:ext cx="3295665" cy="2130818"/>
          </a:xfrm>
          <a:prstGeom prst="rect">
            <a:avLst/>
          </a:prstGeom>
        </p:spPr>
      </p:pic>
      <p:pic>
        <p:nvPicPr>
          <p:cNvPr id="4" name="Рисунок 3" descr="пар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596" y="4071942"/>
            <a:ext cx="3536182" cy="2357454"/>
          </a:xfrm>
          <a:prstGeom prst="rect">
            <a:avLst/>
          </a:prstGeom>
        </p:spPr>
      </p:pic>
      <p:pic>
        <p:nvPicPr>
          <p:cNvPr id="5" name="Рисунок 4" descr="ц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29190" y="4000504"/>
            <a:ext cx="3238520" cy="2428891"/>
          </a:xfrm>
          <a:prstGeom prst="rect">
            <a:avLst/>
          </a:prstGeom>
        </p:spPr>
      </p:pic>
      <p:pic>
        <p:nvPicPr>
          <p:cNvPr id="6" name="Рисунок 5" descr="лицеус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2643182"/>
            <a:ext cx="2714644" cy="1920739"/>
          </a:xfrm>
          <a:prstGeom prst="rect">
            <a:avLst/>
          </a:prstGeom>
        </p:spPr>
      </p:pic>
      <p:pic>
        <p:nvPicPr>
          <p:cNvPr id="7" name="Рисунок 6" descr="Дворец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42" y="428604"/>
            <a:ext cx="4286280" cy="2143140"/>
          </a:xfrm>
          <a:prstGeom prst="rect">
            <a:avLst/>
          </a:prstGeom>
        </p:spPr>
      </p:pic>
      <p:pic>
        <p:nvPicPr>
          <p:cNvPr id="8" name="Рисунок 7" descr="В парке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86644" y="2786058"/>
            <a:ext cx="1404954" cy="21074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714744" y="3000372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Царское Село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500042"/>
            <a:ext cx="3262342" cy="2446757"/>
          </a:xfrm>
          <a:prstGeom prst="rect">
            <a:avLst/>
          </a:prstGeom>
        </p:spPr>
      </p:pic>
      <p:pic>
        <p:nvPicPr>
          <p:cNvPr id="4" name="Рисунок 3" descr="i (9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3857628"/>
            <a:ext cx="3429024" cy="2584691"/>
          </a:xfrm>
          <a:prstGeom prst="rect">
            <a:avLst/>
          </a:prstGeom>
        </p:spPr>
      </p:pic>
      <p:pic>
        <p:nvPicPr>
          <p:cNvPr id="5" name="Рисунок 4" descr="аудитория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500042"/>
            <a:ext cx="4990874" cy="2428892"/>
          </a:xfrm>
          <a:prstGeom prst="rect">
            <a:avLst/>
          </a:prstGeom>
        </p:spPr>
      </p:pic>
      <p:pic>
        <p:nvPicPr>
          <p:cNvPr id="6" name="Рисунок 5" descr="i (8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628" y="4000504"/>
            <a:ext cx="3238522" cy="24288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14414" y="3071810"/>
            <a:ext cx="69294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                  Аудитория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72" y="642918"/>
            <a:ext cx="3509979" cy="2319369"/>
          </a:xfrm>
          <a:prstGeom prst="rect">
            <a:avLst/>
          </a:prstGeom>
        </p:spPr>
      </p:pic>
      <p:pic>
        <p:nvPicPr>
          <p:cNvPr id="3" name="Рисунок 2" descr="i (1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00562" y="714356"/>
            <a:ext cx="3429017" cy="2286011"/>
          </a:xfrm>
          <a:prstGeom prst="rect">
            <a:avLst/>
          </a:prstGeom>
        </p:spPr>
      </p:pic>
      <p:pic>
        <p:nvPicPr>
          <p:cNvPr id="4" name="Рисунок 3" descr="клас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6314" y="3929066"/>
            <a:ext cx="3776344" cy="2571768"/>
          </a:xfrm>
          <a:prstGeom prst="rect">
            <a:avLst/>
          </a:prstGeom>
        </p:spPr>
      </p:pic>
      <p:pic>
        <p:nvPicPr>
          <p:cNvPr id="5" name="Рисунок 4" descr="класс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3929066"/>
            <a:ext cx="3429024" cy="25717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28926" y="214290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Библиотека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714612" y="3357562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Класс рисования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i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571480"/>
            <a:ext cx="2803704" cy="2071702"/>
          </a:xfrm>
          <a:prstGeom prst="rect">
            <a:avLst/>
          </a:prstGeom>
        </p:spPr>
      </p:pic>
      <p:pic>
        <p:nvPicPr>
          <p:cNvPr id="11" name="Рисунок 10" descr="i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3667127"/>
            <a:ext cx="3393320" cy="2262213"/>
          </a:xfrm>
          <a:prstGeom prst="rect">
            <a:avLst/>
          </a:prstGeom>
        </p:spPr>
      </p:pic>
      <p:pic>
        <p:nvPicPr>
          <p:cNvPr id="12" name="Рисунок 11" descr="i (1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3595700"/>
            <a:ext cx="3429023" cy="228601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57158" y="2857496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Коридор и комнаты лицеистов</a:t>
            </a:r>
            <a:endParaRPr lang="ru-RU" sz="3200" dirty="0"/>
          </a:p>
        </p:txBody>
      </p:sp>
      <p:pic>
        <p:nvPicPr>
          <p:cNvPr id="14" name="Рисунок 13" descr="i (11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28596" y="642918"/>
            <a:ext cx="3000390" cy="2000260"/>
          </a:xfrm>
          <a:prstGeom prst="rect">
            <a:avLst/>
          </a:prstGeom>
        </p:spPr>
      </p:pic>
      <p:pic>
        <p:nvPicPr>
          <p:cNvPr id="15" name="Рисунок 14" descr="форм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786578" y="571480"/>
            <a:ext cx="2089562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1142984"/>
            <a:ext cx="7858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/>
              <a:t>Одноклассники Пушкина</a:t>
            </a:r>
            <a:endParaRPr lang="ru-RU" sz="4800" dirty="0"/>
          </a:p>
        </p:txBody>
      </p:sp>
      <p:pic>
        <p:nvPicPr>
          <p:cNvPr id="4" name="Рисунок 3" descr="i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3" y="2714624"/>
            <a:ext cx="3429024" cy="2780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вольх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357562"/>
            <a:ext cx="2240296" cy="3000397"/>
          </a:xfrm>
          <a:prstGeom prst="rect">
            <a:avLst/>
          </a:prstGeom>
        </p:spPr>
      </p:pic>
      <p:pic>
        <p:nvPicPr>
          <p:cNvPr id="3" name="Рисунок 2" descr="вольховский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3286124"/>
            <a:ext cx="2743210" cy="298175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928662" y="500042"/>
            <a:ext cx="785818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                    </a:t>
            </a:r>
            <a:r>
              <a:rPr lang="ru-RU" sz="2400" dirty="0" err="1" smtClean="0"/>
              <a:t>Вольховский</a:t>
            </a:r>
            <a:r>
              <a:rPr lang="ru-RU" sz="2400" dirty="0" smtClean="0"/>
              <a:t> Владимир</a:t>
            </a:r>
            <a:r>
              <a:rPr lang="ru-RU" dirty="0" smtClean="0"/>
              <a:t>,</a:t>
            </a:r>
          </a:p>
          <a:p>
            <a:r>
              <a:rPr lang="ru-RU" dirty="0" smtClean="0"/>
              <a:t>                                     13 лет.   Прозвище </a:t>
            </a:r>
            <a:r>
              <a:rPr lang="ru-RU" dirty="0" err="1" smtClean="0"/>
              <a:t>Суворочка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Первый ученик. Окончил Лицей с золотой медалью.</a:t>
            </a:r>
          </a:p>
          <a:p>
            <a:endParaRPr lang="ru-RU" dirty="0" smtClean="0"/>
          </a:p>
          <a:p>
            <a:r>
              <a:rPr lang="ru-RU" dirty="0" smtClean="0"/>
              <a:t> («Спартанскою душой пленяя нас, Воспитанный суровою Минервой, Пускай опять </a:t>
            </a:r>
            <a:r>
              <a:rPr lang="ru-RU" dirty="0" err="1" smtClean="0"/>
              <a:t>Вальховский</a:t>
            </a:r>
            <a:r>
              <a:rPr lang="ru-RU" dirty="0" smtClean="0"/>
              <a:t> сядет первый, Последним я, иль </a:t>
            </a:r>
            <a:r>
              <a:rPr lang="ru-RU" dirty="0" err="1" smtClean="0"/>
              <a:t>Брогльо</a:t>
            </a:r>
            <a:r>
              <a:rPr lang="ru-RU" dirty="0" smtClean="0"/>
              <a:t>, </a:t>
            </a:r>
            <a:r>
              <a:rPr lang="ru-RU" dirty="0" err="1" smtClean="0"/>
              <a:t>иль</a:t>
            </a:r>
            <a:r>
              <a:rPr lang="ru-RU" dirty="0" smtClean="0"/>
              <a:t> </a:t>
            </a:r>
            <a:r>
              <a:rPr lang="ru-RU" dirty="0" err="1" smtClean="0"/>
              <a:t>Данзас</a:t>
            </a:r>
            <a:r>
              <a:rPr lang="ru-RU" dirty="0" smtClean="0"/>
              <a:t>»</a:t>
            </a:r>
            <a:r>
              <a:rPr lang="ru-RU" baseline="30000" dirty="0" smtClean="0">
                <a:hlinkClick r:id="rId4"/>
              </a:rPr>
              <a:t>[</a:t>
            </a:r>
            <a:r>
              <a:rPr lang="ru-RU" baseline="30000" dirty="0" smtClean="0"/>
              <a:t>)</a:t>
            </a:r>
            <a:endParaRPr lang="ru-RU" dirty="0" smtClean="0"/>
          </a:p>
          <a:p>
            <a:r>
              <a:rPr lang="ru-RU" dirty="0" err="1" smtClean="0"/>
              <a:t>Вольховский</a:t>
            </a:r>
            <a:r>
              <a:rPr lang="ru-RU" dirty="0" smtClean="0"/>
              <a:t> Владимир -  генерал-майор, член тайного общества декабристов.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горча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3143248"/>
            <a:ext cx="2549680" cy="3023192"/>
          </a:xfrm>
          <a:prstGeom prst="rect">
            <a:avLst/>
          </a:prstGeom>
        </p:spPr>
      </p:pic>
      <p:pic>
        <p:nvPicPr>
          <p:cNvPr id="3" name="Рисунок 2" descr="горчаков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3143248"/>
            <a:ext cx="2191242" cy="307183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43108" y="428604"/>
            <a:ext cx="4572000" cy="32316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       </a:t>
            </a:r>
            <a:r>
              <a:rPr lang="ru-RU" sz="2400" dirty="0" smtClean="0"/>
              <a:t>Горчаков Александр</a:t>
            </a:r>
            <a:r>
              <a:rPr lang="ru-RU" dirty="0" smtClean="0"/>
              <a:t>,  </a:t>
            </a:r>
          </a:p>
          <a:p>
            <a:r>
              <a:rPr lang="ru-RU" dirty="0" smtClean="0"/>
              <a:t>           13 лет. Прозвище Франт.</a:t>
            </a:r>
          </a:p>
          <a:p>
            <a:r>
              <a:rPr lang="ru-RU" dirty="0" smtClean="0"/>
              <a:t> ( «питомец мод, большого света друг, обычаев блестящих наблюдатель». )</a:t>
            </a:r>
          </a:p>
          <a:p>
            <a:endParaRPr lang="ru-RU" dirty="0" smtClean="0"/>
          </a:p>
          <a:p>
            <a:r>
              <a:rPr lang="ru-RU" dirty="0" smtClean="0"/>
              <a:t> Видный российский дипломат, канцлер Российской империи, кавалер ордена Святого апостола Андрея Первозванного.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1">
      <a:dk1>
        <a:sysClr val="windowText" lastClr="000000"/>
      </a:dk1>
      <a:lt1>
        <a:sysClr val="window" lastClr="FFFFFF"/>
      </a:lt1>
      <a:dk2>
        <a:srgbClr val="9EB060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245</TotalTime>
  <Words>594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8" baseType="lpstr">
      <vt:lpstr>Arial</vt:lpstr>
      <vt:lpstr>Calibri</vt:lpstr>
      <vt:lpstr>Cambria</vt:lpstr>
      <vt:lpstr>Rockwell</vt:lpstr>
      <vt:lpstr>Times New Roman</vt:lpstr>
      <vt:lpstr>Wingdings 2</vt:lpstr>
      <vt:lpstr>Литейная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Оксана Владимировна</cp:lastModifiedBy>
  <cp:revision>27</cp:revision>
  <dcterms:created xsi:type="dcterms:W3CDTF">2012-09-28T08:44:49Z</dcterms:created>
  <dcterms:modified xsi:type="dcterms:W3CDTF">2024-08-14T06:28:07Z</dcterms:modified>
</cp:coreProperties>
</file>