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974707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974707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974707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27087" y="188912"/>
            <a:ext cx="7489825" cy="503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974707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jpg"/><Relationship Id="rId6" Type="http://schemas.openxmlformats.org/officeDocument/2006/relationships/image" Target="../media/image21.jpg"/><Relationship Id="rId7" Type="http://schemas.openxmlformats.org/officeDocument/2006/relationships/image" Target="../media/image22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23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Relationship Id="rId3" Type="http://schemas.openxmlformats.org/officeDocument/2006/relationships/image" Target="../media/image25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26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Relationship Id="rId3" Type="http://schemas.openxmlformats.org/officeDocument/2006/relationships/image" Target="../media/image28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png"/><Relationship Id="rId3" Type="http://schemas.openxmlformats.org/officeDocument/2006/relationships/image" Target="../media/image30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png"/><Relationship Id="rId3" Type="http://schemas.openxmlformats.org/officeDocument/2006/relationships/image" Target="../media/image32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png"/><Relationship Id="rId3" Type="http://schemas.openxmlformats.org/officeDocument/2006/relationships/image" Target="../media/image33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png"/><Relationship Id="rId3" Type="http://schemas.openxmlformats.org/officeDocument/2006/relationships/image" Target="../media/image35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png"/><Relationship Id="rId3" Type="http://schemas.openxmlformats.org/officeDocument/2006/relationships/image" Target="../media/image37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15.png"/><Relationship Id="rId6" Type="http://schemas.openxmlformats.org/officeDocument/2006/relationships/image" Target="../media/image4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18540" y="412495"/>
            <a:ext cx="542099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900" spc="-65" b="0">
                <a:latin typeface="Microsoft Sans Serif"/>
                <a:cs typeface="Microsoft Sans Serif"/>
              </a:rPr>
              <a:t>«</a:t>
            </a:r>
            <a:r>
              <a:rPr dirty="0" sz="3200" spc="-65" b="0">
                <a:latin typeface="Microsoft Sans Serif"/>
                <a:cs typeface="Microsoft Sans Serif"/>
              </a:rPr>
              <a:t>Кукла</a:t>
            </a:r>
            <a:r>
              <a:rPr dirty="0" sz="3200" spc="-5" b="0">
                <a:latin typeface="Microsoft Sans Serif"/>
                <a:cs typeface="Microsoft Sans Serif"/>
              </a:rPr>
              <a:t> </a:t>
            </a:r>
            <a:r>
              <a:rPr dirty="0" sz="3200" spc="840" b="0">
                <a:latin typeface="Microsoft Sans Serif"/>
                <a:cs typeface="Microsoft Sans Serif"/>
              </a:rPr>
              <a:t>–</a:t>
            </a:r>
            <a:r>
              <a:rPr dirty="0" sz="3200" spc="20" b="0">
                <a:latin typeface="Microsoft Sans Serif"/>
                <a:cs typeface="Microsoft Sans Serif"/>
              </a:rPr>
              <a:t> </a:t>
            </a:r>
            <a:r>
              <a:rPr dirty="0" sz="3200" spc="-20" b="0">
                <a:latin typeface="Microsoft Sans Serif"/>
                <a:cs typeface="Microsoft Sans Serif"/>
              </a:rPr>
              <a:t>народная</a:t>
            </a:r>
            <a:r>
              <a:rPr dirty="0" sz="3200" spc="-5" b="0">
                <a:latin typeface="Microsoft Sans Serif"/>
                <a:cs typeface="Microsoft Sans Serif"/>
              </a:rPr>
              <a:t> </a:t>
            </a:r>
            <a:r>
              <a:rPr dirty="0" sz="3200" spc="-30" b="0">
                <a:latin typeface="Microsoft Sans Serif"/>
                <a:cs typeface="Microsoft Sans Serif"/>
              </a:rPr>
              <a:t>игрушка</a:t>
            </a:r>
            <a:r>
              <a:rPr dirty="0" sz="2900" spc="-30" b="0">
                <a:latin typeface="Microsoft Sans Serif"/>
                <a:cs typeface="Microsoft Sans Serif"/>
              </a:rPr>
              <a:t>»</a:t>
            </a:r>
            <a:endParaRPr sz="29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55928" y="1295780"/>
            <a:ext cx="443928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905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974707"/>
                </a:solidFill>
                <a:latin typeface="Arial"/>
                <a:cs typeface="Arial"/>
              </a:rPr>
              <a:t>В</a:t>
            </a:r>
            <a:r>
              <a:rPr dirty="0" sz="1800" spc="-20" b="1">
                <a:solidFill>
                  <a:srgbClr val="974707"/>
                </a:solidFill>
                <a:latin typeface="Arial"/>
                <a:cs typeface="Arial"/>
              </a:rPr>
              <a:t> русской</a:t>
            </a:r>
            <a:r>
              <a:rPr dirty="0" sz="1800" spc="10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974707"/>
                </a:solidFill>
                <a:latin typeface="Arial"/>
                <a:cs typeface="Arial"/>
              </a:rPr>
              <a:t>деревне</a:t>
            </a:r>
            <a:r>
              <a:rPr dirty="0" sz="1800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974707"/>
                </a:solidFill>
                <a:latin typeface="Arial"/>
                <a:cs typeface="Arial"/>
              </a:rPr>
              <a:t>широкое</a:t>
            </a:r>
            <a:endParaRPr sz="1800">
              <a:latin typeface="Arial"/>
              <a:cs typeface="Arial"/>
            </a:endParaRPr>
          </a:p>
          <a:p>
            <a:pPr algn="ctr" marL="12700" marR="5080">
              <a:lnSpc>
                <a:spcPct val="100000"/>
              </a:lnSpc>
            </a:pPr>
            <a:r>
              <a:rPr dirty="0" sz="1800" spc="-5" b="1">
                <a:solidFill>
                  <a:srgbClr val="974707"/>
                </a:solidFill>
                <a:latin typeface="Arial"/>
                <a:cs typeface="Arial"/>
              </a:rPr>
              <a:t>распространение</a:t>
            </a:r>
            <a:r>
              <a:rPr dirty="0" sz="1800" spc="15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974707"/>
                </a:solidFill>
                <a:latin typeface="Arial"/>
                <a:cs typeface="Arial"/>
              </a:rPr>
              <a:t>имели</a:t>
            </a:r>
            <a:r>
              <a:rPr dirty="0" sz="1800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974707"/>
                </a:solidFill>
                <a:latin typeface="Arial"/>
                <a:cs typeface="Arial"/>
              </a:rPr>
              <a:t>самодельные </a:t>
            </a:r>
            <a:r>
              <a:rPr dirty="0" sz="1800" spc="-484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974707"/>
                </a:solidFill>
                <a:latin typeface="Arial"/>
                <a:cs typeface="Arial"/>
              </a:rPr>
              <a:t>тряпичные</a:t>
            </a:r>
            <a:r>
              <a:rPr dirty="0" sz="1800" spc="30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974707"/>
                </a:solidFill>
                <a:latin typeface="Arial"/>
                <a:cs typeface="Arial"/>
              </a:rPr>
              <a:t>куклы.</a:t>
            </a:r>
            <a:r>
              <a:rPr dirty="0" sz="1800" spc="-10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974707"/>
                </a:solidFill>
                <a:latin typeface="Arial"/>
                <a:cs typeface="Arial"/>
              </a:rPr>
              <a:t>Их</a:t>
            </a:r>
            <a:r>
              <a:rPr dirty="0" sz="1800" spc="10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974707"/>
                </a:solidFill>
                <a:latin typeface="Arial"/>
                <a:cs typeface="Arial"/>
              </a:rPr>
              <a:t>делали</a:t>
            </a:r>
            <a:r>
              <a:rPr dirty="0" sz="1800" spc="-15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974707"/>
                </a:solidFill>
                <a:latin typeface="Arial"/>
                <a:cs typeface="Arial"/>
              </a:rPr>
              <a:t>либо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1800" spc="-10" b="1">
                <a:solidFill>
                  <a:srgbClr val="974707"/>
                </a:solidFill>
                <a:latin typeface="Arial"/>
                <a:cs typeface="Arial"/>
              </a:rPr>
              <a:t>родители,</a:t>
            </a:r>
            <a:r>
              <a:rPr dirty="0" sz="1800" spc="15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974707"/>
                </a:solidFill>
                <a:latin typeface="Arial"/>
                <a:cs typeface="Arial"/>
              </a:rPr>
              <a:t>либо</a:t>
            </a:r>
            <a:r>
              <a:rPr dirty="0" sz="1800" spc="-10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974707"/>
                </a:solidFill>
                <a:latin typeface="Arial"/>
                <a:cs typeface="Arial"/>
              </a:rPr>
              <a:t>сами</a:t>
            </a:r>
            <a:r>
              <a:rPr dirty="0" sz="1800" spc="-10" b="1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974707"/>
                </a:solidFill>
                <a:latin typeface="Arial"/>
                <a:cs typeface="Arial"/>
              </a:rPr>
              <a:t>дети.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775200" y="3921125"/>
            <a:ext cx="4130675" cy="1536700"/>
            <a:chOff x="4775200" y="3921125"/>
            <a:chExt cx="4130675" cy="1536700"/>
          </a:xfrm>
        </p:grpSpPr>
        <p:sp>
          <p:nvSpPr>
            <p:cNvPr id="6" name="object 6"/>
            <p:cNvSpPr/>
            <p:nvPr/>
          </p:nvSpPr>
          <p:spPr>
            <a:xfrm>
              <a:off x="4787900" y="5256275"/>
              <a:ext cx="4105275" cy="189230"/>
            </a:xfrm>
            <a:custGeom>
              <a:avLst/>
              <a:gdLst/>
              <a:ahLst/>
              <a:cxnLst/>
              <a:rect l="l" t="t" r="r" b="b"/>
              <a:pathLst>
                <a:path w="4105275" h="189229">
                  <a:moveTo>
                    <a:pt x="0" y="188849"/>
                  </a:moveTo>
                  <a:lnTo>
                    <a:pt x="4105275" y="188849"/>
                  </a:lnTo>
                  <a:lnTo>
                    <a:pt x="4105275" y="0"/>
                  </a:lnTo>
                  <a:lnTo>
                    <a:pt x="0" y="0"/>
                  </a:lnTo>
                  <a:lnTo>
                    <a:pt x="0" y="188849"/>
                  </a:lnTo>
                  <a:close/>
                </a:path>
              </a:pathLst>
            </a:custGeom>
            <a:solidFill>
              <a:srgbClr val="F9C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4787900" y="3933825"/>
              <a:ext cx="4105275" cy="1511300"/>
            </a:xfrm>
            <a:custGeom>
              <a:avLst/>
              <a:gdLst/>
              <a:ahLst/>
              <a:cxnLst/>
              <a:rect l="l" t="t" r="r" b="b"/>
              <a:pathLst>
                <a:path w="4105275" h="1511300">
                  <a:moveTo>
                    <a:pt x="0" y="1511300"/>
                  </a:moveTo>
                  <a:lnTo>
                    <a:pt x="4105275" y="1511300"/>
                  </a:lnTo>
                  <a:lnTo>
                    <a:pt x="4105275" y="0"/>
                  </a:lnTo>
                  <a:lnTo>
                    <a:pt x="0" y="0"/>
                  </a:lnTo>
                  <a:lnTo>
                    <a:pt x="0" y="1511300"/>
                  </a:lnTo>
                  <a:close/>
                </a:path>
              </a:pathLst>
            </a:custGeom>
            <a:ln w="25400">
              <a:solidFill>
                <a:srgbClr val="E36C0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787900" y="3933825"/>
              <a:ext cx="4105275" cy="1322705"/>
            </a:xfrm>
            <a:custGeom>
              <a:avLst/>
              <a:gdLst/>
              <a:ahLst/>
              <a:cxnLst/>
              <a:rect l="l" t="t" r="r" b="b"/>
              <a:pathLst>
                <a:path w="4105275" h="1322704">
                  <a:moveTo>
                    <a:pt x="4105275" y="0"/>
                  </a:moveTo>
                  <a:lnTo>
                    <a:pt x="0" y="0"/>
                  </a:lnTo>
                  <a:lnTo>
                    <a:pt x="0" y="1322451"/>
                  </a:lnTo>
                  <a:lnTo>
                    <a:pt x="4105275" y="1322451"/>
                  </a:lnTo>
                  <a:lnTo>
                    <a:pt x="4105275" y="0"/>
                  </a:lnTo>
                  <a:close/>
                </a:path>
              </a:pathLst>
            </a:custGeom>
            <a:solidFill>
              <a:srgbClr val="FBD4B5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1258887" y="2852801"/>
            <a:ext cx="6626225" cy="720725"/>
          </a:xfrm>
          <a:prstGeom prst="rect">
            <a:avLst/>
          </a:prstGeom>
          <a:solidFill>
            <a:srgbClr val="F9C090"/>
          </a:solidFill>
          <a:ln w="25400">
            <a:solidFill>
              <a:srgbClr val="E36C09"/>
            </a:solidFill>
          </a:ln>
        </p:spPr>
        <p:txBody>
          <a:bodyPr wrap="square" lIns="0" tIns="40005" rIns="0" bIns="0" rtlCol="0" vert="horz">
            <a:spAutoFit/>
          </a:bodyPr>
          <a:lstStyle/>
          <a:p>
            <a:pPr marL="1440815" marR="361950" indent="-1256665">
              <a:lnSpc>
                <a:spcPct val="100000"/>
              </a:lnSpc>
              <a:spcBef>
                <a:spcPts val="315"/>
              </a:spcBef>
            </a:pP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Традиционно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существовали</a:t>
            </a:r>
            <a:r>
              <a:rPr dirty="0" sz="18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народные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куклы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трех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видов: </a:t>
            </a:r>
            <a:r>
              <a:rPr dirty="0" sz="1800" spc="-45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обереговая,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обрядовая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игровая.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3850" y="3933825"/>
            <a:ext cx="4177029" cy="1511300"/>
          </a:xfrm>
          <a:prstGeom prst="rect">
            <a:avLst/>
          </a:prstGeom>
          <a:solidFill>
            <a:srgbClr val="FBD4B5"/>
          </a:solidFill>
          <a:ln w="25400">
            <a:solidFill>
              <a:srgbClr val="E36C09"/>
            </a:solidFill>
          </a:ln>
        </p:spPr>
        <p:txBody>
          <a:bodyPr wrap="square" lIns="0" tIns="4127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325"/>
              </a:spcBef>
            </a:pP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Обереговые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куклы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служили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оберегам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от</a:t>
            </a: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зла.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800600" y="3946525"/>
            <a:ext cx="4079875" cy="1310005"/>
          </a:xfrm>
          <a:prstGeom prst="rect">
            <a:avLst/>
          </a:prstGeom>
          <a:solidFill>
            <a:srgbClr val="FBD4B5"/>
          </a:solidFill>
        </p:spPr>
        <p:txBody>
          <a:bodyPr wrap="square" lIns="0" tIns="28575" rIns="0" bIns="0" rtlCol="0" vert="horz">
            <a:spAutoFit/>
          </a:bodyPr>
          <a:lstStyle/>
          <a:p>
            <a:pPr algn="just" marL="79375" marR="70485">
              <a:lnSpc>
                <a:spcPct val="100000"/>
              </a:lnSpc>
              <a:spcBef>
                <a:spcPts val="225"/>
              </a:spcBef>
            </a:pP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Обрядовых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кукол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почитали,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их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ставили в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избе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красный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угол,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такие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куклы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делались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обычно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 с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белым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лицом.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Они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имели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ритуальное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значение,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их </a:t>
            </a:r>
            <a:r>
              <a:rPr dirty="0" sz="16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использовали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во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многих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обрядах.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55875" y="5589587"/>
            <a:ext cx="4104004" cy="1152525"/>
          </a:xfrm>
          <a:prstGeom prst="rect">
            <a:avLst/>
          </a:prstGeom>
          <a:solidFill>
            <a:srgbClr val="FBD4B5"/>
          </a:solidFill>
          <a:ln w="25400">
            <a:solidFill>
              <a:srgbClr val="E36C09"/>
            </a:solidFill>
          </a:ln>
        </p:spPr>
        <p:txBody>
          <a:bodyPr wrap="square" lIns="0" tIns="254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1750">
              <a:latin typeface="Times New Roman"/>
              <a:cs typeface="Times New Roman"/>
            </a:endParaRPr>
          </a:p>
          <a:p>
            <a:pPr marL="994410" marR="337185" indent="-581025">
              <a:lnSpc>
                <a:spcPct val="100000"/>
              </a:lnSpc>
            </a:pP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Игровые</a:t>
            </a:r>
            <a:r>
              <a:rPr dirty="0" sz="16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куклы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предназначены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для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игры,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забавы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ребенка.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557851" y="3644900"/>
            <a:ext cx="171450" cy="1800860"/>
          </a:xfrm>
          <a:custGeom>
            <a:avLst/>
            <a:gdLst/>
            <a:ahLst/>
            <a:cxnLst/>
            <a:rect l="l" t="t" r="r" b="b"/>
            <a:pathLst>
              <a:path w="171450" h="1800860">
                <a:moveTo>
                  <a:pt x="16444" y="1629302"/>
                </a:moveTo>
                <a:lnTo>
                  <a:pt x="9322" y="1631696"/>
                </a:lnTo>
                <a:lnTo>
                  <a:pt x="3643" y="1636748"/>
                </a:lnTo>
                <a:lnTo>
                  <a:pt x="464" y="1643348"/>
                </a:lnTo>
                <a:lnTo>
                  <a:pt x="0" y="1650662"/>
                </a:lnTo>
                <a:lnTo>
                  <a:pt x="2464" y="1657858"/>
                </a:lnTo>
                <a:lnTo>
                  <a:pt x="85649" y="1800352"/>
                </a:lnTo>
                <a:lnTo>
                  <a:pt x="107709" y="1762506"/>
                </a:lnTo>
                <a:lnTo>
                  <a:pt x="66472" y="1762506"/>
                </a:lnTo>
                <a:lnTo>
                  <a:pt x="66472" y="1691893"/>
                </a:lnTo>
                <a:lnTo>
                  <a:pt x="35357" y="1638553"/>
                </a:lnTo>
                <a:lnTo>
                  <a:pt x="30307" y="1632946"/>
                </a:lnTo>
                <a:lnTo>
                  <a:pt x="23721" y="1629790"/>
                </a:lnTo>
                <a:lnTo>
                  <a:pt x="16444" y="1629302"/>
                </a:lnTo>
                <a:close/>
              </a:path>
              <a:path w="171450" h="1800860">
                <a:moveTo>
                  <a:pt x="66472" y="1691893"/>
                </a:moveTo>
                <a:lnTo>
                  <a:pt x="66472" y="1762506"/>
                </a:lnTo>
                <a:lnTo>
                  <a:pt x="104572" y="1762506"/>
                </a:lnTo>
                <a:lnTo>
                  <a:pt x="104572" y="1752853"/>
                </a:lnTo>
                <a:lnTo>
                  <a:pt x="69139" y="1752853"/>
                </a:lnTo>
                <a:lnTo>
                  <a:pt x="85586" y="1724659"/>
                </a:lnTo>
                <a:lnTo>
                  <a:pt x="66472" y="1691893"/>
                </a:lnTo>
                <a:close/>
              </a:path>
              <a:path w="171450" h="1800860">
                <a:moveTo>
                  <a:pt x="154727" y="1629302"/>
                </a:moveTo>
                <a:lnTo>
                  <a:pt x="104699" y="1691893"/>
                </a:lnTo>
                <a:lnTo>
                  <a:pt x="104572" y="1762506"/>
                </a:lnTo>
                <a:lnTo>
                  <a:pt x="107709" y="1762506"/>
                </a:lnTo>
                <a:lnTo>
                  <a:pt x="168707" y="1657858"/>
                </a:lnTo>
                <a:lnTo>
                  <a:pt x="171172" y="1650662"/>
                </a:lnTo>
                <a:lnTo>
                  <a:pt x="170707" y="1643348"/>
                </a:lnTo>
                <a:lnTo>
                  <a:pt x="167528" y="1636748"/>
                </a:lnTo>
                <a:lnTo>
                  <a:pt x="161849" y="1631696"/>
                </a:lnTo>
                <a:lnTo>
                  <a:pt x="154727" y="1629302"/>
                </a:lnTo>
                <a:close/>
              </a:path>
              <a:path w="171450" h="1800860">
                <a:moveTo>
                  <a:pt x="85586" y="1724659"/>
                </a:moveTo>
                <a:lnTo>
                  <a:pt x="69139" y="1752853"/>
                </a:lnTo>
                <a:lnTo>
                  <a:pt x="102032" y="1752853"/>
                </a:lnTo>
                <a:lnTo>
                  <a:pt x="85586" y="1724659"/>
                </a:lnTo>
                <a:close/>
              </a:path>
              <a:path w="171450" h="1800860">
                <a:moveTo>
                  <a:pt x="104572" y="1692111"/>
                </a:moveTo>
                <a:lnTo>
                  <a:pt x="85586" y="1724659"/>
                </a:lnTo>
                <a:lnTo>
                  <a:pt x="102032" y="1752853"/>
                </a:lnTo>
                <a:lnTo>
                  <a:pt x="104572" y="1752853"/>
                </a:lnTo>
                <a:lnTo>
                  <a:pt x="104572" y="1692111"/>
                </a:lnTo>
                <a:close/>
              </a:path>
              <a:path w="171450" h="1800860">
                <a:moveTo>
                  <a:pt x="104572" y="0"/>
                </a:moveTo>
                <a:lnTo>
                  <a:pt x="66472" y="0"/>
                </a:lnTo>
                <a:lnTo>
                  <a:pt x="66599" y="1692111"/>
                </a:lnTo>
                <a:lnTo>
                  <a:pt x="85586" y="1724659"/>
                </a:lnTo>
                <a:lnTo>
                  <a:pt x="104572" y="1692111"/>
                </a:lnTo>
                <a:lnTo>
                  <a:pt x="104572" y="0"/>
                </a:lnTo>
                <a:close/>
              </a:path>
            </a:pathLst>
          </a:custGeom>
          <a:solidFill>
            <a:srgbClr val="97470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276472" y="3697478"/>
            <a:ext cx="1153795" cy="229870"/>
          </a:xfrm>
          <a:custGeom>
            <a:avLst/>
            <a:gdLst/>
            <a:ahLst/>
            <a:cxnLst/>
            <a:rect l="l" t="t" r="r" b="b"/>
            <a:pathLst>
              <a:path w="1153795" h="229870">
                <a:moveTo>
                  <a:pt x="145161" y="59372"/>
                </a:moveTo>
                <a:lnTo>
                  <a:pt x="137874" y="59817"/>
                </a:lnTo>
                <a:lnTo>
                  <a:pt x="131063" y="63119"/>
                </a:lnTo>
                <a:lnTo>
                  <a:pt x="0" y="163322"/>
                </a:lnTo>
                <a:lnTo>
                  <a:pt x="151764" y="228092"/>
                </a:lnTo>
                <a:lnTo>
                  <a:pt x="159174" y="229596"/>
                </a:lnTo>
                <a:lnTo>
                  <a:pt x="166369" y="228219"/>
                </a:lnTo>
                <a:lnTo>
                  <a:pt x="172517" y="224270"/>
                </a:lnTo>
                <a:lnTo>
                  <a:pt x="176784" y="218059"/>
                </a:lnTo>
                <a:lnTo>
                  <a:pt x="178341" y="210595"/>
                </a:lnTo>
                <a:lnTo>
                  <a:pt x="176958" y="203406"/>
                </a:lnTo>
                <a:lnTo>
                  <a:pt x="172979" y="197288"/>
                </a:lnTo>
                <a:lnTo>
                  <a:pt x="166750" y="193040"/>
                </a:lnTo>
                <a:lnTo>
                  <a:pt x="130459" y="177546"/>
                </a:lnTo>
                <a:lnTo>
                  <a:pt x="39877" y="177546"/>
                </a:lnTo>
                <a:lnTo>
                  <a:pt x="35178" y="139700"/>
                </a:lnTo>
                <a:lnTo>
                  <a:pt x="105072" y="130931"/>
                </a:lnTo>
                <a:lnTo>
                  <a:pt x="154177" y="93345"/>
                </a:lnTo>
                <a:lnTo>
                  <a:pt x="159180" y="87677"/>
                </a:lnTo>
                <a:lnTo>
                  <a:pt x="161528" y="80772"/>
                </a:lnTo>
                <a:lnTo>
                  <a:pt x="161089" y="73485"/>
                </a:lnTo>
                <a:lnTo>
                  <a:pt x="157734" y="66675"/>
                </a:lnTo>
                <a:lnTo>
                  <a:pt x="152066" y="61690"/>
                </a:lnTo>
                <a:lnTo>
                  <a:pt x="145161" y="59372"/>
                </a:lnTo>
                <a:close/>
              </a:path>
              <a:path w="1153795" h="229870">
                <a:moveTo>
                  <a:pt x="105072" y="130931"/>
                </a:moveTo>
                <a:lnTo>
                  <a:pt x="35178" y="139700"/>
                </a:lnTo>
                <a:lnTo>
                  <a:pt x="39877" y="177546"/>
                </a:lnTo>
                <a:lnTo>
                  <a:pt x="70219" y="173736"/>
                </a:lnTo>
                <a:lnTo>
                  <a:pt x="49149" y="173736"/>
                </a:lnTo>
                <a:lnTo>
                  <a:pt x="45085" y="141097"/>
                </a:lnTo>
                <a:lnTo>
                  <a:pt x="91791" y="141097"/>
                </a:lnTo>
                <a:lnTo>
                  <a:pt x="105072" y="130931"/>
                </a:lnTo>
                <a:close/>
              </a:path>
              <a:path w="1153795" h="229870">
                <a:moveTo>
                  <a:pt x="109872" y="168756"/>
                </a:moveTo>
                <a:lnTo>
                  <a:pt x="39877" y="177546"/>
                </a:lnTo>
                <a:lnTo>
                  <a:pt x="130459" y="177546"/>
                </a:lnTo>
                <a:lnTo>
                  <a:pt x="109872" y="168756"/>
                </a:lnTo>
                <a:close/>
              </a:path>
              <a:path w="1153795" h="229870">
                <a:moveTo>
                  <a:pt x="45085" y="141097"/>
                </a:moveTo>
                <a:lnTo>
                  <a:pt x="49149" y="173736"/>
                </a:lnTo>
                <a:lnTo>
                  <a:pt x="75067" y="153897"/>
                </a:lnTo>
                <a:lnTo>
                  <a:pt x="45085" y="141097"/>
                </a:lnTo>
                <a:close/>
              </a:path>
              <a:path w="1153795" h="229870">
                <a:moveTo>
                  <a:pt x="75067" y="153897"/>
                </a:moveTo>
                <a:lnTo>
                  <a:pt x="49149" y="173736"/>
                </a:lnTo>
                <a:lnTo>
                  <a:pt x="70219" y="173736"/>
                </a:lnTo>
                <a:lnTo>
                  <a:pt x="109872" y="168756"/>
                </a:lnTo>
                <a:lnTo>
                  <a:pt x="75067" y="153897"/>
                </a:lnTo>
                <a:close/>
              </a:path>
              <a:path w="1153795" h="229870">
                <a:moveTo>
                  <a:pt x="1148714" y="0"/>
                </a:moveTo>
                <a:lnTo>
                  <a:pt x="105072" y="130931"/>
                </a:lnTo>
                <a:lnTo>
                  <a:pt x="75067" y="153897"/>
                </a:lnTo>
                <a:lnTo>
                  <a:pt x="109872" y="168756"/>
                </a:lnTo>
                <a:lnTo>
                  <a:pt x="1153414" y="37719"/>
                </a:lnTo>
                <a:lnTo>
                  <a:pt x="1148714" y="0"/>
                </a:lnTo>
                <a:close/>
              </a:path>
              <a:path w="1153795" h="229870">
                <a:moveTo>
                  <a:pt x="91791" y="141097"/>
                </a:moveTo>
                <a:lnTo>
                  <a:pt x="45085" y="141097"/>
                </a:lnTo>
                <a:lnTo>
                  <a:pt x="75067" y="153897"/>
                </a:lnTo>
                <a:lnTo>
                  <a:pt x="91791" y="141097"/>
                </a:lnTo>
                <a:close/>
              </a:path>
            </a:pathLst>
          </a:custGeom>
          <a:solidFill>
            <a:srgbClr val="97470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785233" y="3697478"/>
            <a:ext cx="1010919" cy="227329"/>
          </a:xfrm>
          <a:custGeom>
            <a:avLst/>
            <a:gdLst/>
            <a:ahLst/>
            <a:cxnLst/>
            <a:rect l="l" t="t" r="r" b="b"/>
            <a:pathLst>
              <a:path w="1010920" h="227329">
                <a:moveTo>
                  <a:pt x="901042" y="166809"/>
                </a:moveTo>
                <a:lnTo>
                  <a:pt x="843661" y="190119"/>
                </a:lnTo>
                <a:lnTo>
                  <a:pt x="837334" y="194292"/>
                </a:lnTo>
                <a:lnTo>
                  <a:pt x="833246" y="200358"/>
                </a:lnTo>
                <a:lnTo>
                  <a:pt x="831730" y="207496"/>
                </a:lnTo>
                <a:lnTo>
                  <a:pt x="833119" y="214884"/>
                </a:lnTo>
                <a:lnTo>
                  <a:pt x="837295" y="221210"/>
                </a:lnTo>
                <a:lnTo>
                  <a:pt x="843375" y="225298"/>
                </a:lnTo>
                <a:lnTo>
                  <a:pt x="850550" y="226814"/>
                </a:lnTo>
                <a:lnTo>
                  <a:pt x="858012" y="225425"/>
                </a:lnTo>
                <a:lnTo>
                  <a:pt x="977674" y="176784"/>
                </a:lnTo>
                <a:lnTo>
                  <a:pt x="970661" y="176784"/>
                </a:lnTo>
                <a:lnTo>
                  <a:pt x="901042" y="166809"/>
                </a:lnTo>
                <a:close/>
              </a:path>
              <a:path w="1010920" h="227329">
                <a:moveTo>
                  <a:pt x="935995" y="152611"/>
                </a:moveTo>
                <a:lnTo>
                  <a:pt x="901042" y="166809"/>
                </a:lnTo>
                <a:lnTo>
                  <a:pt x="970661" y="176784"/>
                </a:lnTo>
                <a:lnTo>
                  <a:pt x="971231" y="172847"/>
                </a:lnTo>
                <a:lnTo>
                  <a:pt x="961516" y="172847"/>
                </a:lnTo>
                <a:lnTo>
                  <a:pt x="935995" y="152611"/>
                </a:lnTo>
                <a:close/>
              </a:path>
              <a:path w="1010920" h="227329">
                <a:moveTo>
                  <a:pt x="867505" y="56784"/>
                </a:moveTo>
                <a:lnTo>
                  <a:pt x="860575" y="58993"/>
                </a:lnTo>
                <a:lnTo>
                  <a:pt x="854837" y="63881"/>
                </a:lnTo>
                <a:lnTo>
                  <a:pt x="851366" y="70639"/>
                </a:lnTo>
                <a:lnTo>
                  <a:pt x="850788" y="77946"/>
                </a:lnTo>
                <a:lnTo>
                  <a:pt x="852997" y="84919"/>
                </a:lnTo>
                <a:lnTo>
                  <a:pt x="857884" y="90678"/>
                </a:lnTo>
                <a:lnTo>
                  <a:pt x="906295" y="129062"/>
                </a:lnTo>
                <a:lnTo>
                  <a:pt x="976121" y="139065"/>
                </a:lnTo>
                <a:lnTo>
                  <a:pt x="970661" y="176784"/>
                </a:lnTo>
                <a:lnTo>
                  <a:pt x="977674" y="176784"/>
                </a:lnTo>
                <a:lnTo>
                  <a:pt x="1010792" y="163322"/>
                </a:lnTo>
                <a:lnTo>
                  <a:pt x="881506" y="60833"/>
                </a:lnTo>
                <a:lnTo>
                  <a:pt x="874768" y="57362"/>
                </a:lnTo>
                <a:lnTo>
                  <a:pt x="867505" y="56784"/>
                </a:lnTo>
                <a:close/>
              </a:path>
              <a:path w="1010920" h="227329">
                <a:moveTo>
                  <a:pt x="966215" y="140335"/>
                </a:moveTo>
                <a:lnTo>
                  <a:pt x="935995" y="152611"/>
                </a:lnTo>
                <a:lnTo>
                  <a:pt x="961516" y="172847"/>
                </a:lnTo>
                <a:lnTo>
                  <a:pt x="966215" y="140335"/>
                </a:lnTo>
                <a:close/>
              </a:path>
              <a:path w="1010920" h="227329">
                <a:moveTo>
                  <a:pt x="975938" y="140335"/>
                </a:moveTo>
                <a:lnTo>
                  <a:pt x="966215" y="140335"/>
                </a:lnTo>
                <a:lnTo>
                  <a:pt x="961516" y="172847"/>
                </a:lnTo>
                <a:lnTo>
                  <a:pt x="971231" y="172847"/>
                </a:lnTo>
                <a:lnTo>
                  <a:pt x="975938" y="140335"/>
                </a:lnTo>
                <a:close/>
              </a:path>
              <a:path w="1010920" h="227329">
                <a:moveTo>
                  <a:pt x="5333" y="0"/>
                </a:moveTo>
                <a:lnTo>
                  <a:pt x="0" y="37719"/>
                </a:lnTo>
                <a:lnTo>
                  <a:pt x="901042" y="166809"/>
                </a:lnTo>
                <a:lnTo>
                  <a:pt x="935995" y="152611"/>
                </a:lnTo>
                <a:lnTo>
                  <a:pt x="906295" y="129062"/>
                </a:lnTo>
                <a:lnTo>
                  <a:pt x="5333" y="0"/>
                </a:lnTo>
                <a:close/>
              </a:path>
              <a:path w="1010920" h="227329">
                <a:moveTo>
                  <a:pt x="906295" y="129062"/>
                </a:moveTo>
                <a:lnTo>
                  <a:pt x="935995" y="152611"/>
                </a:lnTo>
                <a:lnTo>
                  <a:pt x="966215" y="140335"/>
                </a:lnTo>
                <a:lnTo>
                  <a:pt x="975938" y="140335"/>
                </a:lnTo>
                <a:lnTo>
                  <a:pt x="976121" y="139065"/>
                </a:lnTo>
                <a:lnTo>
                  <a:pt x="906295" y="129062"/>
                </a:lnTo>
                <a:close/>
              </a:path>
            </a:pathLst>
          </a:custGeom>
          <a:solidFill>
            <a:srgbClr val="974707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96026" y="0"/>
            <a:ext cx="2446274" cy="29273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75843" y="263652"/>
            <a:ext cx="8536305" cy="1663064"/>
            <a:chOff x="275843" y="263652"/>
            <a:chExt cx="8536305" cy="1663064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5843" y="306324"/>
              <a:ext cx="8529828" cy="151028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8327" y="263652"/>
              <a:ext cx="8473440" cy="166268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3849" y="333375"/>
              <a:ext cx="8434451" cy="141605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323850" y="333375"/>
            <a:ext cx="8434705" cy="1416050"/>
          </a:xfrm>
          <a:prstGeom prst="rect">
            <a:avLst/>
          </a:prstGeom>
          <a:ln w="9525">
            <a:solidFill>
              <a:srgbClr val="F69240"/>
            </a:solidFill>
          </a:ln>
        </p:spPr>
        <p:txBody>
          <a:bodyPr wrap="square" lIns="0" tIns="15875" rIns="0" bIns="0" rtlCol="0" vert="horz">
            <a:spAutoFit/>
          </a:bodyPr>
          <a:lstStyle/>
          <a:p>
            <a:pPr marL="193675" marR="185420" indent="1037590">
              <a:lnSpc>
                <a:spcPct val="100000"/>
              </a:lnSpc>
              <a:spcBef>
                <a:spcPts val="125"/>
              </a:spcBef>
              <a:tabLst>
                <a:tab pos="1471295" algn="l"/>
                <a:tab pos="2370455" algn="l"/>
                <a:tab pos="5248275" algn="l"/>
              </a:tabLst>
            </a:pP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Отличительная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особенность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обереговой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обрядовой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470">
                <a:solidFill>
                  <a:srgbClr val="974707"/>
                </a:solidFill>
                <a:latin typeface="Microsoft Sans Serif"/>
                <a:cs typeface="Microsoft Sans Serif"/>
              </a:rPr>
              <a:t>– </a:t>
            </a:r>
            <a:r>
              <a:rPr dirty="0" sz="1800" spc="4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отсутствие	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лица</a:t>
            </a:r>
            <a:r>
              <a:rPr dirty="0" sz="1800" spc="5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	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изготовление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974707"/>
                </a:solidFill>
                <a:latin typeface="Microsoft Sans Serif"/>
                <a:cs typeface="Microsoft Sans Serif"/>
              </a:rPr>
              <a:t>без</a:t>
            </a:r>
            <a:r>
              <a:rPr dirty="0" sz="18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помощи	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иглы.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По</a:t>
            </a:r>
            <a:r>
              <a:rPr dirty="0" sz="18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древним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поверьям</a:t>
            </a:r>
            <a:endParaRPr sz="18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считалось,</a:t>
            </a:r>
            <a:r>
              <a:rPr dirty="0" sz="18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что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глаза,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нос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рот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рисовать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нельзя,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974707"/>
                </a:solidFill>
                <a:latin typeface="Microsoft Sans Serif"/>
                <a:cs typeface="Microsoft Sans Serif"/>
              </a:rPr>
              <a:t>так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70">
                <a:solidFill>
                  <a:srgbClr val="974707"/>
                </a:solidFill>
                <a:latin typeface="Microsoft Sans Serif"/>
                <a:cs typeface="Microsoft Sans Serif"/>
              </a:rPr>
              <a:t>как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с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лицом</a:t>
            </a:r>
            <a:endParaRPr sz="1800">
              <a:latin typeface="Microsoft Sans Serif"/>
              <a:cs typeface="Microsoft Sans Serif"/>
            </a:endParaRPr>
          </a:p>
          <a:p>
            <a:pPr algn="ctr" marL="205740" marR="200660">
              <a:lnSpc>
                <a:spcPct val="100000"/>
              </a:lnSpc>
            </a:pP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приобретает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душу</a:t>
            </a:r>
            <a:r>
              <a:rPr dirty="0" sz="18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974707"/>
                </a:solidFill>
                <a:latin typeface="Microsoft Sans Serif"/>
                <a:cs typeface="Microsoft Sans Serif"/>
              </a:rPr>
              <a:t>может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навредить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974707"/>
                </a:solidFill>
                <a:latin typeface="Microsoft Sans Serif"/>
                <a:cs typeface="Microsoft Sans Serif"/>
              </a:rPr>
              <a:t>ребѐнку,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а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куклы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974707"/>
                </a:solidFill>
                <a:latin typeface="Microsoft Sans Serif"/>
                <a:cs typeface="Microsoft Sans Serif"/>
              </a:rPr>
              <a:t>без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лица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оберегали </a:t>
            </a:r>
            <a:r>
              <a:rPr dirty="0" sz="1800" spc="-45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дом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5">
                <a:solidFill>
                  <a:srgbClr val="974707"/>
                </a:solidFill>
                <a:latin typeface="Microsoft Sans Serif"/>
                <a:cs typeface="Microsoft Sans Serif"/>
              </a:rPr>
              <a:t>очаг.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766060" y="1911094"/>
            <a:ext cx="3107436" cy="489204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381000" y="233172"/>
            <a:ext cx="8324215" cy="1668780"/>
            <a:chOff x="381000" y="233172"/>
            <a:chExt cx="8324215" cy="166878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1000" y="233172"/>
              <a:ext cx="8324088" cy="160781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0456" y="239268"/>
              <a:ext cx="7944611" cy="166268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8625" y="260350"/>
              <a:ext cx="8229600" cy="1512951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28625" y="260350"/>
            <a:ext cx="8229600" cy="1513205"/>
          </a:xfrm>
          <a:prstGeom prst="rect"/>
          <a:ln w="9525">
            <a:solidFill>
              <a:srgbClr val="F69240"/>
            </a:solidFill>
          </a:ln>
        </p:spPr>
        <p:txBody>
          <a:bodyPr wrap="square" lIns="0" tIns="64135" rIns="0" bIns="0" rtlCol="0" vert="horz">
            <a:spAutoFit/>
          </a:bodyPr>
          <a:lstStyle/>
          <a:p>
            <a:pPr algn="ctr" marL="351155" marR="346075" indent="2540">
              <a:lnSpc>
                <a:spcPct val="100000"/>
              </a:lnSpc>
              <a:spcBef>
                <a:spcPts val="505"/>
              </a:spcBef>
              <a:tabLst>
                <a:tab pos="2041525" algn="l"/>
                <a:tab pos="3412490" algn="l"/>
                <a:tab pos="3693795" algn="l"/>
              </a:tabLst>
            </a:pPr>
            <a:r>
              <a:rPr dirty="0" sz="1800" spc="-5" b="0">
                <a:latin typeface="Microsoft Sans Serif"/>
                <a:cs typeface="Microsoft Sans Serif"/>
              </a:rPr>
              <a:t>При</a:t>
            </a:r>
            <a:r>
              <a:rPr dirty="0" sz="1800" spc="40" b="0">
                <a:latin typeface="Microsoft Sans Serif"/>
                <a:cs typeface="Microsoft Sans Serif"/>
              </a:rPr>
              <a:t> </a:t>
            </a:r>
            <a:r>
              <a:rPr dirty="0" sz="1800" spc="-25" b="0">
                <a:latin typeface="Microsoft Sans Serif"/>
                <a:cs typeface="Microsoft Sans Serif"/>
              </a:rPr>
              <a:t>изготовлении</a:t>
            </a:r>
            <a:r>
              <a:rPr dirty="0" sz="1800" spc="525" b="0">
                <a:latin typeface="Microsoft Sans Serif"/>
                <a:cs typeface="Microsoft Sans Serif"/>
              </a:rPr>
              <a:t> </a:t>
            </a:r>
            <a:r>
              <a:rPr dirty="0" sz="1800" spc="-15" b="0">
                <a:latin typeface="Microsoft Sans Serif"/>
                <a:cs typeface="Microsoft Sans Serif"/>
              </a:rPr>
              <a:t>игровой	</a:t>
            </a:r>
            <a:r>
              <a:rPr dirty="0" sz="1800" spc="-35" b="0">
                <a:latin typeface="Microsoft Sans Serif"/>
                <a:cs typeface="Microsoft Sans Serif"/>
              </a:rPr>
              <a:t>куклы</a:t>
            </a:r>
            <a:r>
              <a:rPr dirty="0" sz="1800" spc="45" b="0">
                <a:latin typeface="Microsoft Sans Serif"/>
                <a:cs typeface="Microsoft Sans Serif"/>
              </a:rPr>
              <a:t> </a:t>
            </a:r>
            <a:r>
              <a:rPr dirty="0" sz="1800" spc="-25" b="0">
                <a:latin typeface="Microsoft Sans Serif"/>
                <a:cs typeface="Microsoft Sans Serif"/>
              </a:rPr>
              <a:t>изображение</a:t>
            </a:r>
            <a:r>
              <a:rPr dirty="0" sz="1800" spc="5" b="0">
                <a:latin typeface="Microsoft Sans Serif"/>
                <a:cs typeface="Microsoft Sans Serif"/>
              </a:rPr>
              <a:t> </a:t>
            </a:r>
            <a:r>
              <a:rPr dirty="0" sz="1800" b="0">
                <a:latin typeface="Microsoft Sans Serif"/>
                <a:cs typeface="Microsoft Sans Serif"/>
              </a:rPr>
              <a:t>лица</a:t>
            </a:r>
            <a:r>
              <a:rPr dirty="0" sz="1800" spc="10" b="0">
                <a:latin typeface="Microsoft Sans Serif"/>
                <a:cs typeface="Microsoft Sans Serif"/>
              </a:rPr>
              <a:t> </a:t>
            </a:r>
            <a:r>
              <a:rPr dirty="0" sz="1800" spc="-15" b="0">
                <a:latin typeface="Microsoft Sans Serif"/>
                <a:cs typeface="Microsoft Sans Serif"/>
              </a:rPr>
              <a:t>допускалось,</a:t>
            </a:r>
            <a:r>
              <a:rPr dirty="0" sz="1800" spc="40" b="0">
                <a:latin typeface="Microsoft Sans Serif"/>
                <a:cs typeface="Microsoft Sans Serif"/>
              </a:rPr>
              <a:t> </a:t>
            </a:r>
            <a:r>
              <a:rPr dirty="0" sz="1800" b="0">
                <a:latin typeface="Microsoft Sans Serif"/>
                <a:cs typeface="Microsoft Sans Serif"/>
              </a:rPr>
              <a:t>а </a:t>
            </a:r>
            <a:r>
              <a:rPr dirty="0" sz="1800" spc="5" b="0">
                <a:latin typeface="Microsoft Sans Serif"/>
                <a:cs typeface="Microsoft Sans Serif"/>
              </a:rPr>
              <a:t> </a:t>
            </a:r>
            <a:r>
              <a:rPr dirty="0" sz="1800" spc="-20" b="0">
                <a:latin typeface="Microsoft Sans Serif"/>
                <a:cs typeface="Microsoft Sans Serif"/>
              </a:rPr>
              <a:t>использование</a:t>
            </a:r>
            <a:r>
              <a:rPr dirty="0" sz="1800" spc="25" b="0">
                <a:latin typeface="Microsoft Sans Serif"/>
                <a:cs typeface="Microsoft Sans Serif"/>
              </a:rPr>
              <a:t> </a:t>
            </a:r>
            <a:r>
              <a:rPr dirty="0" sz="1800" spc="-15" b="0">
                <a:latin typeface="Microsoft Sans Serif"/>
                <a:cs typeface="Microsoft Sans Serif"/>
              </a:rPr>
              <a:t>иглы</a:t>
            </a:r>
            <a:r>
              <a:rPr dirty="0" sz="1800" spc="25" b="0">
                <a:latin typeface="Microsoft Sans Serif"/>
                <a:cs typeface="Microsoft Sans Serif"/>
              </a:rPr>
              <a:t> </a:t>
            </a:r>
            <a:r>
              <a:rPr dirty="0" sz="1800" spc="10" b="0">
                <a:latin typeface="Microsoft Sans Serif"/>
                <a:cs typeface="Microsoft Sans Serif"/>
              </a:rPr>
              <a:t>было</a:t>
            </a:r>
            <a:r>
              <a:rPr dirty="0" sz="1800" spc="15" b="0">
                <a:latin typeface="Microsoft Sans Serif"/>
                <a:cs typeface="Microsoft Sans Serif"/>
              </a:rPr>
              <a:t> </a:t>
            </a:r>
            <a:r>
              <a:rPr dirty="0" sz="1800" spc="-30" b="0">
                <a:latin typeface="Microsoft Sans Serif"/>
                <a:cs typeface="Microsoft Sans Serif"/>
              </a:rPr>
              <a:t>обязательным</a:t>
            </a:r>
            <a:r>
              <a:rPr dirty="0" sz="1800" spc="25" b="0">
                <a:latin typeface="Microsoft Sans Serif"/>
                <a:cs typeface="Microsoft Sans Serif"/>
              </a:rPr>
              <a:t> </a:t>
            </a:r>
            <a:r>
              <a:rPr dirty="0" sz="1800" spc="-10" b="0">
                <a:latin typeface="Microsoft Sans Serif"/>
                <a:cs typeface="Microsoft Sans Serif"/>
              </a:rPr>
              <a:t>условием.</a:t>
            </a:r>
            <a:r>
              <a:rPr dirty="0" sz="1800" spc="40" b="0">
                <a:latin typeface="Microsoft Sans Serif"/>
                <a:cs typeface="Microsoft Sans Serif"/>
              </a:rPr>
              <a:t> </a:t>
            </a:r>
            <a:r>
              <a:rPr dirty="0" sz="1800" spc="-45" b="0">
                <a:latin typeface="Microsoft Sans Serif"/>
                <a:cs typeface="Microsoft Sans Serif"/>
              </a:rPr>
              <a:t>Кукла,</a:t>
            </a:r>
            <a:r>
              <a:rPr dirty="0" sz="1800" spc="45" b="0">
                <a:latin typeface="Microsoft Sans Serif"/>
                <a:cs typeface="Microsoft Sans Serif"/>
              </a:rPr>
              <a:t> </a:t>
            </a:r>
            <a:r>
              <a:rPr dirty="0" sz="1800" spc="-10" b="0">
                <a:latin typeface="Microsoft Sans Serif"/>
                <a:cs typeface="Microsoft Sans Serif"/>
              </a:rPr>
              <a:t>сшитая </a:t>
            </a:r>
            <a:r>
              <a:rPr dirty="0" sz="1800" spc="-5" b="0">
                <a:latin typeface="Microsoft Sans Serif"/>
                <a:cs typeface="Microsoft Sans Serif"/>
              </a:rPr>
              <a:t> </a:t>
            </a:r>
            <a:r>
              <a:rPr dirty="0" sz="1800" spc="-10" b="0">
                <a:latin typeface="Microsoft Sans Serif"/>
                <a:cs typeface="Microsoft Sans Serif"/>
              </a:rPr>
              <a:t>собственными</a:t>
            </a:r>
            <a:r>
              <a:rPr dirty="0" sz="1800" spc="30" b="0">
                <a:latin typeface="Microsoft Sans Serif"/>
                <a:cs typeface="Microsoft Sans Serif"/>
              </a:rPr>
              <a:t> </a:t>
            </a:r>
            <a:r>
              <a:rPr dirty="0" sz="1800" spc="-30" b="0">
                <a:latin typeface="Microsoft Sans Serif"/>
                <a:cs typeface="Microsoft Sans Serif"/>
              </a:rPr>
              <a:t>руками,</a:t>
            </a:r>
            <a:r>
              <a:rPr dirty="0" sz="1800" spc="55" b="0">
                <a:latin typeface="Microsoft Sans Serif"/>
                <a:cs typeface="Microsoft Sans Serif"/>
              </a:rPr>
              <a:t> </a:t>
            </a:r>
            <a:r>
              <a:rPr dirty="0" sz="1800" spc="-5" b="0">
                <a:latin typeface="Microsoft Sans Serif"/>
                <a:cs typeface="Microsoft Sans Serif"/>
              </a:rPr>
              <a:t>становилась</a:t>
            </a:r>
            <a:r>
              <a:rPr dirty="0" sz="1800" spc="50" b="0">
                <a:latin typeface="Microsoft Sans Serif"/>
                <a:cs typeface="Microsoft Sans Serif"/>
              </a:rPr>
              <a:t> </a:t>
            </a:r>
            <a:r>
              <a:rPr dirty="0" sz="1800" spc="-20" b="0">
                <a:latin typeface="Microsoft Sans Serif"/>
                <a:cs typeface="Microsoft Sans Serif"/>
              </a:rPr>
              <a:t>своеобразным</a:t>
            </a:r>
            <a:r>
              <a:rPr dirty="0" sz="1800" spc="45" b="0">
                <a:latin typeface="Microsoft Sans Serif"/>
                <a:cs typeface="Microsoft Sans Serif"/>
              </a:rPr>
              <a:t> </a:t>
            </a:r>
            <a:r>
              <a:rPr dirty="0" sz="1800" spc="-35" b="0">
                <a:latin typeface="Microsoft Sans Serif"/>
                <a:cs typeface="Microsoft Sans Serif"/>
              </a:rPr>
              <a:t>экзаменом</a:t>
            </a:r>
            <a:r>
              <a:rPr dirty="0" sz="1800" spc="20" b="0">
                <a:latin typeface="Microsoft Sans Serif"/>
                <a:cs typeface="Microsoft Sans Serif"/>
              </a:rPr>
              <a:t> </a:t>
            </a:r>
            <a:r>
              <a:rPr dirty="0" sz="1800" spc="5" b="0">
                <a:latin typeface="Microsoft Sans Serif"/>
                <a:cs typeface="Microsoft Sans Serif"/>
              </a:rPr>
              <a:t>для </a:t>
            </a:r>
            <a:r>
              <a:rPr dirty="0" sz="1800" spc="10" b="0">
                <a:latin typeface="Microsoft Sans Serif"/>
                <a:cs typeface="Microsoft Sans Serif"/>
              </a:rPr>
              <a:t> </a:t>
            </a:r>
            <a:r>
              <a:rPr dirty="0" sz="1800" spc="-30" b="0">
                <a:latin typeface="Microsoft Sans Serif"/>
                <a:cs typeface="Microsoft Sans Serif"/>
              </a:rPr>
              <a:t>девочек,</a:t>
            </a:r>
            <a:r>
              <a:rPr dirty="0" sz="1800" spc="40" b="0">
                <a:latin typeface="Microsoft Sans Serif"/>
                <a:cs typeface="Microsoft Sans Serif"/>
              </a:rPr>
              <a:t> </a:t>
            </a:r>
            <a:r>
              <a:rPr dirty="0" sz="1800" spc="-20" b="0">
                <a:latin typeface="Microsoft Sans Serif"/>
                <a:cs typeface="Microsoft Sans Serif"/>
              </a:rPr>
              <a:t>подтверждением</a:t>
            </a:r>
            <a:r>
              <a:rPr dirty="0" sz="1800" spc="35" b="0">
                <a:latin typeface="Microsoft Sans Serif"/>
                <a:cs typeface="Microsoft Sans Serif"/>
              </a:rPr>
              <a:t> </a:t>
            </a:r>
            <a:r>
              <a:rPr dirty="0" sz="1800" spc="-5" b="0">
                <a:latin typeface="Microsoft Sans Serif"/>
                <a:cs typeface="Microsoft Sans Serif"/>
              </a:rPr>
              <a:t>их	</a:t>
            </a:r>
            <a:r>
              <a:rPr dirty="0" sz="1800" spc="-15" b="0">
                <a:latin typeface="Microsoft Sans Serif"/>
                <a:cs typeface="Microsoft Sans Serif"/>
              </a:rPr>
              <a:t>мастерства,</a:t>
            </a:r>
            <a:r>
              <a:rPr dirty="0" sz="1800" spc="35" b="0">
                <a:latin typeface="Microsoft Sans Serif"/>
                <a:cs typeface="Microsoft Sans Serif"/>
              </a:rPr>
              <a:t> </a:t>
            </a:r>
            <a:r>
              <a:rPr dirty="0" sz="1800" spc="-25" b="0">
                <a:latin typeface="Microsoft Sans Serif"/>
                <a:cs typeface="Microsoft Sans Serif"/>
              </a:rPr>
              <a:t>искусного</a:t>
            </a:r>
            <a:r>
              <a:rPr dirty="0" sz="1800" spc="50" b="0">
                <a:latin typeface="Microsoft Sans Serif"/>
                <a:cs typeface="Microsoft Sans Serif"/>
              </a:rPr>
              <a:t> </a:t>
            </a:r>
            <a:r>
              <a:rPr dirty="0" sz="1800" spc="-10" b="0">
                <a:latin typeface="Microsoft Sans Serif"/>
                <a:cs typeface="Microsoft Sans Serif"/>
              </a:rPr>
              <a:t>владения</a:t>
            </a:r>
            <a:r>
              <a:rPr dirty="0" sz="1800" spc="15" b="0">
                <a:latin typeface="Microsoft Sans Serif"/>
                <a:cs typeface="Microsoft Sans Serif"/>
              </a:rPr>
              <a:t> </a:t>
            </a:r>
            <a:r>
              <a:rPr dirty="0" sz="1800" spc="-10" b="0">
                <a:latin typeface="Microsoft Sans Serif"/>
                <a:cs typeface="Microsoft Sans Serif"/>
              </a:rPr>
              <a:t>иглой, </a:t>
            </a:r>
            <a:r>
              <a:rPr dirty="0" sz="1800" spc="-465" b="0">
                <a:latin typeface="Microsoft Sans Serif"/>
                <a:cs typeface="Microsoft Sans Serif"/>
              </a:rPr>
              <a:t> </a:t>
            </a:r>
            <a:r>
              <a:rPr dirty="0" sz="1800" spc="-25" b="0">
                <a:latin typeface="Microsoft Sans Serif"/>
                <a:cs typeface="Microsoft Sans Serif"/>
              </a:rPr>
              <a:t>умения</a:t>
            </a:r>
            <a:r>
              <a:rPr dirty="0" sz="1800" spc="50" b="0">
                <a:latin typeface="Microsoft Sans Serif"/>
                <a:cs typeface="Microsoft Sans Serif"/>
              </a:rPr>
              <a:t> </a:t>
            </a:r>
            <a:r>
              <a:rPr dirty="0" sz="1800" spc="-5" b="0">
                <a:latin typeface="Microsoft Sans Serif"/>
                <a:cs typeface="Microsoft Sans Serif"/>
              </a:rPr>
              <a:t>шить</a:t>
            </a:r>
            <a:r>
              <a:rPr dirty="0" sz="1800" spc="25" b="0">
                <a:latin typeface="Microsoft Sans Serif"/>
                <a:cs typeface="Microsoft Sans Serif"/>
              </a:rPr>
              <a:t> </a:t>
            </a:r>
            <a:r>
              <a:rPr dirty="0" sz="1800" spc="-5" b="0">
                <a:latin typeface="Microsoft Sans Serif"/>
                <a:cs typeface="Microsoft Sans Serif"/>
              </a:rPr>
              <a:t>и	</a:t>
            </a:r>
            <a:r>
              <a:rPr dirty="0" sz="1800" spc="-10" b="0">
                <a:latin typeface="Microsoft Sans Serif"/>
                <a:cs typeface="Microsoft Sans Serif"/>
              </a:rPr>
              <a:t>вышивать.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476375" y="1989201"/>
            <a:ext cx="5991225" cy="449414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539750" y="908050"/>
            <a:ext cx="7929880" cy="1441450"/>
          </a:xfrm>
          <a:custGeom>
            <a:avLst/>
            <a:gdLst/>
            <a:ahLst/>
            <a:cxnLst/>
            <a:rect l="l" t="t" r="r" b="b"/>
            <a:pathLst>
              <a:path w="7929880" h="1441450">
                <a:moveTo>
                  <a:pt x="7929626" y="0"/>
                </a:moveTo>
                <a:lnTo>
                  <a:pt x="0" y="0"/>
                </a:lnTo>
                <a:lnTo>
                  <a:pt x="0" y="1441450"/>
                </a:lnTo>
                <a:lnTo>
                  <a:pt x="7929626" y="1441450"/>
                </a:lnTo>
                <a:lnTo>
                  <a:pt x="792962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539750" y="908050"/>
            <a:ext cx="7929880" cy="1441450"/>
          </a:xfrm>
          <a:prstGeom prst="rect">
            <a:avLst/>
          </a:prstGeom>
          <a:ln w="25400">
            <a:solidFill>
              <a:srgbClr val="F79546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algn="ctr" marL="3810">
              <a:lnSpc>
                <a:spcPts val="1850"/>
              </a:lnSpc>
            </a:pPr>
            <a:r>
              <a:rPr dirty="0" sz="1800" spc="-5" b="1">
                <a:solidFill>
                  <a:srgbClr val="FF0000"/>
                </a:solidFill>
                <a:latin typeface="Arial"/>
                <a:cs typeface="Arial"/>
              </a:rPr>
              <a:t>КУВАДКА</a:t>
            </a:r>
            <a:endParaRPr sz="1800">
              <a:latin typeface="Arial"/>
              <a:cs typeface="Arial"/>
            </a:endParaRPr>
          </a:p>
          <a:p>
            <a:pPr algn="ctr" marL="311150" marR="307975" indent="635">
              <a:lnSpc>
                <a:spcPct val="99400"/>
              </a:lnSpc>
              <a:spcBef>
                <a:spcPts val="10"/>
              </a:spcBef>
            </a:pP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Она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была</a:t>
            </a:r>
            <a:r>
              <a:rPr dirty="0" sz="18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первой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куклой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жизни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ребенка,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участницей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таинства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его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рождения </a:t>
            </a:r>
            <a:r>
              <a:rPr dirty="0" sz="1800" spc="470">
                <a:solidFill>
                  <a:srgbClr val="974707"/>
                </a:solidFill>
                <a:latin typeface="Microsoft Sans Serif"/>
                <a:cs typeface="Microsoft Sans Serif"/>
              </a:rPr>
              <a:t>–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обряда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«кувады».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Считалось,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что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во время рождения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ребенка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отец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должен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взять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974707"/>
                </a:solidFill>
                <a:latin typeface="Microsoft Sans Serif"/>
                <a:cs typeface="Microsoft Sans Serif"/>
              </a:rPr>
              <a:t>руки</a:t>
            </a:r>
            <a:r>
              <a:rPr dirty="0" sz="18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такую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куклу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ходить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вокруг</a:t>
            </a:r>
            <a:r>
              <a:rPr dirty="0" sz="18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дома, </a:t>
            </a:r>
            <a:r>
              <a:rPr dirty="0" sz="1800" spc="-45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чтобы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отвлечь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злых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духов</a:t>
            </a:r>
            <a:r>
              <a:rPr dirty="0" sz="18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от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матери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с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ребенком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34568" y="62484"/>
            <a:ext cx="7291070" cy="1400810"/>
            <a:chOff x="734568" y="62484"/>
            <a:chExt cx="7291070" cy="140081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0288" y="161544"/>
              <a:ext cx="7118604" cy="59740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4568" y="62484"/>
              <a:ext cx="7290816" cy="140055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7087" y="188912"/>
              <a:ext cx="7024624" cy="503237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827087" y="188912"/>
            <a:ext cx="7025005" cy="503555"/>
          </a:xfrm>
          <a:prstGeom prst="rect"/>
          <a:ln w="9525">
            <a:solidFill>
              <a:srgbClr val="F6924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163195">
              <a:lnSpc>
                <a:spcPts val="3200"/>
              </a:lnSpc>
            </a:pPr>
            <a:r>
              <a:rPr dirty="0" spc="-15"/>
              <a:t>«Куклы,</a:t>
            </a:r>
            <a:r>
              <a:rPr dirty="0" spc="20"/>
              <a:t> </a:t>
            </a:r>
            <a:r>
              <a:rPr dirty="0" spc="-10"/>
              <a:t>изготовленные</a:t>
            </a:r>
            <a:r>
              <a:rPr dirty="0" spc="15"/>
              <a:t> </a:t>
            </a:r>
            <a:r>
              <a:rPr dirty="0" spc="-10"/>
              <a:t>без</a:t>
            </a:r>
            <a:r>
              <a:rPr dirty="0" spc="5"/>
              <a:t> </a:t>
            </a:r>
            <a:r>
              <a:rPr dirty="0" spc="-10"/>
              <a:t>помощи</a:t>
            </a:r>
            <a:r>
              <a:rPr dirty="0" spc="10"/>
              <a:t> </a:t>
            </a:r>
            <a:r>
              <a:rPr dirty="0" spc="-25"/>
              <a:t>иглы»</a:t>
            </a: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03575" y="2565400"/>
            <a:ext cx="3097276" cy="41179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66344" y="0"/>
            <a:ext cx="8194675" cy="2920365"/>
            <a:chOff x="466344" y="0"/>
            <a:chExt cx="8194675" cy="292036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3108" y="152400"/>
              <a:ext cx="8177783" cy="27051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6344" y="0"/>
              <a:ext cx="7894320" cy="291998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9750" y="188976"/>
              <a:ext cx="8064500" cy="2592705"/>
            </a:xfrm>
            <a:custGeom>
              <a:avLst/>
              <a:gdLst/>
              <a:ahLst/>
              <a:cxnLst/>
              <a:rect l="l" t="t" r="r" b="b"/>
              <a:pathLst>
                <a:path w="8064500" h="2592705">
                  <a:moveTo>
                    <a:pt x="8064500" y="0"/>
                  </a:moveTo>
                  <a:lnTo>
                    <a:pt x="0" y="0"/>
                  </a:lnTo>
                  <a:lnTo>
                    <a:pt x="0" y="2592324"/>
                  </a:lnTo>
                  <a:lnTo>
                    <a:pt x="8064500" y="2592324"/>
                  </a:lnTo>
                  <a:lnTo>
                    <a:pt x="8064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539750" y="188976"/>
              <a:ext cx="8064500" cy="2592705"/>
            </a:xfrm>
            <a:custGeom>
              <a:avLst/>
              <a:gdLst/>
              <a:ahLst/>
              <a:cxnLst/>
              <a:rect l="l" t="t" r="r" b="b"/>
              <a:pathLst>
                <a:path w="8064500" h="2592705">
                  <a:moveTo>
                    <a:pt x="0" y="2592324"/>
                  </a:moveTo>
                  <a:lnTo>
                    <a:pt x="8064500" y="2592324"/>
                  </a:lnTo>
                  <a:lnTo>
                    <a:pt x="8064500" y="0"/>
                  </a:lnTo>
                  <a:lnTo>
                    <a:pt x="0" y="0"/>
                  </a:lnTo>
                  <a:lnTo>
                    <a:pt x="0" y="2592324"/>
                  </a:lnTo>
                  <a:close/>
                </a:path>
              </a:pathLst>
            </a:custGeom>
            <a:ln w="28575">
              <a:solidFill>
                <a:srgbClr val="E36C0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618540" y="230655"/>
            <a:ext cx="7284084" cy="85471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algn="ctr" marL="627380">
              <a:lnSpc>
                <a:spcPct val="100000"/>
              </a:lnSpc>
              <a:spcBef>
                <a:spcPts val="480"/>
              </a:spcBef>
            </a:pPr>
            <a:r>
              <a:rPr dirty="0" sz="1600" spc="-15" b="1">
                <a:solidFill>
                  <a:srgbClr val="C00000"/>
                </a:solidFill>
                <a:latin typeface="Arial"/>
                <a:cs typeface="Arial"/>
              </a:rPr>
              <a:t>БЕССОННИЦА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90"/>
              </a:spcBef>
            </a:pP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Это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старинная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магическая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колыбельная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кукла.</a:t>
            </a:r>
            <a:r>
              <a:rPr dirty="0" sz="1600" spc="1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974707"/>
                </a:solidFill>
                <a:latin typeface="Microsoft Sans Serif"/>
                <a:cs typeface="Microsoft Sans Serif"/>
              </a:rPr>
              <a:t>Когда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без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видимой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причины</a:t>
            </a:r>
            <a:endParaRPr sz="1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tabLst>
                <a:tab pos="6554470" algn="l"/>
              </a:tabLst>
            </a:pP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начинал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плакать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младенец,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мать,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чтобы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успокоить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его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защитить	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от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злых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45660" y="1060449"/>
            <a:ext cx="400494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лоскутов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ткани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куклу-оберег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клала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ее</a:t>
            </a:r>
            <a:r>
              <a:rPr dirty="0" sz="1600" spc="4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8540" y="1060449"/>
            <a:ext cx="3501390" cy="13912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30175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духов,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быстро</a:t>
            </a:r>
            <a:r>
              <a:rPr dirty="0" sz="16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сворачивала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из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двух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колыбель,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приговаривая:</a:t>
            </a:r>
            <a:endParaRPr sz="1600">
              <a:latin typeface="Microsoft Sans Serif"/>
              <a:cs typeface="Microsoft Sans Serif"/>
            </a:endParaRPr>
          </a:p>
          <a:p>
            <a:pPr marL="1155700">
              <a:lnSpc>
                <a:spcPct val="100000"/>
              </a:lnSpc>
              <a:spcBef>
                <a:spcPts val="385"/>
              </a:spcBef>
            </a:pP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Сонница-бессонница,</a:t>
            </a:r>
            <a:endParaRPr sz="1600">
              <a:latin typeface="Microsoft Sans Serif"/>
              <a:cs typeface="Microsoft Sans Serif"/>
            </a:endParaRPr>
          </a:p>
          <a:p>
            <a:pPr marL="1155700" marR="5080" indent="-58419">
              <a:lnSpc>
                <a:spcPct val="120000"/>
              </a:lnSpc>
            </a:pP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Не</a:t>
            </a:r>
            <a:r>
              <a:rPr dirty="0" sz="16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играй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моим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дитятком,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А</a:t>
            </a:r>
            <a:r>
              <a:rPr dirty="0" sz="16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играй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этой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куколкой.</a:t>
            </a:r>
            <a:endParaRPr sz="1600">
              <a:latin typeface="Microsoft Sans Serif"/>
              <a:cs typeface="Microsoft Sans Serif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547875" y="2924048"/>
            <a:ext cx="7056755" cy="3759835"/>
            <a:chOff x="1547875" y="2924048"/>
            <a:chExt cx="7056755" cy="375983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7875" y="2924175"/>
              <a:ext cx="2808224" cy="375920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859400" y="2924048"/>
              <a:ext cx="3744849" cy="172885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6824" y="4653026"/>
              <a:ext cx="3311525" cy="19446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68312" y="115951"/>
            <a:ext cx="8352155" cy="2233930"/>
          </a:xfrm>
          <a:prstGeom prst="rect">
            <a:avLst/>
          </a:prstGeom>
          <a:solidFill>
            <a:srgbClr val="FFFFFF"/>
          </a:solidFill>
          <a:ln w="25400">
            <a:solidFill>
              <a:srgbClr val="F79546"/>
            </a:solidFill>
          </a:ln>
        </p:spPr>
        <p:txBody>
          <a:bodyPr wrap="square" lIns="0" tIns="14604" rIns="0" bIns="0" rtlCol="0" vert="horz">
            <a:spAutoFit/>
          </a:bodyPr>
          <a:lstStyle/>
          <a:p>
            <a:pPr algn="ctr" marL="1905">
              <a:lnSpc>
                <a:spcPct val="100000"/>
              </a:lnSpc>
              <a:spcBef>
                <a:spcPts val="114"/>
              </a:spcBef>
            </a:pPr>
            <a:r>
              <a:rPr dirty="0" sz="1600" spc="-10" b="1">
                <a:solidFill>
                  <a:srgbClr val="C00000"/>
                </a:solidFill>
                <a:latin typeface="Arial"/>
                <a:cs typeface="Arial"/>
              </a:rPr>
              <a:t>ПЕЛЕНАШКА</a:t>
            </a:r>
            <a:endParaRPr sz="1600">
              <a:latin typeface="Arial"/>
              <a:cs typeface="Arial"/>
            </a:endParaRPr>
          </a:p>
          <a:p>
            <a:pPr algn="ctr" marL="166370" marR="160020">
              <a:lnSpc>
                <a:spcPct val="100000"/>
              </a:lnSpc>
            </a:pP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Эта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также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относится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5">
                <a:solidFill>
                  <a:srgbClr val="974707"/>
                </a:solidFill>
                <a:latin typeface="Microsoft Sans Serif"/>
                <a:cs typeface="Microsoft Sans Serif"/>
              </a:rPr>
              <a:t>к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оберегам.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Чтобы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сбить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злых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духов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974707"/>
                </a:solidFill>
                <a:latin typeface="Microsoft Sans Serif"/>
                <a:cs typeface="Microsoft Sans Serif"/>
              </a:rPr>
              <a:t>толку,</a:t>
            </a:r>
            <a:r>
              <a:rPr dirty="0" sz="1600" spc="19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спеленутую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куклу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подкладывали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5">
                <a:solidFill>
                  <a:srgbClr val="974707"/>
                </a:solidFill>
                <a:latin typeface="Microsoft Sans Serif"/>
                <a:cs typeface="Microsoft Sans Serif"/>
              </a:rPr>
              <a:t>к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младенцу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колыбель,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где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она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находилась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до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крещения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 ребенка,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чтобы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принимать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себя</a:t>
            </a:r>
            <a:r>
              <a:rPr dirty="0" sz="16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все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напасти,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угрожавшие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не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защищенному</a:t>
            </a: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</a:pP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крестом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чаду.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Только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после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крещения,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убиралась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из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колыбели.</a:t>
            </a:r>
            <a:endParaRPr sz="1600">
              <a:latin typeface="Microsoft Sans Serif"/>
              <a:cs typeface="Microsoft Sans Serif"/>
            </a:endParaRPr>
          </a:p>
          <a:p>
            <a:pPr algn="ctr" marL="228600" marR="221615" indent="-5080">
              <a:lnSpc>
                <a:spcPct val="99100"/>
              </a:lnSpc>
              <a:spcBef>
                <a:spcPts val="20"/>
              </a:spcBef>
            </a:pPr>
            <a:r>
              <a:rPr dirty="0" sz="1600" spc="-50">
                <a:solidFill>
                  <a:srgbClr val="974707"/>
                </a:solidFill>
                <a:latin typeface="Microsoft Sans Serif"/>
                <a:cs typeface="Microsoft Sans Serif"/>
              </a:rPr>
              <a:t>Куклу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хранили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доме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наравне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крестильной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рубахой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ребенка.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Если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телом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куклы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служило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палено,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то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ее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называли</a:t>
            </a:r>
            <a:r>
              <a:rPr dirty="0" sz="1600" spc="1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Паленичкой.</a:t>
            </a:r>
            <a:r>
              <a:rPr dirty="0" sz="1600" spc="1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Спеленутая</a:t>
            </a:r>
            <a:r>
              <a:rPr dirty="0" sz="1600" spc="10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сопровождала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детские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игры.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51050" y="2565400"/>
            <a:ext cx="5364226" cy="40195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44500" y="176276"/>
            <a:ext cx="8255000" cy="2545080"/>
            <a:chOff x="444500" y="176276"/>
            <a:chExt cx="8255000" cy="2545080"/>
          </a:xfrm>
        </p:grpSpPr>
        <p:sp>
          <p:nvSpPr>
            <p:cNvPr id="4" name="object 4"/>
            <p:cNvSpPr/>
            <p:nvPr/>
          </p:nvSpPr>
          <p:spPr>
            <a:xfrm>
              <a:off x="457200" y="188976"/>
              <a:ext cx="8229600" cy="2519680"/>
            </a:xfrm>
            <a:custGeom>
              <a:avLst/>
              <a:gdLst/>
              <a:ahLst/>
              <a:cxnLst/>
              <a:rect l="l" t="t" r="r" b="b"/>
              <a:pathLst>
                <a:path w="8229600" h="2519680">
                  <a:moveTo>
                    <a:pt x="8229600" y="0"/>
                  </a:moveTo>
                  <a:lnTo>
                    <a:pt x="0" y="0"/>
                  </a:lnTo>
                  <a:lnTo>
                    <a:pt x="0" y="2519299"/>
                  </a:lnTo>
                  <a:lnTo>
                    <a:pt x="8229600" y="2519299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57200" y="188976"/>
              <a:ext cx="8229600" cy="2519680"/>
            </a:xfrm>
            <a:custGeom>
              <a:avLst/>
              <a:gdLst/>
              <a:ahLst/>
              <a:cxnLst/>
              <a:rect l="l" t="t" r="r" b="b"/>
              <a:pathLst>
                <a:path w="8229600" h="2519680">
                  <a:moveTo>
                    <a:pt x="0" y="2519299"/>
                  </a:moveTo>
                  <a:lnTo>
                    <a:pt x="8229600" y="2519299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2519299"/>
                  </a:lnTo>
                  <a:close/>
                </a:path>
              </a:pathLst>
            </a:custGeom>
            <a:ln w="25400">
              <a:solidFill>
                <a:srgbClr val="F7954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562762" y="195453"/>
            <a:ext cx="8019415" cy="2489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ЛИХОМАНКИ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1800" spc="-155">
                <a:solidFill>
                  <a:srgbClr val="974707"/>
                </a:solidFill>
                <a:latin typeface="Microsoft Sans Serif"/>
                <a:cs typeface="Microsoft Sans Serif"/>
              </a:rPr>
              <a:t>К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концу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зимы,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феврале,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организм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человека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наиболее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подвержен</a:t>
            </a:r>
            <a:endParaRPr sz="1800">
              <a:latin typeface="Microsoft Sans Serif"/>
              <a:cs typeface="Microsoft Sans Serif"/>
            </a:endParaRPr>
          </a:p>
          <a:p>
            <a:pPr algn="ctr" marL="12700" marR="5080">
              <a:lnSpc>
                <a:spcPct val="100000"/>
              </a:lnSpc>
            </a:pP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простудным</a:t>
            </a:r>
            <a:r>
              <a:rPr dirty="0" sz="18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заболеваниям.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Это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подметили</a:t>
            </a:r>
            <a:r>
              <a:rPr dirty="0" sz="18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еще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наши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предки.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Лихорадка</a:t>
            </a:r>
            <a:r>
              <a:rPr dirty="0" sz="18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470">
                <a:solidFill>
                  <a:srgbClr val="974707"/>
                </a:solidFill>
                <a:latin typeface="Microsoft Sans Serif"/>
                <a:cs typeface="Microsoft Sans Serif"/>
              </a:rPr>
              <a:t>– </a:t>
            </a:r>
            <a:r>
              <a:rPr dirty="0" sz="1800" spc="-4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болезнь,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а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болезнь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раньше</a:t>
            </a:r>
            <a:r>
              <a:rPr dirty="0" sz="18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Руси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называли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лихом,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отсюда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название</a:t>
            </a:r>
            <a:r>
              <a:rPr dirty="0" sz="18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475">
                <a:solidFill>
                  <a:srgbClr val="974707"/>
                </a:solidFill>
                <a:latin typeface="Microsoft Sans Serif"/>
                <a:cs typeface="Microsoft Sans Serif"/>
              </a:rPr>
              <a:t>– </a:t>
            </a:r>
            <a:r>
              <a:rPr dirty="0" sz="1800" spc="-4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Лихоманка.</a:t>
            </a:r>
            <a:r>
              <a:rPr dirty="0" sz="18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974707"/>
                </a:solidFill>
                <a:latin typeface="Microsoft Sans Serif"/>
                <a:cs typeface="Microsoft Sans Serif"/>
              </a:rPr>
              <a:t>Куклу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делали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конце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февраля,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974707"/>
                </a:solidFill>
                <a:latin typeface="Microsoft Sans Serif"/>
                <a:cs typeface="Microsoft Sans Serif"/>
              </a:rPr>
              <a:t>когда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организм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10">
                <a:solidFill>
                  <a:srgbClr val="974707"/>
                </a:solidFill>
                <a:latin typeface="Microsoft Sans Serif"/>
                <a:cs typeface="Microsoft Sans Serif"/>
              </a:rPr>
              <a:t>был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наиболее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ослаблен,</a:t>
            </a:r>
            <a:r>
              <a:rPr dirty="0" sz="18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делали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их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двенадцать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штук.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Считалось,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что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если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болезнь</a:t>
            </a:r>
            <a:endParaRPr sz="1800">
              <a:latin typeface="Microsoft Sans Serif"/>
              <a:cs typeface="Microsoft Sans Serif"/>
            </a:endParaRPr>
          </a:p>
          <a:p>
            <a:pPr algn="ctr" marL="288290" marR="284480">
              <a:lnSpc>
                <a:spcPct val="98900"/>
              </a:lnSpc>
              <a:spcBef>
                <a:spcPts val="25"/>
              </a:spcBef>
              <a:tabLst>
                <a:tab pos="3926840" algn="l"/>
              </a:tabLst>
            </a:pPr>
            <a:r>
              <a:rPr dirty="0" sz="1800" spc="-45">
                <a:solidFill>
                  <a:srgbClr val="974707"/>
                </a:solidFill>
                <a:latin typeface="Microsoft Sans Serif"/>
                <a:cs typeface="Microsoft Sans Serif"/>
              </a:rPr>
              <a:t>придет,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то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узнает</a:t>
            </a:r>
            <a:r>
              <a:rPr dirty="0" sz="18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кукле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себя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вселится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нее,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а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не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домочадцев.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 </a:t>
            </a:r>
            <a:r>
              <a:rPr dirty="0" sz="1800" spc="-4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начале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апреля</a:t>
            </a:r>
            <a:r>
              <a:rPr dirty="0" sz="18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ночью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Лихоманки	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сжигались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вместе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10">
                <a:solidFill>
                  <a:srgbClr val="974707"/>
                </a:solidFill>
                <a:latin typeface="Microsoft Sans Serif"/>
                <a:cs typeface="Microsoft Sans Serif"/>
              </a:rPr>
              <a:t>со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старыми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соломенными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постелями.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8887" y="2924175"/>
            <a:ext cx="6907149" cy="34226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57200" y="274700"/>
            <a:ext cx="8229600" cy="1641475"/>
          </a:xfrm>
          <a:prstGeom prst="rect">
            <a:avLst/>
          </a:prstGeom>
          <a:solidFill>
            <a:srgbClr val="FFFFFF"/>
          </a:solidFill>
          <a:ln w="25400">
            <a:solidFill>
              <a:srgbClr val="F79546"/>
            </a:solidFill>
          </a:ln>
        </p:spPr>
        <p:txBody>
          <a:bodyPr wrap="square" lIns="0" tIns="67945" rIns="0" bIns="0" rtlCol="0" vert="horz">
            <a:spAutoFit/>
          </a:bodyPr>
          <a:lstStyle/>
          <a:p>
            <a:pPr algn="ctr" marL="5080">
              <a:lnSpc>
                <a:spcPct val="100000"/>
              </a:lnSpc>
              <a:spcBef>
                <a:spcPts val="535"/>
              </a:spcBef>
            </a:pP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ДОМОВУШКА</a:t>
            </a:r>
            <a:endParaRPr sz="1800">
              <a:latin typeface="Arial"/>
              <a:cs typeface="Arial"/>
            </a:endParaRPr>
          </a:p>
          <a:p>
            <a:pPr algn="ctr" marL="258445" marR="250825" indent="-6350">
              <a:lnSpc>
                <a:spcPct val="99600"/>
              </a:lnSpc>
              <a:spcBef>
                <a:spcPts val="15"/>
              </a:spcBef>
            </a:pP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Домовушку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делали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для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налаживания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контакта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домовым,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чтобы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он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берѐг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хозяйское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добро,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помогал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по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хозяйству,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оберегал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порядок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уют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дома,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лад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гармонию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семье.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Ставили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0">
                <a:solidFill>
                  <a:srgbClr val="974707"/>
                </a:solidFill>
                <a:latin typeface="Microsoft Sans Serif"/>
                <a:cs typeface="Microsoft Sans Serif"/>
              </a:rPr>
              <a:t>куколку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около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блюдечка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домового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где-то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кухне,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недалеко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от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печки.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своѐм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месте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домовушка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становится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незаметной,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оберегая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порядок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доме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гармонию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семье.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00401" y="2133600"/>
            <a:ext cx="4013200" cy="44989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57200" y="274700"/>
            <a:ext cx="8229600" cy="1868805"/>
          </a:xfrm>
          <a:prstGeom prst="rect">
            <a:avLst/>
          </a:prstGeom>
          <a:solidFill>
            <a:srgbClr val="FFFFFF"/>
          </a:solidFill>
          <a:ln w="25400">
            <a:solidFill>
              <a:srgbClr val="E36C09"/>
            </a:solidFill>
          </a:ln>
        </p:spPr>
        <p:txBody>
          <a:bodyPr wrap="square" lIns="0" tIns="88900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700"/>
              </a:spcBef>
            </a:pPr>
            <a:r>
              <a:rPr dirty="0" sz="2000" spc="-35">
                <a:solidFill>
                  <a:srgbClr val="FF0000"/>
                </a:solidFill>
                <a:latin typeface="Microsoft Sans Serif"/>
                <a:cs typeface="Microsoft Sans Serif"/>
              </a:rPr>
              <a:t>Кубышка</a:t>
            </a:r>
            <a:r>
              <a:rPr dirty="0" sz="200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525">
                <a:solidFill>
                  <a:srgbClr val="FF0000"/>
                </a:solidFill>
                <a:latin typeface="Microsoft Sans Serif"/>
                <a:cs typeface="Microsoft Sans Serif"/>
              </a:rPr>
              <a:t>–</a:t>
            </a:r>
            <a:r>
              <a:rPr dirty="0" sz="2000" spc="25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FF0000"/>
                </a:solidFill>
                <a:latin typeface="Microsoft Sans Serif"/>
                <a:cs typeface="Microsoft Sans Serif"/>
              </a:rPr>
              <a:t>травница</a:t>
            </a:r>
            <a:r>
              <a:rPr dirty="0" sz="2000" spc="-15">
                <a:solidFill>
                  <a:srgbClr val="FF0000"/>
                </a:solidFill>
                <a:latin typeface="Microsoft Sans Serif"/>
                <a:cs typeface="Microsoft Sans Serif"/>
              </a:rPr>
              <a:t> оберег</a:t>
            </a:r>
            <a:r>
              <a:rPr dirty="0" sz="2000" spc="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FF0000"/>
                </a:solidFill>
                <a:latin typeface="Microsoft Sans Serif"/>
                <a:cs typeface="Microsoft Sans Serif"/>
              </a:rPr>
              <a:t>на</a:t>
            </a:r>
            <a:r>
              <a:rPr dirty="0" sz="2000" spc="1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0">
                <a:solidFill>
                  <a:srgbClr val="FF0000"/>
                </a:solidFill>
                <a:latin typeface="Microsoft Sans Serif"/>
                <a:cs typeface="Microsoft Sans Serif"/>
              </a:rPr>
              <a:t>здоровье.</a:t>
            </a:r>
            <a:endParaRPr sz="2000">
              <a:latin typeface="Microsoft Sans Serif"/>
              <a:cs typeface="Microsoft Sans Serif"/>
            </a:endParaRPr>
          </a:p>
          <a:p>
            <a:pPr algn="ctr" marL="355600" marR="350520">
              <a:lnSpc>
                <a:spcPct val="100000"/>
              </a:lnSpc>
              <a:spcBef>
                <a:spcPts val="10"/>
              </a:spcBef>
            </a:pP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Кубышка-травница</a:t>
            </a:r>
            <a:r>
              <a:rPr dirty="0" sz="18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оберег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здоровье.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Может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изготавливаться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65">
                <a:solidFill>
                  <a:srgbClr val="974707"/>
                </a:solidFill>
                <a:latin typeface="Microsoft Sans Serif"/>
                <a:cs typeface="Microsoft Sans Serif"/>
              </a:rPr>
              <a:t>как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 </a:t>
            </a:r>
            <a:r>
              <a:rPr dirty="0" sz="1800" spc="-4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конкретного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человека,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0">
                <a:solidFill>
                  <a:srgbClr val="974707"/>
                </a:solidFill>
                <a:latin typeface="Microsoft Sans Serif"/>
                <a:cs typeface="Microsoft Sans Serif"/>
              </a:rPr>
              <a:t>так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всех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членов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семьи,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живущих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вместе.</a:t>
            </a:r>
            <a:endParaRPr sz="18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</a:pP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Кубышка-Травница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следит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за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физическим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здоровьем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всех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членов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семьи.</a:t>
            </a:r>
            <a:endParaRPr sz="1800">
              <a:latin typeface="Microsoft Sans Serif"/>
              <a:cs typeface="Microsoft Sans Serif"/>
            </a:endParaRPr>
          </a:p>
          <a:p>
            <a:pPr algn="ctr" marL="635">
              <a:lnSpc>
                <a:spcPct val="100000"/>
              </a:lnSpc>
            </a:pP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Она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защитница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от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злых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духов</a:t>
            </a:r>
            <a:r>
              <a:rPr dirty="0" sz="18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болезни,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добрая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утешница.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00401" y="2274925"/>
            <a:ext cx="3600450" cy="449973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57200" y="274700"/>
            <a:ext cx="8229600" cy="1498600"/>
          </a:xfrm>
          <a:prstGeom prst="rect">
            <a:avLst/>
          </a:prstGeom>
          <a:solidFill>
            <a:srgbClr val="FFFFFF"/>
          </a:solidFill>
          <a:ln w="25400">
            <a:solidFill>
              <a:srgbClr val="F79546"/>
            </a:solidFill>
          </a:ln>
        </p:spPr>
        <p:txBody>
          <a:bodyPr wrap="square" lIns="0" tIns="12700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100"/>
              </a:spcBef>
            </a:pPr>
            <a:r>
              <a:rPr dirty="0" sz="1600" spc="-10" b="1">
                <a:solidFill>
                  <a:srgbClr val="C00000"/>
                </a:solidFill>
                <a:latin typeface="Arial"/>
                <a:cs typeface="Arial"/>
              </a:rPr>
              <a:t>КРЕСТЕЦ</a:t>
            </a:r>
            <a:endParaRPr sz="1600">
              <a:latin typeface="Arial"/>
              <a:cs typeface="Arial"/>
            </a:endParaRPr>
          </a:p>
          <a:p>
            <a:pPr algn="ctr" marL="175260" marR="171450">
              <a:lnSpc>
                <a:spcPct val="100000"/>
              </a:lnSpc>
            </a:pP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недалеком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прошлом,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еще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первых</a:t>
            </a:r>
            <a:r>
              <a:rPr dirty="0" sz="1600" spc="9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десятилетиях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ХХ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века,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Крестец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часто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использовалась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крестьянскими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девочками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для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обозначения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кукол-мужчин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endParaRPr sz="1600">
              <a:latin typeface="Microsoft Sans Serif"/>
              <a:cs typeface="Microsoft Sans Serif"/>
            </a:endParaRPr>
          </a:p>
          <a:p>
            <a:pPr algn="ctr" marL="139065" marR="133985" indent="635">
              <a:lnSpc>
                <a:spcPct val="100000"/>
              </a:lnSpc>
            </a:pP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сюжетно-ролевых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играх,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которые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назывались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играми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«дочки-матери».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Простота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изготовления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минимум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изобразительных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средств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5">
                <a:solidFill>
                  <a:srgbClr val="974707"/>
                </a:solidFill>
                <a:latin typeface="Microsoft Sans Serif"/>
                <a:cs typeface="Microsoft Sans Serif"/>
              </a:rPr>
              <a:t>были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достаточны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5">
                <a:solidFill>
                  <a:srgbClr val="974707"/>
                </a:solidFill>
                <a:latin typeface="Microsoft Sans Serif"/>
                <a:cs typeface="Microsoft Sans Serif"/>
              </a:rPr>
              <a:t>для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мужского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образа,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занимающего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игре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незначительные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символические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роли.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00401" y="1916176"/>
            <a:ext cx="3527425" cy="469099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57200" y="274700"/>
            <a:ext cx="8229600" cy="2146300"/>
          </a:xfrm>
          <a:prstGeom prst="rect">
            <a:avLst/>
          </a:prstGeom>
          <a:solidFill>
            <a:srgbClr val="FFFFFF"/>
          </a:solidFill>
          <a:ln w="25400">
            <a:solidFill>
              <a:srgbClr val="F79546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algn="ctr" marL="67945">
              <a:lnSpc>
                <a:spcPts val="1835"/>
              </a:lnSpc>
            </a:pPr>
            <a:r>
              <a:rPr dirty="0" sz="1600" spc="-10" b="1">
                <a:solidFill>
                  <a:srgbClr val="C00000"/>
                </a:solidFill>
                <a:latin typeface="Arial"/>
                <a:cs typeface="Arial"/>
              </a:rPr>
              <a:t>ОБРЯДОВЫЕ</a:t>
            </a:r>
            <a:r>
              <a:rPr dirty="0" sz="1600" spc="-15" b="1">
                <a:solidFill>
                  <a:srgbClr val="C00000"/>
                </a:solidFill>
                <a:latin typeface="Arial"/>
                <a:cs typeface="Arial"/>
              </a:rPr>
              <a:t> СВАДЕБНЫЕ</a:t>
            </a:r>
            <a:r>
              <a:rPr dirty="0" sz="1600" spc="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C00000"/>
                </a:solidFill>
                <a:latin typeface="Arial"/>
                <a:cs typeface="Arial"/>
              </a:rPr>
              <a:t>КУКЛЫ</a:t>
            </a:r>
            <a:endParaRPr sz="1600">
              <a:latin typeface="Arial"/>
              <a:cs typeface="Arial"/>
            </a:endParaRPr>
          </a:p>
          <a:p>
            <a:pPr algn="ctr" marL="213360" marR="207645" indent="-508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русской</a:t>
            </a:r>
            <a:r>
              <a:rPr dirty="0" sz="1600" spc="1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свадебной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традиции</a:t>
            </a:r>
            <a:r>
              <a:rPr dirty="0" sz="1600" spc="9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во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главе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свадебного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поезда,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везущего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молодую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пару</a:t>
            </a:r>
            <a:r>
              <a:rPr dirty="0" sz="16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дом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жениха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после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венчания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церкви,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под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дугой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упряжи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подвешивали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пару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кукол: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куклу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Невесту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куклу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Жениха,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чтобы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они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отводили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недобрые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взгляды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endParaRPr sz="1600">
              <a:latin typeface="Microsoft Sans Serif"/>
              <a:cs typeface="Microsoft Sans Serif"/>
            </a:endParaRPr>
          </a:p>
          <a:p>
            <a:pPr algn="ctr" marR="1330325">
              <a:lnSpc>
                <a:spcPct val="100000"/>
              </a:lnSpc>
            </a:pP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себя.</a:t>
            </a:r>
            <a:endParaRPr sz="1600">
              <a:latin typeface="Microsoft Sans Serif"/>
              <a:cs typeface="Microsoft Sans Serif"/>
            </a:endParaRPr>
          </a:p>
          <a:p>
            <a:pPr algn="ctr" marL="97790" marR="92710" indent="56515">
              <a:lnSpc>
                <a:spcPct val="98800"/>
              </a:lnSpc>
              <a:spcBef>
                <a:spcPts val="25"/>
              </a:spcBef>
            </a:pPr>
            <a:r>
              <a:rPr dirty="0" sz="1600" spc="-60">
                <a:solidFill>
                  <a:srgbClr val="974707"/>
                </a:solidFill>
                <a:latin typeface="Microsoft Sans Serif"/>
                <a:cs typeface="Microsoft Sans Serif"/>
              </a:rPr>
              <a:t>Кукол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изготавливали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подруги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невесты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из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лоскутков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белой,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красной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другой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разноцветной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ткани.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Основой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служила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лучина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или</a:t>
            </a:r>
            <a:r>
              <a:rPr dirty="0" sz="1600" spc="114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тонкая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плоская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щепка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из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любого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дерева,</a:t>
            </a:r>
            <a:r>
              <a:rPr dirty="0" sz="16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кроме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ольхи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осины.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08175" y="2636837"/>
            <a:ext cx="5400675" cy="40227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57187" y="274700"/>
            <a:ext cx="8429625" cy="2002155"/>
          </a:xfrm>
          <a:prstGeom prst="rect">
            <a:avLst/>
          </a:prstGeom>
          <a:solidFill>
            <a:srgbClr val="FFFFFF"/>
          </a:solidFill>
          <a:ln w="25400">
            <a:solidFill>
              <a:srgbClr val="F79546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algn="ctr" marL="1905">
              <a:lnSpc>
                <a:spcPts val="1480"/>
              </a:lnSpc>
            </a:pPr>
            <a:r>
              <a:rPr dirty="0" sz="1600" spc="-20" b="1">
                <a:solidFill>
                  <a:srgbClr val="C00000"/>
                </a:solidFill>
                <a:latin typeface="Arial"/>
                <a:cs typeface="Arial"/>
              </a:rPr>
              <a:t>МАСЛЕНИЦА</a:t>
            </a:r>
            <a:endParaRPr sz="1600">
              <a:latin typeface="Arial"/>
              <a:cs typeface="Arial"/>
            </a:endParaRPr>
          </a:p>
          <a:p>
            <a:pPr algn="ctr" marL="353695" marR="348615">
              <a:lnSpc>
                <a:spcPct val="100000"/>
              </a:lnSpc>
            </a:pP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Масленица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415">
                <a:solidFill>
                  <a:srgbClr val="974707"/>
                </a:solidFill>
                <a:latin typeface="Microsoft Sans Serif"/>
                <a:cs typeface="Microsoft Sans Serif"/>
              </a:rPr>
              <a:t>–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первая</a:t>
            </a:r>
            <a:r>
              <a:rPr dirty="0" sz="1600" spc="1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закличка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Весны.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Это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разгульное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празднество,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посвященное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проводам,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или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точнее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изгнанию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Зимы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встрече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весеннего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солнца.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</a:pP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«Масленица»</a:t>
            </a:r>
            <a:r>
              <a:rPr dirty="0" sz="1600" spc="9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является</a:t>
            </a:r>
            <a:r>
              <a:rPr dirty="0" sz="16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символом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злой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холодной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Зимы.</a:t>
            </a:r>
            <a:endParaRPr sz="1600">
              <a:latin typeface="Microsoft Sans Serif"/>
              <a:cs typeface="Microsoft Sans Serif"/>
            </a:endParaRPr>
          </a:p>
          <a:p>
            <a:pPr algn="ctr" marL="165100" marR="160020" indent="635">
              <a:lnSpc>
                <a:spcPct val="100000"/>
              </a:lnSpc>
            </a:pP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Изготавливают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куклу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из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веток,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прутьев,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соломы,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вместо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волос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415">
                <a:solidFill>
                  <a:srgbClr val="974707"/>
                </a:solidFill>
                <a:latin typeface="Microsoft Sans Serif"/>
                <a:cs typeface="Microsoft Sans Serif"/>
              </a:rPr>
              <a:t>–</a:t>
            </a:r>
            <a:r>
              <a:rPr dirty="0" sz="16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очесы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льна,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заплетенные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60">
                <a:solidFill>
                  <a:srgbClr val="974707"/>
                </a:solidFill>
                <a:latin typeface="Microsoft Sans Serif"/>
                <a:cs typeface="Microsoft Sans Serif"/>
              </a:rPr>
              <a:t>косу,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голове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415">
                <a:solidFill>
                  <a:srgbClr val="974707"/>
                </a:solidFill>
                <a:latin typeface="Microsoft Sans Serif"/>
                <a:cs typeface="Microsoft Sans Serif"/>
              </a:rPr>
              <a:t>–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платок.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У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этой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куклы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разрешалось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изображать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лицо.</a:t>
            </a: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ts val="1895"/>
              </a:lnSpc>
            </a:pP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Одежда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кукле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должна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быть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растительным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рисунком.</a:t>
            </a:r>
            <a:r>
              <a:rPr dirty="0" sz="1600" spc="9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последний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день</a:t>
            </a: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ts val="1895"/>
              </a:lnSpc>
            </a:pP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масленицы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куклу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сжигали.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87675" y="2420937"/>
            <a:ext cx="3097149" cy="41306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57200" y="274700"/>
            <a:ext cx="8229600" cy="1797050"/>
          </a:xfrm>
          <a:prstGeom prst="rect">
            <a:avLst/>
          </a:prstGeom>
          <a:solidFill>
            <a:srgbClr val="FFFFFF"/>
          </a:solidFill>
          <a:ln w="28575">
            <a:solidFill>
              <a:srgbClr val="E36C09"/>
            </a:solidFill>
          </a:ln>
        </p:spPr>
        <p:txBody>
          <a:bodyPr wrap="square" lIns="0" tIns="7620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60"/>
              </a:spcBef>
            </a:pPr>
            <a:r>
              <a:rPr dirty="0" sz="2000" spc="-5" b="1">
                <a:solidFill>
                  <a:srgbClr val="C00000"/>
                </a:solidFill>
                <a:latin typeface="Arial"/>
                <a:cs typeface="Arial"/>
              </a:rPr>
              <a:t>Кукла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Вербная</a:t>
            </a:r>
            <a:r>
              <a:rPr dirty="0" sz="20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5" b="1">
                <a:solidFill>
                  <a:srgbClr val="C00000"/>
                </a:solidFill>
                <a:latin typeface="Arial"/>
                <a:cs typeface="Arial"/>
              </a:rPr>
              <a:t>(Вербница)</a:t>
            </a:r>
            <a:endParaRPr sz="2000">
              <a:latin typeface="Arial"/>
              <a:cs typeface="Arial"/>
            </a:endParaRPr>
          </a:p>
          <a:p>
            <a:pPr algn="ctr" marL="127000" marR="120650">
              <a:lnSpc>
                <a:spcPct val="100000"/>
              </a:lnSpc>
              <a:spcBef>
                <a:spcPts val="15"/>
              </a:spcBef>
            </a:pP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Изготовление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пасхальных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0">
                <a:solidFill>
                  <a:srgbClr val="974707"/>
                </a:solidFill>
                <a:latin typeface="Microsoft Sans Serif"/>
                <a:cs typeface="Microsoft Sans Serif"/>
              </a:rPr>
              <a:t>кукол</a:t>
            </a:r>
            <a:r>
              <a:rPr dirty="0" sz="1600" spc="8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-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«Вербниц»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-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работа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более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сложная,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чем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роспись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пасхального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яйца.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Общая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технология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изготовления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не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отличается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от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общей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технологии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изготовления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тряпичных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кукол.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Однако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лицо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руки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Вербницы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делаются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из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красной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ткани,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символизирующей</a:t>
            </a:r>
            <a:r>
              <a:rPr dirty="0" sz="1600" spc="9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Пасху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Возрождение.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Такая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считается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подарком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может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заменять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собой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пасхальное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яйцо.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Издревле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такие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0">
                <a:solidFill>
                  <a:srgbClr val="974707"/>
                </a:solidFill>
                <a:latin typeface="Microsoft Sans Serif"/>
                <a:cs typeface="Microsoft Sans Serif"/>
              </a:rPr>
              <a:t>куколки </a:t>
            </a:r>
            <a:r>
              <a:rPr dirty="0" sz="1600" spc="-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готовились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всегда</a:t>
            </a:r>
            <a:r>
              <a:rPr dirty="0" sz="16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перед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праздником.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55875" y="2205101"/>
            <a:ext cx="4130675" cy="444017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68312" y="260350"/>
            <a:ext cx="8229600" cy="2232025"/>
          </a:xfrm>
          <a:prstGeom prst="rect">
            <a:avLst/>
          </a:prstGeom>
          <a:solidFill>
            <a:srgbClr val="FFFFFF"/>
          </a:solidFill>
          <a:ln w="25400">
            <a:solidFill>
              <a:srgbClr val="F79546"/>
            </a:solidFill>
          </a:ln>
        </p:spPr>
        <p:txBody>
          <a:bodyPr wrap="square" lIns="0" tIns="12700" rIns="0" bIns="0" rtlCol="0" vert="horz">
            <a:spAutoFit/>
          </a:bodyPr>
          <a:lstStyle/>
          <a:p>
            <a:pPr algn="ctr" marR="55244">
              <a:lnSpc>
                <a:spcPct val="100000"/>
              </a:lnSpc>
              <a:spcBef>
                <a:spcPts val="100"/>
              </a:spcBef>
              <a:tabLst>
                <a:tab pos="1408430" algn="l"/>
              </a:tabLst>
            </a:pP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ВЕПССКАЯ	</a:t>
            </a:r>
            <a:r>
              <a:rPr dirty="0" sz="1800" spc="5" b="1">
                <a:solidFill>
                  <a:srgbClr val="C00000"/>
                </a:solidFill>
                <a:latin typeface="Arial"/>
                <a:cs typeface="Arial"/>
              </a:rPr>
              <a:t>КУКЛА</a:t>
            </a:r>
            <a:endParaRPr sz="1800">
              <a:latin typeface="Arial"/>
              <a:cs typeface="Arial"/>
            </a:endParaRPr>
          </a:p>
          <a:p>
            <a:pPr marL="244475" marR="196215" indent="-41275">
              <a:lnSpc>
                <a:spcPct val="100000"/>
              </a:lnSpc>
            </a:pP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Эта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хранит</a:t>
            </a:r>
            <a:r>
              <a:rPr dirty="0" sz="18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своем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названии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имя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создавшего</a:t>
            </a:r>
            <a:r>
              <a:rPr dirty="0" sz="1800" spc="9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ее</a:t>
            </a:r>
            <a:r>
              <a:rPr dirty="0" sz="18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народа.</a:t>
            </a:r>
            <a:r>
              <a:rPr dirty="0" sz="18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Сегодня </a:t>
            </a:r>
            <a:r>
              <a:rPr dirty="0" sz="1800" spc="-4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вепсы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470">
                <a:solidFill>
                  <a:srgbClr val="974707"/>
                </a:solidFill>
                <a:latin typeface="Microsoft Sans Serif"/>
                <a:cs typeface="Microsoft Sans Serif"/>
              </a:rPr>
              <a:t>–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небольшая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народность,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сохранившая</a:t>
            </a:r>
            <a:r>
              <a:rPr dirty="0" sz="18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свои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традиции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обряды.</a:t>
            </a:r>
            <a:endParaRPr sz="1800">
              <a:latin typeface="Microsoft Sans Serif"/>
              <a:cs typeface="Microsoft Sans Serif"/>
            </a:endParaRPr>
          </a:p>
          <a:p>
            <a:pPr marL="410209" marR="403860" indent="170180">
              <a:lnSpc>
                <a:spcPct val="100000"/>
              </a:lnSpc>
              <a:tabLst>
                <a:tab pos="1809750" algn="l"/>
                <a:tab pos="2667635" algn="l"/>
                <a:tab pos="4917440" algn="l"/>
                <a:tab pos="6449695" algn="l"/>
                <a:tab pos="6766559" algn="l"/>
              </a:tabLst>
            </a:pP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Эта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кукла	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отличается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ярко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выраженной</a:t>
            </a:r>
            <a:r>
              <a:rPr dirty="0" sz="18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социальной	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	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половой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принадлежностью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470">
                <a:solidFill>
                  <a:srgbClr val="974707"/>
                </a:solidFill>
                <a:latin typeface="Microsoft Sans Serif"/>
                <a:cs typeface="Microsoft Sans Serif"/>
              </a:rPr>
              <a:t>–	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это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образ</a:t>
            </a:r>
            <a:r>
              <a:rPr dirty="0" sz="18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замужней	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женщины.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974707"/>
                </a:solidFill>
                <a:latin typeface="Microsoft Sans Serif"/>
                <a:cs typeface="Microsoft Sans Serif"/>
              </a:rPr>
              <a:t>Детали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куклы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не</a:t>
            </a:r>
            <a:endParaRPr sz="1800">
              <a:latin typeface="Microsoft Sans Serif"/>
              <a:cs typeface="Microsoft Sans Serif"/>
            </a:endParaRPr>
          </a:p>
          <a:p>
            <a:pPr algn="ctr" marL="146685" marR="138430">
              <a:lnSpc>
                <a:spcPct val="100000"/>
              </a:lnSpc>
              <a:tabLst>
                <a:tab pos="2015489" algn="l"/>
                <a:tab pos="5396230" algn="l"/>
                <a:tab pos="6828155" algn="l"/>
                <a:tab pos="7607934" algn="l"/>
                <a:tab pos="7850505" algn="l"/>
              </a:tabLst>
            </a:pP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сши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ал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м</a:t>
            </a:r>
            <a:r>
              <a:rPr dirty="0" sz="1800" spc="-55">
                <a:solidFill>
                  <a:srgbClr val="974707"/>
                </a:solidFill>
                <a:latin typeface="Microsoft Sans Serif"/>
                <a:cs typeface="Microsoft Sans Serif"/>
              </a:rPr>
              <a:t>е</a:t>
            </a:r>
            <a:r>
              <a:rPr dirty="0" sz="1800" spc="-25">
                <a:solidFill>
                  <a:srgbClr val="974707"/>
                </a:solidFill>
                <a:latin typeface="Microsoft Sans Serif"/>
                <a:cs typeface="Microsoft Sans Serif"/>
              </a:rPr>
              <a:t>жду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с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о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й.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Ее</a:t>
            </a:r>
            <a:r>
              <a:rPr dirty="0" sz="1800" spc="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д</a:t>
            </a:r>
            <a:r>
              <a:rPr dirty="0" sz="1800" spc="-70">
                <a:solidFill>
                  <a:srgbClr val="974707"/>
                </a:solidFill>
                <a:latin typeface="Microsoft Sans Serif"/>
                <a:cs typeface="Microsoft Sans Serif"/>
              </a:rPr>
              <a:t>е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л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ал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из</a:t>
            </a:r>
            <a:r>
              <a:rPr dirty="0" sz="18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об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р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ыв</a:t>
            </a:r>
            <a:r>
              <a:rPr dirty="0" sz="1800" spc="-90">
                <a:solidFill>
                  <a:srgbClr val="974707"/>
                </a:solidFill>
                <a:latin typeface="Microsoft Sans Serif"/>
                <a:cs typeface="Microsoft Sans Serif"/>
              </a:rPr>
              <a:t>к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о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из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но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ш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енно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й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о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д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е</a:t>
            </a:r>
            <a:r>
              <a:rPr dirty="0" sz="1800" spc="-20">
                <a:solidFill>
                  <a:srgbClr val="974707"/>
                </a:solidFill>
                <a:latin typeface="Microsoft Sans Serif"/>
                <a:cs typeface="Microsoft Sans Serif"/>
              </a:rPr>
              <a:t>жды,</a:t>
            </a:r>
            <a:r>
              <a:rPr dirty="0" sz="1800">
                <a:solidFill>
                  <a:srgbClr val="974707"/>
                </a:solidFill>
                <a:latin typeface="Microsoft Sans Serif"/>
                <a:cs typeface="Microsoft Sans Serif"/>
              </a:rPr>
              <a:t>	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из 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них</a:t>
            </a:r>
            <a:r>
              <a:rPr dirty="0" sz="1800" spc="5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974707"/>
                </a:solidFill>
                <a:latin typeface="Microsoft Sans Serif"/>
                <a:cs typeface="Microsoft Sans Serif"/>
              </a:rPr>
              <a:t>же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надергивали</a:t>
            </a:r>
            <a:r>
              <a:rPr dirty="0" sz="1800" spc="5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нити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5">
                <a:solidFill>
                  <a:srgbClr val="974707"/>
                </a:solidFill>
                <a:latin typeface="Microsoft Sans Serif"/>
                <a:cs typeface="Microsoft Sans Serif"/>
              </a:rPr>
              <a:t>для</a:t>
            </a:r>
            <a:r>
              <a:rPr dirty="0" sz="18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путанки</a:t>
            </a:r>
            <a:r>
              <a:rPr dirty="0" sz="18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связывания</a:t>
            </a:r>
            <a:r>
              <a:rPr dirty="0" sz="18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974707"/>
                </a:solidFill>
                <a:latin typeface="Microsoft Sans Serif"/>
                <a:cs typeface="Microsoft Sans Serif"/>
              </a:rPr>
              <a:t>деталей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974707"/>
                </a:solidFill>
                <a:latin typeface="Microsoft Sans Serif"/>
                <a:cs typeface="Microsoft Sans Serif"/>
              </a:rPr>
              <a:t>куклы.	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Это </a:t>
            </a:r>
            <a:r>
              <a:rPr dirty="0" sz="18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игровая</a:t>
            </a:r>
            <a:r>
              <a:rPr dirty="0" sz="18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974707"/>
                </a:solidFill>
                <a:latin typeface="Microsoft Sans Serif"/>
                <a:cs typeface="Microsoft Sans Serif"/>
              </a:rPr>
              <a:t>кукла.</a:t>
            </a:r>
            <a:endParaRPr sz="18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59176" y="2636901"/>
            <a:ext cx="3025775" cy="403059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527050" y="895350"/>
            <a:ext cx="8255000" cy="2402205"/>
            <a:chOff x="527050" y="895350"/>
            <a:chExt cx="8255000" cy="2402205"/>
          </a:xfrm>
        </p:grpSpPr>
        <p:sp>
          <p:nvSpPr>
            <p:cNvPr id="4" name="object 4"/>
            <p:cNvSpPr/>
            <p:nvPr/>
          </p:nvSpPr>
          <p:spPr>
            <a:xfrm>
              <a:off x="539750" y="908050"/>
              <a:ext cx="8229600" cy="2376805"/>
            </a:xfrm>
            <a:custGeom>
              <a:avLst/>
              <a:gdLst/>
              <a:ahLst/>
              <a:cxnLst/>
              <a:rect l="l" t="t" r="r" b="b"/>
              <a:pathLst>
                <a:path w="8229600" h="2376804">
                  <a:moveTo>
                    <a:pt x="8229600" y="0"/>
                  </a:moveTo>
                  <a:lnTo>
                    <a:pt x="0" y="0"/>
                  </a:lnTo>
                  <a:lnTo>
                    <a:pt x="0" y="2376551"/>
                  </a:lnTo>
                  <a:lnTo>
                    <a:pt x="8229600" y="2376551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539750" y="908050"/>
              <a:ext cx="8229600" cy="2376805"/>
            </a:xfrm>
            <a:custGeom>
              <a:avLst/>
              <a:gdLst/>
              <a:ahLst/>
              <a:cxnLst/>
              <a:rect l="l" t="t" r="r" b="b"/>
              <a:pathLst>
                <a:path w="8229600" h="2376804">
                  <a:moveTo>
                    <a:pt x="0" y="2376551"/>
                  </a:moveTo>
                  <a:lnTo>
                    <a:pt x="8229600" y="2376551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2376551"/>
                  </a:lnTo>
                  <a:close/>
                </a:path>
              </a:pathLst>
            </a:custGeom>
            <a:ln w="25400">
              <a:solidFill>
                <a:srgbClr val="F7954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623722" y="981913"/>
            <a:ext cx="8058784" cy="22142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905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C00000"/>
                </a:solidFill>
                <a:latin typeface="Arial"/>
                <a:cs typeface="Arial"/>
              </a:rPr>
              <a:t>КУКЛА</a:t>
            </a:r>
            <a:r>
              <a:rPr dirty="0" sz="16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C00000"/>
                </a:solidFill>
                <a:latin typeface="Arial"/>
                <a:cs typeface="Arial"/>
              </a:rPr>
              <a:t>«НА</a:t>
            </a:r>
            <a:r>
              <a:rPr dirty="0" sz="16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600" spc="-20" b="1">
                <a:solidFill>
                  <a:srgbClr val="C00000"/>
                </a:solidFill>
                <a:latin typeface="Arial"/>
                <a:cs typeface="Arial"/>
              </a:rPr>
              <a:t>ВЫХВАЛКУ»</a:t>
            </a:r>
            <a:endParaRPr sz="1600">
              <a:latin typeface="Arial"/>
              <a:cs typeface="Arial"/>
            </a:endParaRPr>
          </a:p>
          <a:p>
            <a:pPr algn="ctr" marL="57785" marR="51435" indent="54610">
              <a:lnSpc>
                <a:spcPct val="100000"/>
              </a:lnSpc>
            </a:pPr>
            <a:r>
              <a:rPr dirty="0" sz="1600" spc="-55">
                <a:solidFill>
                  <a:srgbClr val="974707"/>
                </a:solidFill>
                <a:latin typeface="Microsoft Sans Serif"/>
                <a:cs typeface="Microsoft Sans Serif"/>
              </a:rPr>
              <a:t>Кукла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«на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выхвалку»</a:t>
            </a:r>
            <a:r>
              <a:rPr dirty="0" sz="1600" spc="5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являлась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игровой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сшивной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куклой.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Она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шилась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девочками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до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12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лет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была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экзаменом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по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шитью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рукоделию.</a:t>
            </a:r>
            <a:r>
              <a:rPr dirty="0" sz="1600" spc="7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Потом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девочки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помогали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готовить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приданое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старшим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сѐстрам,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знакомясь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традиционными</a:t>
            </a:r>
            <a:r>
              <a:rPr dirty="0" sz="1600" spc="7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видами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одежды,</a:t>
            </a:r>
            <a:endParaRPr sz="1600">
              <a:latin typeface="Microsoft Sans Serif"/>
              <a:cs typeface="Microsoft Sans Serif"/>
            </a:endParaRPr>
          </a:p>
          <a:p>
            <a:pPr algn="ctr" marL="12065" marR="5080">
              <a:lnSpc>
                <a:spcPct val="99400"/>
              </a:lnSpc>
              <a:spcBef>
                <a:spcPts val="15"/>
              </a:spcBef>
              <a:tabLst>
                <a:tab pos="5700395" algn="l"/>
              </a:tabLst>
            </a:pP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попутно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подбирая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что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415">
                <a:solidFill>
                  <a:srgbClr val="974707"/>
                </a:solidFill>
                <a:latin typeface="Microsoft Sans Serif"/>
                <a:cs typeface="Microsoft Sans Serif"/>
              </a:rPr>
              <a:t>–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то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для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своего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приданого.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Каждая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девочка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хотела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быстрее </a:t>
            </a:r>
            <a:r>
              <a:rPr dirty="0" sz="1600" spc="-409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сделать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65">
                <a:solidFill>
                  <a:srgbClr val="974707"/>
                </a:solidFill>
                <a:latin typeface="Microsoft Sans Serif"/>
                <a:cs typeface="Microsoft Sans Serif"/>
              </a:rPr>
              <a:t>куколку,</a:t>
            </a:r>
            <a:r>
              <a:rPr dirty="0" sz="1600" spc="1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которой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могла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показать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знание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костюма,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чтобы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не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засидеться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малолетними</a:t>
            </a:r>
            <a:r>
              <a:rPr dirty="0" sz="1600" spc="9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детьми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вовремя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попасть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на</a:t>
            </a:r>
            <a:r>
              <a:rPr dirty="0" sz="1600" spc="5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посиделки.	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Первую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похвалу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своим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рукоделиям</a:t>
            </a:r>
            <a:r>
              <a:rPr dirty="0" sz="1600" spc="6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младшие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974707"/>
                </a:solidFill>
                <a:latin typeface="Microsoft Sans Serif"/>
                <a:cs typeface="Microsoft Sans Serif"/>
              </a:rPr>
              <a:t>девочки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часто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974707"/>
                </a:solidFill>
                <a:latin typeface="Microsoft Sans Serif"/>
                <a:cs typeface="Microsoft Sans Serif"/>
              </a:rPr>
              <a:t>слышали</a:t>
            </a:r>
            <a:r>
              <a:rPr dirty="0" sz="1600" spc="4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от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старших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сестѐр,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у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них</a:t>
            </a:r>
            <a:r>
              <a:rPr dirty="0" sz="1600" spc="4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же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">
                <a:solidFill>
                  <a:srgbClr val="974707"/>
                </a:solidFill>
                <a:latin typeface="Microsoft Sans Serif"/>
                <a:cs typeface="Microsoft Sans Serif"/>
              </a:rPr>
              <a:t>учились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ролевым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играм</a:t>
            </a:r>
            <a:r>
              <a:rPr dirty="0" sz="1600" spc="3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куклы,</a:t>
            </a:r>
            <a:r>
              <a:rPr dirty="0" sz="1600" spc="8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05">
                <a:solidFill>
                  <a:srgbClr val="974707"/>
                </a:solidFill>
                <a:latin typeface="Microsoft Sans Serif"/>
                <a:cs typeface="Microsoft Sans Serif"/>
              </a:rPr>
              <a:t>к</a:t>
            </a:r>
            <a:r>
              <a:rPr dirty="0" sz="1600" spc="2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5">
                <a:solidFill>
                  <a:srgbClr val="974707"/>
                </a:solidFill>
                <a:latin typeface="Microsoft Sans Serif"/>
                <a:cs typeface="Microsoft Sans Serif"/>
              </a:rPr>
              <a:t>ним</a:t>
            </a:r>
            <a:r>
              <a:rPr dirty="0" sz="1600" spc="5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5">
                <a:solidFill>
                  <a:srgbClr val="974707"/>
                </a:solidFill>
                <a:latin typeface="Microsoft Sans Serif"/>
                <a:cs typeface="Microsoft Sans Serif"/>
              </a:rPr>
              <a:t>же</a:t>
            </a:r>
            <a:r>
              <a:rPr dirty="0" sz="1600" spc="30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бежали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0">
                <a:solidFill>
                  <a:srgbClr val="974707"/>
                </a:solidFill>
                <a:latin typeface="Microsoft Sans Serif"/>
                <a:cs typeface="Microsoft Sans Serif"/>
              </a:rPr>
              <a:t>за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974707"/>
                </a:solidFill>
                <a:latin typeface="Microsoft Sans Serif"/>
                <a:cs typeface="Microsoft Sans Serif"/>
              </a:rPr>
              <a:t>утешением</a:t>
            </a:r>
            <a:r>
              <a:rPr dirty="0" sz="1600" spc="6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974707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2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974707"/>
                </a:solidFill>
                <a:latin typeface="Microsoft Sans Serif"/>
                <a:cs typeface="Microsoft Sans Serif"/>
              </a:rPr>
              <a:t>советом.</a:t>
            </a:r>
            <a:endParaRPr sz="1600">
              <a:latin typeface="Microsoft Sans Serif"/>
              <a:cs typeface="Microsoft Sans Serif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79932" y="112776"/>
            <a:ext cx="7208520" cy="779145"/>
            <a:chOff x="979932" y="112776"/>
            <a:chExt cx="7208520" cy="77914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8324" y="161544"/>
              <a:ext cx="7120128" cy="59740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9932" y="112776"/>
              <a:ext cx="6931152" cy="77876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6012" y="188912"/>
              <a:ext cx="7024624" cy="50323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116012" y="188912"/>
            <a:ext cx="7025005" cy="503555"/>
          </a:xfrm>
          <a:prstGeom prst="rect">
            <a:avLst/>
          </a:prstGeom>
          <a:ln w="9525">
            <a:solidFill>
              <a:srgbClr val="F69240"/>
            </a:solidFill>
          </a:ln>
        </p:spPr>
        <p:txBody>
          <a:bodyPr wrap="square" lIns="0" tIns="2476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195"/>
              </a:spcBef>
            </a:pPr>
            <a:r>
              <a:rPr dirty="0" sz="2600" spc="685">
                <a:solidFill>
                  <a:srgbClr val="974707"/>
                </a:solidFill>
                <a:latin typeface="Microsoft Sans Serif"/>
                <a:cs typeface="Microsoft Sans Serif"/>
              </a:rPr>
              <a:t>–</a:t>
            </a:r>
            <a:r>
              <a:rPr dirty="0" sz="2600" spc="105">
                <a:solidFill>
                  <a:srgbClr val="974707"/>
                </a:solidFill>
                <a:latin typeface="Microsoft Sans Serif"/>
                <a:cs typeface="Microsoft Sans Serif"/>
              </a:rPr>
              <a:t> </a:t>
            </a:r>
            <a:r>
              <a:rPr dirty="0" sz="2600" spc="-15" b="1">
                <a:solidFill>
                  <a:srgbClr val="974707"/>
                </a:solidFill>
                <a:latin typeface="Calibri"/>
                <a:cs typeface="Calibri"/>
              </a:rPr>
              <a:t>«Куклы,</a:t>
            </a:r>
            <a:r>
              <a:rPr dirty="0" sz="2600" spc="-5" b="1">
                <a:solidFill>
                  <a:srgbClr val="974707"/>
                </a:solidFill>
                <a:latin typeface="Calibri"/>
                <a:cs typeface="Calibri"/>
              </a:rPr>
              <a:t> изготовленные</a:t>
            </a:r>
            <a:r>
              <a:rPr dirty="0" sz="2600" spc="-30" b="1">
                <a:solidFill>
                  <a:srgbClr val="974707"/>
                </a:solidFill>
                <a:latin typeface="Calibri"/>
                <a:cs typeface="Calibri"/>
              </a:rPr>
              <a:t> </a:t>
            </a:r>
            <a:r>
              <a:rPr dirty="0" sz="2600" b="1">
                <a:solidFill>
                  <a:srgbClr val="974707"/>
                </a:solidFill>
                <a:latin typeface="Calibri"/>
                <a:cs typeface="Calibri"/>
              </a:rPr>
              <a:t>с</a:t>
            </a:r>
            <a:r>
              <a:rPr dirty="0" sz="2600" spc="-15" b="1">
                <a:solidFill>
                  <a:srgbClr val="974707"/>
                </a:solidFill>
                <a:latin typeface="Calibri"/>
                <a:cs typeface="Calibri"/>
              </a:rPr>
              <a:t> </a:t>
            </a:r>
            <a:r>
              <a:rPr dirty="0" sz="2600" b="1">
                <a:solidFill>
                  <a:srgbClr val="974707"/>
                </a:solidFill>
                <a:latin typeface="Calibri"/>
                <a:cs typeface="Calibri"/>
              </a:rPr>
              <a:t>помощью</a:t>
            </a:r>
            <a:r>
              <a:rPr dirty="0" sz="2600" spc="-30" b="1">
                <a:solidFill>
                  <a:srgbClr val="974707"/>
                </a:solidFill>
                <a:latin typeface="Calibri"/>
                <a:cs typeface="Calibri"/>
              </a:rPr>
              <a:t> </a:t>
            </a:r>
            <a:r>
              <a:rPr dirty="0" sz="2600" spc="-20" b="1">
                <a:solidFill>
                  <a:srgbClr val="974707"/>
                </a:solidFill>
                <a:latin typeface="Calibri"/>
                <a:cs typeface="Calibri"/>
              </a:rPr>
              <a:t>иглы»</a:t>
            </a:r>
            <a:endParaRPr sz="26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771775" y="3429000"/>
            <a:ext cx="3600450" cy="32607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www.PHILka.RU</dc:creator>
  <dc:title>Презентация  «Оберег – традиционная народная игрушка»</dc:title>
  <dcterms:created xsi:type="dcterms:W3CDTF">2024-11-19T15:38:01Z</dcterms:created>
  <dcterms:modified xsi:type="dcterms:W3CDTF">2024-11-19T15:38:01Z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2017-02-01T00:00:00Z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2024-11-19T00:00:00Z</vt:filetime>
  </property>
</Properties>
</file>