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33"/>
  </p:notesMasterIdLst>
  <p:sldIdLst>
    <p:sldId id="256" r:id="rId2"/>
    <p:sldId id="263" r:id="rId3"/>
    <p:sldId id="268" r:id="rId4"/>
    <p:sldId id="267" r:id="rId5"/>
    <p:sldId id="266" r:id="rId6"/>
    <p:sldId id="287" r:id="rId7"/>
    <p:sldId id="286" r:id="rId8"/>
    <p:sldId id="301" r:id="rId9"/>
    <p:sldId id="272" r:id="rId10"/>
    <p:sldId id="288" r:id="rId11"/>
    <p:sldId id="273" r:id="rId12"/>
    <p:sldId id="270" r:id="rId13"/>
    <p:sldId id="291" r:id="rId14"/>
    <p:sldId id="298" r:id="rId15"/>
    <p:sldId id="269" r:id="rId16"/>
    <p:sldId id="292" r:id="rId17"/>
    <p:sldId id="293" r:id="rId18"/>
    <p:sldId id="259" r:id="rId19"/>
    <p:sldId id="299" r:id="rId20"/>
    <p:sldId id="274" r:id="rId21"/>
    <p:sldId id="302" r:id="rId22"/>
    <p:sldId id="276" r:id="rId23"/>
    <p:sldId id="275" r:id="rId24"/>
    <p:sldId id="277" r:id="rId25"/>
    <p:sldId id="280" r:id="rId26"/>
    <p:sldId id="297" r:id="rId27"/>
    <p:sldId id="296" r:id="rId28"/>
    <p:sldId id="300" r:id="rId29"/>
    <p:sldId id="281" r:id="rId30"/>
    <p:sldId id="279" r:id="rId31"/>
    <p:sldId id="258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55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01E7E-E1B9-46D1-B798-B985733A25A1}" type="datetimeFigureOut">
              <a:rPr lang="ru-RU" smtClean="0"/>
              <a:pPr/>
              <a:t>24.04.2026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E3E9A-A3B7-4C51-A1D7-13B5B74281A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E3E9A-A3B7-4C51-A1D7-13B5B74281A9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E3E9A-A3B7-4C51-A1D7-13B5B74281A9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E3E9A-A3B7-4C51-A1D7-13B5B74281A9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E3E9A-A3B7-4C51-A1D7-13B5B74281A9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E3E9A-A3B7-4C51-A1D7-13B5B74281A9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E3E9A-A3B7-4C51-A1D7-13B5B74281A9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E3E9A-A3B7-4C51-A1D7-13B5B74281A9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E3E9A-A3B7-4C51-A1D7-13B5B74281A9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E3E9A-A3B7-4C51-A1D7-13B5B74281A9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E3E9A-A3B7-4C51-A1D7-13B5B74281A9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8952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E3E9A-A3B7-4C51-A1D7-13B5B74281A9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E3E9A-A3B7-4C51-A1D7-13B5B74281A9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E3E9A-A3B7-4C51-A1D7-13B5B74281A9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E3E9A-A3B7-4C51-A1D7-13B5B74281A9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E3E9A-A3B7-4C51-A1D7-13B5B74281A9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E3E9A-A3B7-4C51-A1D7-13B5B74281A9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E3E9A-A3B7-4C51-A1D7-13B5B74281A9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E3E9A-A3B7-4C51-A1D7-13B5B74281A9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E3E9A-A3B7-4C51-A1D7-13B5B74281A9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E3E9A-A3B7-4C51-A1D7-13B5B74281A9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E3E9A-A3B7-4C51-A1D7-13B5B74281A9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E3E9A-A3B7-4C51-A1D7-13B5B74281A9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E3E9A-A3B7-4C51-A1D7-13B5B74281A9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E3E9A-A3B7-4C51-A1D7-13B5B74281A9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E3E9A-A3B7-4C51-A1D7-13B5B74281A9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E3E9A-A3B7-4C51-A1D7-13B5B74281A9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332656"/>
            <a:ext cx="8373616" cy="2160240"/>
          </a:xfrm>
        </p:spPr>
        <p:txBody>
          <a:bodyPr>
            <a:normAutofit/>
          </a:bodyPr>
          <a:lstStyle/>
          <a:p>
            <a:r>
              <a:rPr lang="ru-RU" sz="3200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Народная игра- средство формирования у детей сопричастности к традициям и </a:t>
            </a:r>
            <a:r>
              <a:rPr lang="ru-RU" sz="3200" cap="none" dirty="0">
                <a:ln w="1905"/>
                <a:solidFill>
                  <a:schemeClr val="accent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духовным</a:t>
            </a:r>
            <a:r>
              <a:rPr lang="ru-RU" sz="3200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ценностям народов России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259632" y="6237312"/>
            <a:ext cx="6400800" cy="431162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Екатеринбург 2026 г.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20260330_095829.jpg"/>
          <p:cNvPicPr>
            <a:picLocks noChangeAspect="1"/>
          </p:cNvPicPr>
          <p:nvPr/>
        </p:nvPicPr>
        <p:blipFill>
          <a:blip r:embed="rId4" cstate="print"/>
          <a:srcRect l="23247"/>
          <a:stretch>
            <a:fillRect/>
          </a:stretch>
        </p:blipFill>
        <p:spPr>
          <a:xfrm rot="5400000">
            <a:off x="-13992" y="1668619"/>
            <a:ext cx="4495597" cy="4415962"/>
          </a:xfrm>
          <a:prstGeom prst="rect">
            <a:avLst/>
          </a:prstGeom>
        </p:spPr>
      </p:pic>
      <p:pic>
        <p:nvPicPr>
          <p:cNvPr id="10" name="Рисунок 9" descr="20260318_110001.jpg"/>
          <p:cNvPicPr>
            <a:picLocks noChangeAspect="1"/>
          </p:cNvPicPr>
          <p:nvPr/>
        </p:nvPicPr>
        <p:blipFill>
          <a:blip r:embed="rId5" cstate="print"/>
          <a:srcRect l="12752" r="11887"/>
          <a:stretch>
            <a:fillRect/>
          </a:stretch>
        </p:blipFill>
        <p:spPr>
          <a:xfrm rot="5400000">
            <a:off x="4633293" y="1639515"/>
            <a:ext cx="4495597" cy="44741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692D4A-FAA6-6104-7199-21719A001EFE}"/>
              </a:ext>
            </a:extLst>
          </p:cNvPr>
          <p:cNvSpPr txBox="1"/>
          <p:nvPr/>
        </p:nvSpPr>
        <p:spPr>
          <a:xfrm>
            <a:off x="1331640" y="836712"/>
            <a:ext cx="25922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«Карусель»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AB754C-E7B6-CA4A-5AA8-60F328258EE2}"/>
              </a:ext>
            </a:extLst>
          </p:cNvPr>
          <p:cNvSpPr txBox="1"/>
          <p:nvPr/>
        </p:nvSpPr>
        <p:spPr>
          <a:xfrm>
            <a:off x="6156176" y="863134"/>
            <a:ext cx="21464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«Юрта»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71600" y="44624"/>
            <a:ext cx="6400800" cy="720080"/>
          </a:xfrm>
        </p:spPr>
        <p:txBody>
          <a:bodyPr>
            <a:normAutofit/>
          </a:bodyPr>
          <a:lstStyle/>
          <a:p>
            <a:pPr lvl="0"/>
            <a:r>
              <a:rPr lang="ru-RU" b="1" u="sng" dirty="0">
                <a:solidFill>
                  <a:srgbClr val="7030A0"/>
                </a:solidFill>
              </a:rPr>
              <a:t>Состязательные игры:</a:t>
            </a:r>
            <a:r>
              <a:rPr lang="ru-RU" dirty="0">
                <a:solidFill>
                  <a:srgbClr val="7030A0"/>
                </a:solidFill>
              </a:rPr>
              <a:t> </a:t>
            </a:r>
          </a:p>
          <a:p>
            <a:pPr lvl="0"/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FB43FA-1479-AFC9-394B-D61D43A5E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38" y="3356992"/>
            <a:ext cx="4447762" cy="33366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14E4E2-E22F-0C71-ABFF-146BC8A0E8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23" y="2672790"/>
            <a:ext cx="4176122" cy="74987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BE2F9B-BC93-386F-A2FA-0E703E5266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4048" y="3107103"/>
            <a:ext cx="3943706" cy="30265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ACD6DB-5229-B0A4-D2F8-D5DA56AB4C40}"/>
              </a:ext>
            </a:extLst>
          </p:cNvPr>
          <p:cNvSpPr txBox="1"/>
          <p:nvPr/>
        </p:nvSpPr>
        <p:spPr>
          <a:xfrm>
            <a:off x="2286000" y="2961043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«Игра в шапку»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7FF29F7-96FD-0B48-DB0E-6BF1ED22C5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9737" y="6185582"/>
            <a:ext cx="3005588" cy="7498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118E8A7-99BE-1BBE-F5BE-4AED6A3240D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3423"/>
          <a:stretch>
            <a:fillRect/>
          </a:stretch>
        </p:blipFill>
        <p:spPr>
          <a:xfrm>
            <a:off x="3203848" y="677293"/>
            <a:ext cx="4176122" cy="208577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B7EFE7F-BB2C-D410-926F-A6191656D8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8520" y="1180140"/>
            <a:ext cx="3519562" cy="74987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31640" y="116632"/>
            <a:ext cx="6400800" cy="6741368"/>
          </a:xfrm>
        </p:spPr>
        <p:txBody>
          <a:bodyPr>
            <a:normAutofit/>
          </a:bodyPr>
          <a:lstStyle/>
          <a:p>
            <a:pPr lvl="0"/>
            <a:r>
              <a:rPr lang="ru-RU" sz="2400" b="1" u="sng" dirty="0">
                <a:solidFill>
                  <a:srgbClr val="7030A0"/>
                </a:solidFill>
              </a:rPr>
              <a:t>Хороводные игры:</a:t>
            </a:r>
            <a:r>
              <a:rPr lang="ru-RU" sz="2400" dirty="0">
                <a:solidFill>
                  <a:srgbClr val="7030A0"/>
                </a:solidFill>
              </a:rPr>
              <a:t> </a:t>
            </a:r>
          </a:p>
          <a:p>
            <a:pPr lvl="0"/>
            <a:r>
              <a:rPr lang="ru-RU" sz="2400" dirty="0">
                <a:solidFill>
                  <a:srgbClr val="7030A0"/>
                </a:solidFill>
              </a:rPr>
              <a:t>«Тюбетейка» татарская игра, </a:t>
            </a:r>
          </a:p>
          <a:p>
            <a:pPr lvl="0"/>
            <a:r>
              <a:rPr lang="ru-RU" sz="2400" dirty="0">
                <a:solidFill>
                  <a:srgbClr val="7030A0"/>
                </a:solidFill>
              </a:rPr>
              <a:t>«Заинька» русская народная игра,  </a:t>
            </a:r>
          </a:p>
          <a:p>
            <a:pPr lvl="0"/>
            <a:r>
              <a:rPr lang="ru-RU" sz="2400" dirty="0">
                <a:solidFill>
                  <a:srgbClr val="7030A0"/>
                </a:solidFill>
              </a:rPr>
              <a:t>«Иголка, нитка, узелок» бурятская народная игра. </a:t>
            </a:r>
          </a:p>
          <a:p>
            <a:pPr lvl="0"/>
            <a:r>
              <a:rPr lang="ru-RU" sz="2400" dirty="0">
                <a:solidFill>
                  <a:srgbClr val="7030A0"/>
                </a:solidFill>
              </a:rPr>
              <a:t>«Кукушка</a:t>
            </a:r>
            <a:r>
              <a:rPr lang="ru-RU" sz="2400" dirty="0" smtClean="0">
                <a:solidFill>
                  <a:srgbClr val="7030A0"/>
                </a:solidFill>
              </a:rPr>
              <a:t>», «</a:t>
            </a:r>
            <a:r>
              <a:rPr lang="ru-RU" sz="2400" dirty="0">
                <a:solidFill>
                  <a:srgbClr val="7030A0"/>
                </a:solidFill>
              </a:rPr>
              <a:t>Один лишний» игры народов севера. «</a:t>
            </a:r>
            <a:r>
              <a:rPr lang="ru-RU" sz="2400" dirty="0" err="1">
                <a:solidFill>
                  <a:srgbClr val="7030A0"/>
                </a:solidFill>
              </a:rPr>
              <a:t>Утушка</a:t>
            </a:r>
            <a:r>
              <a:rPr lang="ru-RU" sz="2400" dirty="0">
                <a:solidFill>
                  <a:srgbClr val="7030A0"/>
                </a:solidFill>
              </a:rPr>
              <a:t> (</a:t>
            </a:r>
            <a:r>
              <a:rPr lang="ru-RU" sz="2400" dirty="0" err="1">
                <a:solidFill>
                  <a:srgbClr val="7030A0"/>
                </a:solidFill>
              </a:rPr>
              <a:t>Бобешк</a:t>
            </a:r>
            <a:r>
              <a:rPr lang="ru-RU" sz="2400" dirty="0">
                <a:solidFill>
                  <a:srgbClr val="7030A0"/>
                </a:solidFill>
              </a:rPr>
              <a:t>) чечено-ингушская народная игра.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20260213_0946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980728"/>
            <a:ext cx="8748464" cy="49231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39752" y="188640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« Заинька серенький»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123728" y="188640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« Петушок-Золотой гребешок»</a:t>
            </a:r>
          </a:p>
        </p:txBody>
      </p:sp>
      <p:pic>
        <p:nvPicPr>
          <p:cNvPr id="6" name="Рисунок 5" descr="20260406_0959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755576" y="746702"/>
            <a:ext cx="7704856" cy="577864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187624" y="188640"/>
            <a:ext cx="6840760" cy="6669360"/>
          </a:xfrm>
        </p:spPr>
        <p:txBody>
          <a:bodyPr>
            <a:normAutofit/>
          </a:bodyPr>
          <a:lstStyle/>
          <a:p>
            <a:pPr lvl="0"/>
            <a:r>
              <a:rPr lang="ru-RU" sz="2400" b="1" u="sng" dirty="0">
                <a:solidFill>
                  <a:srgbClr val="7030A0"/>
                </a:solidFill>
              </a:rPr>
              <a:t>Игры-драматизации</a:t>
            </a:r>
            <a:r>
              <a:rPr lang="ru-RU" sz="2400" b="1" u="sng" dirty="0" smtClean="0">
                <a:solidFill>
                  <a:srgbClr val="7030A0"/>
                </a:solidFill>
              </a:rPr>
              <a:t>:</a:t>
            </a:r>
            <a:endParaRPr lang="ru-RU" sz="2400" b="1" u="sng" dirty="0">
              <a:solidFill>
                <a:srgbClr val="7030A0"/>
              </a:solidFill>
            </a:endParaRPr>
          </a:p>
          <a:p>
            <a:pPr lvl="0"/>
            <a:r>
              <a:rPr lang="ru-RU" sz="2400" dirty="0">
                <a:solidFill>
                  <a:srgbClr val="7030A0"/>
                </a:solidFill>
              </a:rPr>
              <a:t> «У Малании у старушки», </a:t>
            </a:r>
          </a:p>
          <a:p>
            <a:pPr lvl="0"/>
            <a:r>
              <a:rPr lang="ru-RU" sz="2400" dirty="0">
                <a:solidFill>
                  <a:srgbClr val="7030A0"/>
                </a:solidFill>
              </a:rPr>
              <a:t>«У медведя во бору» русская народная игра, </a:t>
            </a:r>
          </a:p>
          <a:p>
            <a:pPr lvl="0"/>
            <a:r>
              <a:rPr lang="ru-RU" sz="2400" dirty="0">
                <a:solidFill>
                  <a:srgbClr val="7030A0"/>
                </a:solidFill>
              </a:rPr>
              <a:t>«Юрта» бурятская народная игра, «Лисичка и курочки» татарская народная игра, </a:t>
            </a:r>
          </a:p>
          <a:p>
            <a:pPr lvl="0"/>
            <a:r>
              <a:rPr lang="ru-RU" sz="2400" dirty="0">
                <a:solidFill>
                  <a:srgbClr val="7030A0"/>
                </a:solidFill>
              </a:rPr>
              <a:t> «Ой Ра-Ра» дагестанская народная игра, «Важенка и оленята» игра народов Севера.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20260318_0950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467544" y="692696"/>
            <a:ext cx="8100392" cy="60752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5736" y="116632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« У медведя во бору»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0260319_0947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834347" y="950979"/>
            <a:ext cx="6240694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56176" y="1844824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« Ярмарка»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 descr="20260319_1017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251520" y="764704"/>
            <a:ext cx="8279904" cy="5921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59832" y="0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« Ярмарка »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987824" y="116632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« Колядки »</a:t>
            </a:r>
          </a:p>
        </p:txBody>
      </p:sp>
      <p:pic>
        <p:nvPicPr>
          <p:cNvPr id="6" name="Рисунок 5" descr="20260115_0922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467544" y="692696"/>
            <a:ext cx="8280920" cy="602128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0260403_0721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107504" y="72007"/>
            <a:ext cx="8892480" cy="666936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67544" y="332656"/>
            <a:ext cx="8136904" cy="6335818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rgbClr val="7030A0"/>
                </a:solidFill>
              </a:rPr>
              <a:t>    Народные </a:t>
            </a:r>
            <a:r>
              <a:rPr lang="ru-RU" sz="2400" dirty="0">
                <a:solidFill>
                  <a:srgbClr val="7030A0"/>
                </a:solidFill>
              </a:rPr>
              <a:t>игры классифицируются по целям направленные:</a:t>
            </a:r>
          </a:p>
          <a:p>
            <a:pPr lvl="0" algn="l">
              <a:buFont typeface="Wingdings" pitchFamily="2" charset="2"/>
              <a:buChar char="v"/>
            </a:pPr>
            <a:r>
              <a:rPr lang="ru-RU" sz="2400" dirty="0">
                <a:solidFill>
                  <a:srgbClr val="7030A0"/>
                </a:solidFill>
              </a:rPr>
              <a:t>н</a:t>
            </a:r>
            <a:r>
              <a:rPr lang="ru-RU" sz="2400" dirty="0" smtClean="0">
                <a:solidFill>
                  <a:srgbClr val="7030A0"/>
                </a:solidFill>
              </a:rPr>
              <a:t>а </a:t>
            </a:r>
            <a:r>
              <a:rPr lang="ru-RU" sz="2400" dirty="0">
                <a:solidFill>
                  <a:srgbClr val="7030A0"/>
                </a:solidFill>
              </a:rPr>
              <a:t>сплочение группы;</a:t>
            </a:r>
          </a:p>
          <a:p>
            <a:pPr lvl="0" algn="l">
              <a:buFont typeface="Wingdings" pitchFamily="2" charset="2"/>
              <a:buChar char="v"/>
            </a:pPr>
            <a:r>
              <a:rPr lang="ru-RU" sz="2400" dirty="0">
                <a:solidFill>
                  <a:srgbClr val="7030A0"/>
                </a:solidFill>
              </a:rPr>
              <a:t>р</a:t>
            </a:r>
            <a:r>
              <a:rPr lang="ru-RU" sz="2400" dirty="0" smtClean="0">
                <a:solidFill>
                  <a:srgbClr val="7030A0"/>
                </a:solidFill>
              </a:rPr>
              <a:t>азвитие </a:t>
            </a:r>
            <a:r>
              <a:rPr lang="ru-RU" sz="2400" dirty="0">
                <a:solidFill>
                  <a:srgbClr val="7030A0"/>
                </a:solidFill>
              </a:rPr>
              <a:t>коммуникативных навыков;</a:t>
            </a:r>
          </a:p>
          <a:p>
            <a:pPr lvl="0" algn="l">
              <a:buFont typeface="Wingdings" pitchFamily="2" charset="2"/>
              <a:buChar char="v"/>
            </a:pPr>
            <a:r>
              <a:rPr lang="ru-RU" sz="2400" dirty="0">
                <a:solidFill>
                  <a:srgbClr val="7030A0"/>
                </a:solidFill>
              </a:rPr>
              <a:t>р</a:t>
            </a:r>
            <a:r>
              <a:rPr lang="ru-RU" sz="2400" dirty="0" smtClean="0">
                <a:solidFill>
                  <a:srgbClr val="7030A0"/>
                </a:solidFill>
              </a:rPr>
              <a:t>азвитие </a:t>
            </a:r>
            <a:r>
              <a:rPr lang="ru-RU" sz="2400" dirty="0" err="1">
                <a:solidFill>
                  <a:srgbClr val="7030A0"/>
                </a:solidFill>
              </a:rPr>
              <a:t>эмпатии</a:t>
            </a:r>
            <a:r>
              <a:rPr lang="ru-RU" sz="2400" dirty="0">
                <a:solidFill>
                  <a:srgbClr val="7030A0"/>
                </a:solidFill>
              </a:rPr>
              <a:t>;</a:t>
            </a:r>
          </a:p>
          <a:p>
            <a:pPr lvl="0" algn="l">
              <a:buFont typeface="Wingdings" pitchFamily="2" charset="2"/>
              <a:buChar char="v"/>
            </a:pPr>
            <a:r>
              <a:rPr lang="ru-RU" sz="2400" dirty="0">
                <a:solidFill>
                  <a:srgbClr val="7030A0"/>
                </a:solidFill>
              </a:rPr>
              <a:t>о</a:t>
            </a:r>
            <a:r>
              <a:rPr lang="ru-RU" sz="2400" dirty="0" smtClean="0">
                <a:solidFill>
                  <a:srgbClr val="7030A0"/>
                </a:solidFill>
              </a:rPr>
              <a:t>сознание </a:t>
            </a:r>
            <a:r>
              <a:rPr lang="ru-RU" sz="2400" dirty="0">
                <a:solidFill>
                  <a:srgbClr val="7030A0"/>
                </a:solidFill>
              </a:rPr>
              <a:t>индивидуальности и причастности к своей национальности</a:t>
            </a:r>
          </a:p>
          <a:p>
            <a:pPr lvl="0" algn="l"/>
            <a:r>
              <a:rPr lang="ru-RU" sz="2400" dirty="0">
                <a:solidFill>
                  <a:srgbClr val="7030A0"/>
                </a:solidFill>
              </a:rPr>
              <a:t> </a:t>
            </a:r>
            <a:r>
              <a:rPr lang="ru-RU" sz="2400" dirty="0" smtClean="0">
                <a:solidFill>
                  <a:srgbClr val="7030A0"/>
                </a:solidFill>
              </a:rPr>
              <a:t>   </a:t>
            </a:r>
            <a:endParaRPr lang="ru-RU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51520" y="116632"/>
            <a:ext cx="8712968" cy="6551842"/>
          </a:xfrm>
        </p:spPr>
        <p:txBody>
          <a:bodyPr>
            <a:normAutofit/>
          </a:bodyPr>
          <a:lstStyle/>
          <a:p>
            <a:pPr lvl="0" algn="l"/>
            <a:r>
              <a:rPr lang="ru-RU" sz="2400" dirty="0">
                <a:solidFill>
                  <a:srgbClr val="7030A0"/>
                </a:solidFill>
              </a:rPr>
              <a:t>    При проведении игр важно использовать разнообразные методы и приемы:</a:t>
            </a:r>
          </a:p>
          <a:p>
            <a:pPr lvl="0" algn="l"/>
            <a:r>
              <a:rPr lang="ru-RU" sz="2400" dirty="0">
                <a:solidFill>
                  <a:srgbClr val="7030A0"/>
                </a:solidFill>
              </a:rPr>
              <a:t> словесный (объяснение значения старинных слов, правил игры, заучивание </a:t>
            </a:r>
            <a:r>
              <a:rPr lang="ru-RU" sz="2400" dirty="0" err="1">
                <a:solidFill>
                  <a:srgbClr val="7030A0"/>
                </a:solidFill>
              </a:rPr>
              <a:t>закличек</a:t>
            </a:r>
            <a:r>
              <a:rPr lang="ru-RU" sz="2400" dirty="0">
                <a:solidFill>
                  <a:srgbClr val="7030A0"/>
                </a:solidFill>
              </a:rPr>
              <a:t>, </a:t>
            </a:r>
            <a:r>
              <a:rPr lang="ru-RU" sz="2400" dirty="0" err="1" smtClean="0">
                <a:solidFill>
                  <a:srgbClr val="7030A0"/>
                </a:solidFill>
              </a:rPr>
              <a:t>потешек</a:t>
            </a:r>
            <a:r>
              <a:rPr lang="ru-RU" sz="2400" dirty="0" smtClean="0">
                <a:solidFill>
                  <a:srgbClr val="7030A0"/>
                </a:solidFill>
              </a:rPr>
              <a:t>);</a:t>
            </a:r>
            <a:endParaRPr lang="ru-RU" sz="2400" dirty="0">
              <a:solidFill>
                <a:srgbClr val="7030A0"/>
              </a:solidFill>
            </a:endParaRPr>
          </a:p>
          <a:p>
            <a:pPr lvl="0" algn="l"/>
            <a:r>
              <a:rPr lang="ru-RU" sz="2400" dirty="0">
                <a:solidFill>
                  <a:srgbClr val="7030A0"/>
                </a:solidFill>
              </a:rPr>
              <a:t> наглядный (рассматривание иллюстраций, народных костюмов, утвари разных </a:t>
            </a:r>
            <a:r>
              <a:rPr lang="ru-RU" sz="2400" dirty="0" smtClean="0">
                <a:solidFill>
                  <a:srgbClr val="7030A0"/>
                </a:solidFill>
              </a:rPr>
              <a:t>народностей);</a:t>
            </a:r>
            <a:endParaRPr lang="ru-RU" sz="2400" dirty="0">
              <a:solidFill>
                <a:srgbClr val="7030A0"/>
              </a:solidFill>
            </a:endParaRPr>
          </a:p>
          <a:p>
            <a:pPr lvl="0" algn="l"/>
            <a:r>
              <a:rPr lang="ru-RU" sz="2400" dirty="0">
                <a:solidFill>
                  <a:srgbClr val="7030A0"/>
                </a:solidFill>
              </a:rPr>
              <a:t> практический (изготовление атрибутов для игр, художественное творчество, участие в играх, праздники и </a:t>
            </a:r>
            <a:r>
              <a:rPr lang="ru-RU" sz="2400" dirty="0" smtClean="0">
                <a:solidFill>
                  <a:srgbClr val="7030A0"/>
                </a:solidFill>
              </a:rPr>
              <a:t>развлечения)</a:t>
            </a:r>
            <a:endParaRPr lang="ru-RU" sz="2400" dirty="0">
              <a:solidFill>
                <a:srgbClr val="7030A0"/>
              </a:solidFill>
            </a:endParaRPr>
          </a:p>
          <a:p>
            <a:pPr lvl="0" algn="l"/>
            <a:r>
              <a:rPr lang="ru-RU" sz="2400" dirty="0" smtClean="0">
                <a:solidFill>
                  <a:srgbClr val="7030A0"/>
                </a:solidFill>
              </a:rPr>
              <a:t>    </a:t>
            </a:r>
            <a:endParaRPr lang="ru-RU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845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51520" y="332656"/>
            <a:ext cx="8424936" cy="6335818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7030A0"/>
                </a:solidFill>
              </a:rPr>
              <a:t>Необходимо подбирать игры соответственно возрасту, соответственно уровню подготовки детей, учитывая время года </a:t>
            </a:r>
            <a:r>
              <a:rPr lang="ru-RU" sz="2400" dirty="0" smtClean="0">
                <a:solidFill>
                  <a:srgbClr val="7030A0"/>
                </a:solidFill>
              </a:rPr>
              <a:t>и время </a:t>
            </a:r>
            <a:r>
              <a:rPr lang="ru-RU" sz="2400" dirty="0">
                <a:solidFill>
                  <a:srgbClr val="7030A0"/>
                </a:solidFill>
              </a:rPr>
              <a:t>проведения игр. Народные игры желательно проводить ежедневно и включать их в режим дня</a:t>
            </a:r>
            <a:r>
              <a:rPr lang="ru-RU" sz="2400" dirty="0" smtClean="0">
                <a:solidFill>
                  <a:srgbClr val="7030A0"/>
                </a:solidFill>
              </a:rPr>
              <a:t>.</a:t>
            </a:r>
            <a:endParaRPr lang="ru-RU" sz="2400" dirty="0">
              <a:solidFill>
                <a:srgbClr val="7030A0"/>
              </a:solidFill>
            </a:endParaRPr>
          </a:p>
          <a:p>
            <a:r>
              <a:rPr lang="ru-RU" sz="2400" dirty="0">
                <a:solidFill>
                  <a:srgbClr val="7030A0"/>
                </a:solidFill>
              </a:rPr>
              <a:t>Подвижные народные игры включаем в утреннюю гимнастику, в физкультурные и музыкальные занятия, во время прогулок, а также, в праздники и развлечения.</a:t>
            </a:r>
          </a:p>
          <a:p>
            <a:r>
              <a:rPr lang="ru-RU" b="1" dirty="0">
                <a:solidFill>
                  <a:srgbClr val="00206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67544" y="620688"/>
            <a:ext cx="7848872" cy="640782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7030A0"/>
                </a:solidFill>
              </a:rPr>
              <a:t>Эффективность работы по проведению игр зависит от всех участников образовательной деятельности: воспитателя, </a:t>
            </a:r>
            <a:r>
              <a:rPr lang="ru-RU" sz="2400" dirty="0" smtClean="0">
                <a:solidFill>
                  <a:srgbClr val="7030A0"/>
                </a:solidFill>
              </a:rPr>
              <a:t>учителя - логопеда</a:t>
            </a:r>
            <a:r>
              <a:rPr lang="ru-RU" sz="2400" dirty="0">
                <a:solidFill>
                  <a:srgbClr val="7030A0"/>
                </a:solidFill>
              </a:rPr>
              <a:t>, музыкального руководителя, педагога-психолога, </a:t>
            </a:r>
            <a:r>
              <a:rPr lang="ru-RU" sz="2400" dirty="0" smtClean="0">
                <a:solidFill>
                  <a:srgbClr val="7030A0"/>
                </a:solidFill>
              </a:rPr>
              <a:t>инструктора по физической культуре. а </a:t>
            </a:r>
            <a:r>
              <a:rPr lang="ru-RU" sz="2400" dirty="0">
                <a:solidFill>
                  <a:srgbClr val="7030A0"/>
                </a:solidFill>
              </a:rPr>
              <a:t>также родителей (законных представителей</a:t>
            </a:r>
            <a:r>
              <a:rPr lang="ru-RU" sz="2400" dirty="0" smtClean="0">
                <a:solidFill>
                  <a:srgbClr val="7030A0"/>
                </a:solidFill>
              </a:rPr>
              <a:t>).</a:t>
            </a:r>
            <a:endParaRPr lang="ru-RU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67544" y="116632"/>
            <a:ext cx="8208912" cy="655184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sz="2400" b="1" dirty="0">
                <a:solidFill>
                  <a:srgbClr val="7030A0"/>
                </a:solidFill>
              </a:rPr>
              <a:t>Наш детский сад проводит огромную работу по приобщению детей к народным традициям. </a:t>
            </a:r>
            <a:endParaRPr lang="ru-RU" sz="2400" dirty="0">
              <a:solidFill>
                <a:srgbClr val="7030A0"/>
              </a:solidFill>
            </a:endParaRPr>
          </a:p>
          <a:p>
            <a:pPr lvl="0" algn="l">
              <a:buFont typeface="Arial" pitchFamily="34" charset="0"/>
              <a:buChar char="•"/>
            </a:pPr>
            <a:r>
              <a:rPr lang="ru-RU" sz="2400" dirty="0">
                <a:solidFill>
                  <a:srgbClr val="7030A0"/>
                </a:solidFill>
              </a:rPr>
              <a:t>Создан музей «</a:t>
            </a:r>
            <a:r>
              <a:rPr lang="ru-RU" sz="2400" dirty="0" smtClean="0">
                <a:solidFill>
                  <a:srgbClr val="7030A0"/>
                </a:solidFill>
              </a:rPr>
              <a:t>Быт </a:t>
            </a:r>
            <a:r>
              <a:rPr lang="ru-RU" sz="2400" dirty="0">
                <a:solidFill>
                  <a:srgbClr val="7030A0"/>
                </a:solidFill>
              </a:rPr>
              <a:t>народов России»</a:t>
            </a:r>
          </a:p>
          <a:p>
            <a:pPr lvl="0" algn="l"/>
            <a:r>
              <a:rPr lang="ru-RU" sz="2400" dirty="0">
                <a:solidFill>
                  <a:srgbClr val="7030A0"/>
                </a:solidFill>
              </a:rPr>
              <a:t> </a:t>
            </a:r>
            <a:r>
              <a:rPr lang="ru-RU" sz="2400" dirty="0" smtClean="0">
                <a:solidFill>
                  <a:srgbClr val="7030A0"/>
                </a:solidFill>
              </a:rPr>
              <a:t>Организована </a:t>
            </a:r>
            <a:r>
              <a:rPr lang="ru-RU" sz="2400" dirty="0">
                <a:solidFill>
                  <a:srgbClr val="7030A0"/>
                </a:solidFill>
              </a:rPr>
              <a:t>выставка «Народного творчества» разных национальностей </a:t>
            </a:r>
          </a:p>
          <a:p>
            <a:pPr lvl="0" algn="l"/>
            <a:r>
              <a:rPr lang="ru-RU" sz="2400" dirty="0">
                <a:solidFill>
                  <a:srgbClr val="7030A0"/>
                </a:solidFill>
              </a:rPr>
              <a:t> </a:t>
            </a:r>
            <a:r>
              <a:rPr lang="ru-RU" sz="2400" dirty="0" smtClean="0">
                <a:solidFill>
                  <a:srgbClr val="7030A0"/>
                </a:solidFill>
              </a:rPr>
              <a:t>Проводятся </a:t>
            </a:r>
            <a:r>
              <a:rPr lang="ru-RU" sz="2400" dirty="0">
                <a:solidFill>
                  <a:srgbClr val="7030A0"/>
                </a:solidFill>
              </a:rPr>
              <a:t>праздники и развлечения с участием </a:t>
            </a:r>
            <a:r>
              <a:rPr lang="ru-RU" sz="2400" dirty="0" smtClean="0">
                <a:solidFill>
                  <a:srgbClr val="7030A0"/>
                </a:solidFill>
              </a:rPr>
              <a:t>родителей (законных представителей), </a:t>
            </a:r>
            <a:r>
              <a:rPr lang="ru-RU" sz="2400" dirty="0">
                <a:solidFill>
                  <a:srgbClr val="7030A0"/>
                </a:solidFill>
              </a:rPr>
              <a:t>такие как «Колядки», «Масленица», «Ярмарка», «Праздник березки» и другие</a:t>
            </a:r>
            <a:r>
              <a:rPr lang="ru-RU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95536" y="188640"/>
            <a:ext cx="8280920" cy="6479834"/>
          </a:xfrm>
        </p:spPr>
        <p:txBody>
          <a:bodyPr>
            <a:normAutofit/>
          </a:bodyPr>
          <a:lstStyle/>
          <a:p>
            <a:pPr lvl="0"/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sz="2400" dirty="0">
                <a:solidFill>
                  <a:srgbClr val="7030A0"/>
                </a:solidFill>
              </a:rPr>
              <a:t>Привлекаются родители (законные представители) к участию и проведению мастер-классов по изготовлению поделок </a:t>
            </a:r>
            <a:r>
              <a:rPr lang="ru-RU" sz="2400" dirty="0" smtClean="0">
                <a:solidFill>
                  <a:srgbClr val="7030A0"/>
                </a:solidFill>
              </a:rPr>
              <a:t>и </a:t>
            </a:r>
            <a:r>
              <a:rPr lang="ru-RU" sz="2400" dirty="0">
                <a:solidFill>
                  <a:srgbClr val="7030A0"/>
                </a:solidFill>
              </a:rPr>
              <a:t>народных угощений.</a:t>
            </a:r>
          </a:p>
          <a:p>
            <a:pPr lvl="0"/>
            <a:r>
              <a:rPr lang="ru-RU" sz="2400" dirty="0">
                <a:solidFill>
                  <a:srgbClr val="7030A0"/>
                </a:solidFill>
              </a:rPr>
              <a:t>Организовано взаимодействия с «Центром </a:t>
            </a:r>
            <a:r>
              <a:rPr lang="ru-RU" sz="2400" dirty="0" smtClean="0">
                <a:solidFill>
                  <a:srgbClr val="7030A0"/>
                </a:solidFill>
              </a:rPr>
              <a:t>традиционной </a:t>
            </a:r>
            <a:r>
              <a:rPr lang="ru-RU" sz="2400" dirty="0">
                <a:solidFill>
                  <a:srgbClr val="7030A0"/>
                </a:solidFill>
              </a:rPr>
              <a:t>культуры Урала» по изготовлению народной игрушки.</a:t>
            </a:r>
          </a:p>
          <a:p>
            <a:pPr lvl="0"/>
            <a:r>
              <a:rPr lang="ru-RU" sz="2400" dirty="0">
                <a:solidFill>
                  <a:srgbClr val="7030A0"/>
                </a:solidFill>
              </a:rPr>
              <a:t> </a:t>
            </a:r>
            <a:r>
              <a:rPr lang="ru-RU" sz="2400" dirty="0" smtClean="0">
                <a:solidFill>
                  <a:srgbClr val="7030A0"/>
                </a:solidFill>
              </a:rPr>
              <a:t>Проведено городское мероприятие </a:t>
            </a:r>
            <a:r>
              <a:rPr lang="ru-RU" sz="2400" dirty="0">
                <a:solidFill>
                  <a:srgbClr val="7030A0"/>
                </a:solidFill>
              </a:rPr>
              <a:t>для педагогов города Екатеринбурга, тема: </a:t>
            </a:r>
            <a:r>
              <a:rPr lang="ru-RU" sz="2400" dirty="0" smtClean="0">
                <a:solidFill>
                  <a:srgbClr val="7030A0"/>
                </a:solidFill>
              </a:rPr>
              <a:t>«Воспитание основ толерантности детей дошкольного возраста».</a:t>
            </a:r>
            <a:endParaRPr lang="ru-RU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G-20251202-WA0026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251520" y="1124744"/>
            <a:ext cx="8676456" cy="48805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5656" y="260648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Мастер-класс « Народный платок»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260320_0826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611560" y="764704"/>
            <a:ext cx="7704856" cy="57786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72" y="116632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Музей «</a:t>
            </a:r>
            <a:r>
              <a:rPr lang="ru-RU" sz="2800" b="1" dirty="0" smtClean="0">
                <a:solidFill>
                  <a:srgbClr val="7030A0"/>
                </a:solidFill>
              </a:rPr>
              <a:t>Быт </a:t>
            </a:r>
            <a:r>
              <a:rPr lang="ru-RU" sz="2800" b="1" dirty="0">
                <a:solidFill>
                  <a:srgbClr val="7030A0"/>
                </a:solidFill>
              </a:rPr>
              <a:t>народов России»</a:t>
            </a:r>
            <a:endParaRPr lang="ru-RU" sz="2800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19672" y="116632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Музей «</a:t>
            </a:r>
            <a:r>
              <a:rPr lang="ru-RU" sz="2800" b="1" dirty="0" smtClean="0">
                <a:solidFill>
                  <a:srgbClr val="7030A0"/>
                </a:solidFill>
              </a:rPr>
              <a:t>Быт </a:t>
            </a:r>
            <a:r>
              <a:rPr lang="ru-RU" sz="2800" b="1" dirty="0">
                <a:solidFill>
                  <a:srgbClr val="7030A0"/>
                </a:solidFill>
              </a:rPr>
              <a:t>народов России»</a:t>
            </a:r>
            <a:endParaRPr lang="ru-RU" sz="2800" b="1" dirty="0"/>
          </a:p>
        </p:txBody>
      </p:sp>
      <p:pic>
        <p:nvPicPr>
          <p:cNvPr id="6" name="Рисунок 5" descr="20260319_1547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656692"/>
            <a:ext cx="8016891" cy="601266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260319_0959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18838" y="15337"/>
            <a:ext cx="4553162" cy="3414872"/>
          </a:xfrm>
          <a:prstGeom prst="rect">
            <a:avLst/>
          </a:prstGeom>
        </p:spPr>
      </p:pic>
      <p:pic>
        <p:nvPicPr>
          <p:cNvPr id="4" name="Рисунок 3" descr="20260326_1004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4572000" y="3430208"/>
            <a:ext cx="4553162" cy="3311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76056" y="836712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Игра на народных </a:t>
            </a:r>
            <a:r>
              <a:rPr lang="ru-RU" sz="2800" b="1" dirty="0" smtClean="0">
                <a:solidFill>
                  <a:srgbClr val="7030A0"/>
                </a:solidFill>
              </a:rPr>
              <a:t>инструментах</a:t>
            </a:r>
            <a:endParaRPr lang="ru-RU" sz="28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11560" y="548680"/>
            <a:ext cx="7704856" cy="611979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Россия </a:t>
            </a:r>
            <a:r>
              <a:rPr lang="ru-RU" sz="2400" b="1" dirty="0">
                <a:solidFill>
                  <a:srgbClr val="7030A0"/>
                </a:solidFill>
              </a:rPr>
              <a:t>многонациональная страна и мы стараемся приобщить детей к уважению традиций знакомим с образом жизни народов России начиная с младшего дошкольного возраста.</a:t>
            </a:r>
            <a:endParaRPr lang="en-US" sz="2400" b="1" dirty="0">
              <a:solidFill>
                <a:srgbClr val="7030A0"/>
              </a:solidFill>
            </a:endParaRPr>
          </a:p>
          <a:p>
            <a:endParaRPr lang="en-US" b="1" dirty="0">
              <a:solidFill>
                <a:srgbClr val="7030A0"/>
              </a:solidFill>
            </a:endParaRPr>
          </a:p>
          <a:p>
            <a:endParaRPr lang="ru-RU" b="1" dirty="0">
              <a:solidFill>
                <a:srgbClr val="7030A0"/>
              </a:solidFill>
            </a:endParaRPr>
          </a:p>
          <a:p>
            <a:r>
              <a:rPr lang="ru-RU" b="1" dirty="0">
                <a:solidFill>
                  <a:srgbClr val="7030A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11560" y="332656"/>
            <a:ext cx="7848872" cy="633581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Заключение: </a:t>
            </a:r>
          </a:p>
          <a:p>
            <a:r>
              <a:rPr lang="ru-RU" sz="2400" dirty="0">
                <a:solidFill>
                  <a:srgbClr val="7030A0"/>
                </a:solidFill>
              </a:rPr>
              <a:t> Работа в </a:t>
            </a:r>
            <a:r>
              <a:rPr lang="ru-RU" sz="2400" dirty="0" smtClean="0">
                <a:solidFill>
                  <a:srgbClr val="7030A0"/>
                </a:solidFill>
              </a:rPr>
              <a:t>данном </a:t>
            </a:r>
            <a:r>
              <a:rPr lang="ru-RU" sz="2400" dirty="0">
                <a:solidFill>
                  <a:srgbClr val="7030A0"/>
                </a:solidFill>
              </a:rPr>
              <a:t>направлении будет продолжена, так как видна заинтересованность детей, педагогов и родителей (законных представителей). У детей расширились и закрепились знания об истории и  культуре России, о народах её населяющих, что  способствует единству народов проживающих в нашей стране.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1196752"/>
            <a:ext cx="7416824" cy="2088232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</a:rPr>
              <a:t>Спасибо за внимание 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95536" y="0"/>
            <a:ext cx="8568952" cy="4797152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solidFill>
                  <a:srgbClr val="7030A0"/>
                </a:solidFill>
              </a:rPr>
              <a:t>    </a:t>
            </a:r>
            <a:r>
              <a:rPr lang="ru-RU" sz="2400" b="1" dirty="0" smtClean="0">
                <a:solidFill>
                  <a:srgbClr val="7030A0"/>
                </a:solidFill>
              </a:rPr>
              <a:t>Народные </a:t>
            </a:r>
            <a:r>
              <a:rPr lang="ru-RU" sz="2400" b="1" dirty="0">
                <a:solidFill>
                  <a:srgbClr val="7030A0"/>
                </a:solidFill>
              </a:rPr>
              <a:t>игры исторические сложившиеся явления, свойственный народом вид деятельности отражающие особенности определённой народности (национальности).</a:t>
            </a:r>
          </a:p>
          <a:p>
            <a:pPr algn="l"/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smtClean="0">
                <a:solidFill>
                  <a:srgbClr val="7030A0"/>
                </a:solidFill>
              </a:rPr>
              <a:t>   </a:t>
            </a:r>
            <a:r>
              <a:rPr lang="ru-RU" sz="2400" b="1" dirty="0" smtClean="0">
                <a:solidFill>
                  <a:srgbClr val="7030A0"/>
                </a:solidFill>
              </a:rPr>
              <a:t>Народные </a:t>
            </a:r>
            <a:r>
              <a:rPr lang="ru-RU" sz="2400" b="1" dirty="0">
                <a:solidFill>
                  <a:srgbClr val="7030A0"/>
                </a:solidFill>
              </a:rPr>
              <a:t>игры направлены на </a:t>
            </a:r>
            <a:r>
              <a:rPr lang="ru-RU" sz="2400" b="1" dirty="0" err="1">
                <a:solidFill>
                  <a:srgbClr val="7030A0"/>
                </a:solidFill>
              </a:rPr>
              <a:t>самопонимание</a:t>
            </a:r>
            <a:r>
              <a:rPr lang="ru-RU" sz="2400" b="1" dirty="0">
                <a:solidFill>
                  <a:srgbClr val="7030A0"/>
                </a:solidFill>
              </a:rPr>
              <a:t> принадлежности к своей национальности, укреплению социальных связей, проявлению </a:t>
            </a:r>
            <a:r>
              <a:rPr lang="ru-RU" sz="2400" b="1" dirty="0" err="1">
                <a:solidFill>
                  <a:srgbClr val="7030A0"/>
                </a:solidFill>
              </a:rPr>
              <a:t>эмпатии</a:t>
            </a:r>
            <a:r>
              <a:rPr lang="ru-RU" sz="2400" b="1" dirty="0">
                <a:solidFill>
                  <a:srgbClr val="7030A0"/>
                </a:solidFill>
              </a:rPr>
              <a:t>, взаимовыручки, доброты, принятию людей другой национальности и уважению к ним, а также овладению необходимыми умениями и навыками.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83568" y="260648"/>
            <a:ext cx="7416824" cy="640782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Народные игры делятся на виды, направленные на формирование принятия, понимания и уважения к отличиям других людей, включая их национальные, возрастные и другие особенности.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620688"/>
            <a:ext cx="8229600" cy="1224136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solidFill>
                  <a:srgbClr val="7030A0"/>
                </a:solidFill>
                <a:effectLst/>
              </a:rPr>
              <a:t>Виды народных </a:t>
            </a:r>
            <a:r>
              <a:rPr lang="ru-RU" sz="2700" dirty="0" smtClean="0">
                <a:solidFill>
                  <a:srgbClr val="7030A0"/>
                </a:solidFill>
                <a:effectLst/>
              </a:rPr>
              <a:t>игр для </a:t>
            </a:r>
            <a:r>
              <a:rPr lang="ru-RU" sz="2700" dirty="0">
                <a:solidFill>
                  <a:srgbClr val="7030A0"/>
                </a:solidFill>
                <a:effectLst/>
              </a:rPr>
              <a:t>детей </a:t>
            </a:r>
            <a:r>
              <a:rPr lang="ru-RU" sz="2700" dirty="0" smtClean="0">
                <a:solidFill>
                  <a:srgbClr val="7030A0"/>
                </a:solidFill>
                <a:effectLst/>
              </a:rPr>
              <a:t/>
            </a:r>
            <a:br>
              <a:rPr lang="ru-RU" sz="2700" dirty="0" smtClean="0">
                <a:solidFill>
                  <a:srgbClr val="7030A0"/>
                </a:solidFill>
                <a:effectLst/>
              </a:rPr>
            </a:br>
            <a:r>
              <a:rPr lang="ru-RU" sz="2700" dirty="0" smtClean="0">
                <a:solidFill>
                  <a:srgbClr val="7030A0"/>
                </a:solidFill>
                <a:effectLst/>
              </a:rPr>
              <a:t>трёх-четырёх </a:t>
            </a:r>
            <a:r>
              <a:rPr lang="ru-RU" sz="2700" dirty="0">
                <a:solidFill>
                  <a:srgbClr val="7030A0"/>
                </a:solidFill>
                <a:effectLst/>
              </a:rPr>
              <a:t>лет</a:t>
            </a:r>
            <a:r>
              <a:rPr lang="ru-RU" sz="3100" b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b="0" dirty="0">
                <a:solidFill>
                  <a:srgbClr val="7030A0"/>
                </a:solidFill>
              </a:rPr>
              <a:t/>
            </a:r>
            <a:br>
              <a:rPr lang="ru-RU" b="0" dirty="0">
                <a:solidFill>
                  <a:srgbClr val="7030A0"/>
                </a:solidFill>
              </a:rPr>
            </a:br>
            <a:endParaRPr lang="ru-RU" b="0" cap="none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31640" y="1124744"/>
            <a:ext cx="6400800" cy="5183690"/>
          </a:xfrm>
        </p:spPr>
        <p:txBody>
          <a:bodyPr>
            <a:normAutofit/>
          </a:bodyPr>
          <a:lstStyle/>
          <a:p>
            <a:pPr lvl="0"/>
            <a:r>
              <a:rPr lang="ru-RU" sz="2400" b="1" u="sng" dirty="0">
                <a:solidFill>
                  <a:srgbClr val="7030A0"/>
                </a:solidFill>
              </a:rPr>
              <a:t>Пальчиковые игры:</a:t>
            </a:r>
            <a:r>
              <a:rPr lang="ru-RU" sz="2400" dirty="0">
                <a:solidFill>
                  <a:srgbClr val="7030A0"/>
                </a:solidFill>
              </a:rPr>
              <a:t> </a:t>
            </a:r>
          </a:p>
          <a:p>
            <a:pPr lvl="0"/>
            <a:r>
              <a:rPr lang="ru-RU" sz="2400" dirty="0">
                <a:solidFill>
                  <a:srgbClr val="7030A0"/>
                </a:solidFill>
              </a:rPr>
              <a:t>«Сорока-ворона», «Идёт коза рогатая», «Ладушки» «Бабушкины пирожки»,русские народные игры.</a:t>
            </a:r>
          </a:p>
          <a:p>
            <a:r>
              <a:rPr lang="ru-RU" sz="2400" dirty="0">
                <a:solidFill>
                  <a:srgbClr val="7030A0"/>
                </a:solidFill>
              </a:rPr>
              <a:t>«Медведь дедушка», «Колючий ёжик», татарские народные игры.</a:t>
            </a:r>
          </a:p>
        </p:txBody>
      </p:sp>
      <p:pic>
        <p:nvPicPr>
          <p:cNvPr id="4" name="Рисунок 3" descr="20260331_1547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1907705" y="3861047"/>
            <a:ext cx="4943650" cy="295232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259632" y="188640"/>
            <a:ext cx="6400800" cy="6669360"/>
          </a:xfrm>
        </p:spPr>
        <p:txBody>
          <a:bodyPr>
            <a:normAutofit/>
          </a:bodyPr>
          <a:lstStyle/>
          <a:p>
            <a:pPr lvl="0"/>
            <a:r>
              <a:rPr lang="ru-RU" b="1" u="sng" dirty="0">
                <a:solidFill>
                  <a:srgbClr val="7030A0"/>
                </a:solidFill>
              </a:rPr>
              <a:t>Сезонно-обрядовые игры: </a:t>
            </a:r>
            <a:r>
              <a:rPr lang="ru-RU" dirty="0">
                <a:solidFill>
                  <a:srgbClr val="7030A0"/>
                </a:solidFill>
              </a:rPr>
              <a:t> </a:t>
            </a:r>
          </a:p>
          <a:p>
            <a:pPr lvl="0"/>
            <a:r>
              <a:rPr lang="ru-RU" sz="2400" dirty="0">
                <a:solidFill>
                  <a:srgbClr val="7030A0"/>
                </a:solidFill>
              </a:rPr>
              <a:t>«Кто быстрее нарядится» башкирская народная игра. </a:t>
            </a:r>
          </a:p>
          <a:p>
            <a:pPr lvl="0"/>
            <a:r>
              <a:rPr lang="ru-RU" sz="2400" dirty="0">
                <a:solidFill>
                  <a:srgbClr val="7030A0"/>
                </a:solidFill>
              </a:rPr>
              <a:t>«Катание яиц», «Золотые ворота», «Ручеек», «Взятие снежной крепости», «Горелки» русские народные игры.  «Полярная сова и </a:t>
            </a:r>
            <a:r>
              <a:rPr lang="ru-RU" sz="2400" dirty="0" err="1">
                <a:solidFill>
                  <a:srgbClr val="7030A0"/>
                </a:solidFill>
              </a:rPr>
              <a:t>евражки</a:t>
            </a:r>
            <a:r>
              <a:rPr lang="ru-RU" sz="2400" dirty="0">
                <a:solidFill>
                  <a:srgbClr val="7030A0"/>
                </a:solidFill>
              </a:rPr>
              <a:t>», «</a:t>
            </a:r>
            <a:r>
              <a:rPr lang="ru-RU" sz="2400" dirty="0" err="1">
                <a:solidFill>
                  <a:srgbClr val="7030A0"/>
                </a:solidFill>
              </a:rPr>
              <a:t>Солнце-Хейро</a:t>
            </a:r>
            <a:r>
              <a:rPr lang="ru-RU" sz="2400" dirty="0">
                <a:solidFill>
                  <a:srgbClr val="7030A0"/>
                </a:solidFill>
              </a:rPr>
              <a:t>»,игры народов Севера. «Перебери зерно» казачья игра.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260319_0952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84482" y="-66430"/>
            <a:ext cx="3284984" cy="37058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92080" y="1196752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« Золотые ворота»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260213_093829.jpg"/>
          <p:cNvPicPr>
            <a:picLocks noChangeAspect="1"/>
          </p:cNvPicPr>
          <p:nvPr/>
        </p:nvPicPr>
        <p:blipFill>
          <a:blip r:embed="rId4" cstate="print"/>
          <a:srcRect l="18644" t="27763"/>
          <a:stretch>
            <a:fillRect/>
          </a:stretch>
        </p:blipFill>
        <p:spPr>
          <a:xfrm rot="10800000">
            <a:off x="0" y="0"/>
            <a:ext cx="4572000" cy="3401832"/>
          </a:xfrm>
          <a:prstGeom prst="rect">
            <a:avLst/>
          </a:prstGeom>
        </p:spPr>
      </p:pic>
      <p:pic>
        <p:nvPicPr>
          <p:cNvPr id="6" name="Рисунок 5" descr="20260319_105428.jpg"/>
          <p:cNvPicPr>
            <a:picLocks noChangeAspect="1"/>
          </p:cNvPicPr>
          <p:nvPr/>
        </p:nvPicPr>
        <p:blipFill>
          <a:blip r:embed="rId5" cstate="print"/>
          <a:srcRect l="30090"/>
          <a:stretch>
            <a:fillRect/>
          </a:stretch>
        </p:blipFill>
        <p:spPr>
          <a:xfrm rot="5400000">
            <a:off x="5129874" y="2843876"/>
            <a:ext cx="3456251" cy="4571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24128" y="692696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«</a:t>
            </a:r>
            <a:r>
              <a:rPr lang="ru-RU" sz="2800" b="1" dirty="0">
                <a:solidFill>
                  <a:srgbClr val="7030A0"/>
                </a:solidFill>
              </a:rPr>
              <a:t>Солнышко</a:t>
            </a:r>
            <a:r>
              <a:rPr lang="ru-RU" sz="2800" dirty="0">
                <a:solidFill>
                  <a:srgbClr val="7030A0"/>
                </a:solidFill>
              </a:rPr>
              <a:t>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7584" y="4941168"/>
            <a:ext cx="3456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«Ты </a:t>
            </a:r>
            <a:r>
              <a:rPr lang="ru-RU" sz="2800" b="1" dirty="0" err="1">
                <a:solidFill>
                  <a:srgbClr val="7030A0"/>
                </a:solidFill>
              </a:rPr>
              <a:t>козленок-серенький</a:t>
            </a:r>
            <a:r>
              <a:rPr lang="ru-RU" sz="2800" b="1" dirty="0">
                <a:solidFill>
                  <a:srgbClr val="7030A0"/>
                </a:solidFill>
              </a:rPr>
              <a:t>»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285</TotalTime>
  <Words>761</Words>
  <Application>Microsoft Office PowerPoint</Application>
  <PresentationFormat>Экран (4:3)</PresentationFormat>
  <Paragraphs>95</Paragraphs>
  <Slides>31</Slides>
  <Notes>26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0" baseType="lpstr">
      <vt:lpstr>Arial</vt:lpstr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Апекс</vt:lpstr>
      <vt:lpstr>Народная игра- средство формирования у детей сопричастности к традициям и духовным ценностям народов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Виды народных игр для детей  трёх-четырёх лет.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Оксана Владимировна</cp:lastModifiedBy>
  <cp:revision>33</cp:revision>
  <dcterms:created xsi:type="dcterms:W3CDTF">2026-04-01T14:11:56Z</dcterms:created>
  <dcterms:modified xsi:type="dcterms:W3CDTF">2026-04-24T08:30:31Z</dcterms:modified>
</cp:coreProperties>
</file>