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2" r:id="rId6"/>
    <p:sldId id="266" r:id="rId7"/>
    <p:sldId id="286" r:id="rId8"/>
    <p:sldId id="259" r:id="rId9"/>
    <p:sldId id="282" r:id="rId10"/>
    <p:sldId id="267" r:id="rId11"/>
    <p:sldId id="268" r:id="rId12"/>
    <p:sldId id="269" r:id="rId13"/>
    <p:sldId id="263" r:id="rId14"/>
    <p:sldId id="264" r:id="rId15"/>
    <p:sldId id="270" r:id="rId16"/>
    <p:sldId id="271" r:id="rId17"/>
    <p:sldId id="272" r:id="rId18"/>
    <p:sldId id="287" r:id="rId19"/>
    <p:sldId id="279" r:id="rId20"/>
    <p:sldId id="278" r:id="rId21"/>
    <p:sldId id="284" r:id="rId22"/>
    <p:sldId id="273" r:id="rId23"/>
    <p:sldId id="274" r:id="rId24"/>
    <p:sldId id="283" r:id="rId25"/>
    <p:sldId id="288" r:id="rId26"/>
    <p:sldId id="275" r:id="rId27"/>
    <p:sldId id="276" r:id="rId28"/>
    <p:sldId id="265" r:id="rId29"/>
    <p:sldId id="280" r:id="rId30"/>
    <p:sldId id="28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agirevmax@gmail.com" initials="s" lastIdx="1" clrIdx="0">
    <p:extLst>
      <p:ext uri="{19B8F6BF-5375-455C-9EA6-DF929625EA0E}">
        <p15:presenceInfo xmlns:p15="http://schemas.microsoft.com/office/powerpoint/2012/main" userId="a9eb4306751dfef4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291" autoAdjust="0"/>
  </p:normalViewPr>
  <p:slideViewPr>
    <p:cSldViewPr snapToGrid="0">
      <p:cViewPr varScale="1">
        <p:scale>
          <a:sx n="92" d="100"/>
          <a:sy n="92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6-02-17T08:09:47.045" idx="1">
    <p:pos x="772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24EC-6AF2-48C4-AB09-DC764B9827D6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43B71-F0CC-4659-BCBC-5C05B752C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9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43B71-F0CC-4659-BCBC-5C05B752CE1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8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07F865-4C2B-CDD2-2A5F-565252C3F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46D6B71-9EB0-6760-8514-DDECB0A9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F4E5FF-6895-F25A-EC59-88567A04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563D69-98DA-5005-8632-1C1C7B9F7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071B92-ECB8-B94C-4A13-2C5DCA5F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61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32445D-80E5-F3A6-B72B-CDCC8E59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D94FB47-B57C-6B13-EA99-C90AB593D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920A22-E751-7E4D-2221-5C444BBF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012600-BFA0-03B1-676C-1DB98ADE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199A6D-A0FF-A69D-801D-F1D3FE891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82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BC60644-1C16-0F80-9DA7-B827046CF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2A8074-A344-8CE2-E063-D49F42DD7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278BEC-B8A2-1A66-0057-3526B951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3F5DBC-A264-C798-0CC4-23527D8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CEF1C7-519A-FE99-D53F-3E7495A8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11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C8762C-49C8-0254-5C54-B15469CB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A50E7D-14E2-7102-4B19-262F48E52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56D5ED-31C1-783B-8704-5E603739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52D644-7417-1479-33B4-66C6236F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F8736E-D507-28D9-402A-D3971946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40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17EFC0-8F59-DAAC-067C-055868D5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743E75-BB54-A899-B6DD-6128ED013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F6F554-8706-FFAF-D238-0E7E874D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4A0B4F-8A09-DDED-BC29-9A400C295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DDF619-CDA5-894D-ECCC-C96F236C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3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15945-A7B0-74EC-7D27-DAC5C556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FE852D-45A8-8484-33F9-68B8B9781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CD5170-6060-69D9-5F4F-022B44A1C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1201FE-6911-4976-2E73-C29BFFD2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B5FC60-E1CC-B27D-BEB2-4A408947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658E777-2D93-4D97-75B9-E3995276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12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C39878-6B74-CB82-EAF6-0F773E8D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371207-8598-C6CB-1F87-BFB5C502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DB55CA-736D-4848-C99F-539BD4B2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8E9C39A-741A-79EA-F335-0BB301F1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6AD0CE-CAF0-4469-3C1A-55229C909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8DB04ED-058D-58CB-9319-699B57AC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DBD7CE7-4A40-0A42-7ED9-142C04D7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D96FDC-D84E-C290-7D3D-A98F8EAB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1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E2A7BC-1C74-7B53-E2C1-A24BC637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A55E3AB-4D9F-6E69-E7F1-E080F94F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06862A5-6E90-2AF3-89CB-B28D6258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9DD95E5-BB0B-7165-1616-EE932D3F9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6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ED0A0E-E8B3-288A-E7BC-25A50522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030E7BB-456D-FED7-A097-7B6FA704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7F0575-50F3-DBF6-8C1C-E90B8E16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5D5887-A84F-A7F9-9F26-270690DB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7D55FD-BB9E-73F2-4148-273CCCA9C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EAAC0B2-FDA2-7A94-A94A-4F322E5AF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D354526-835F-5C48-60C2-9484079D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D0FADA-B142-A97F-C72D-ED87B661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C1EF4BB-AF3E-B7BF-0E49-38837CF3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0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23F8E7-DD3F-0CEE-16D6-CD26B9FBD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78E7303-9859-8E18-6933-D4D74B4B9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5D27072-409F-F4A1-5DFB-2E43FD60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F4DEB4-DD65-D4B3-347E-F613168F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30A0248-12F9-825F-FC66-BB1C348F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D9E266B-3F23-527D-C2D2-4F178849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12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6EDDF5-DA30-1CA9-F407-AC3801C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76F10D-849D-218E-D547-90B61A198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C74C59-2E1F-017A-B264-A75C417A5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FDAD-7747-4382-BB02-8880CFF56BA2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493E24-DB7B-ACAB-BB17-AF5027839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FE22AC-E1E9-9B75-E31D-68F9A2B82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8A568-ADCB-4F38-A59D-D13D84D7E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9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7EB83D-4B0F-C835-4096-9815A3AEA9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51E607B-3E3C-9A68-16C6-E915480324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6934E4-872A-FCF3-BB30-CA412B2F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212593" y="0"/>
            <a:ext cx="126171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44F297-A06A-0357-6C51-CF57CC43B85F}"/>
              </a:ext>
            </a:extLst>
          </p:cNvPr>
          <p:cNvSpPr txBox="1"/>
          <p:nvPr/>
        </p:nvSpPr>
        <p:spPr>
          <a:xfrm>
            <a:off x="1242646" y="194746"/>
            <a:ext cx="9298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МБДОУ – детский сад № 419 «Огонек»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AC4E17-1812-B540-6A44-5F6C9BF5EBA2}"/>
              </a:ext>
            </a:extLst>
          </p:cNvPr>
          <p:cNvSpPr txBox="1"/>
          <p:nvPr/>
        </p:nvSpPr>
        <p:spPr>
          <a:xfrm>
            <a:off x="1242646" y="1240673"/>
            <a:ext cx="94253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</a:rPr>
              <a:t>Воспитание основ толерантности у детей дошкольного возраста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687D08-4B80-6FC1-6B46-19D34F3A8F71}"/>
              </a:ext>
            </a:extLst>
          </p:cNvPr>
          <p:cNvSpPr txBox="1"/>
          <p:nvPr/>
        </p:nvSpPr>
        <p:spPr>
          <a:xfrm>
            <a:off x="9312812" y="4195713"/>
            <a:ext cx="2710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</a:rPr>
              <a:t>Педагоги: </a:t>
            </a:r>
            <a:r>
              <a:rPr lang="ru-RU" sz="2400" dirty="0">
                <a:solidFill>
                  <a:srgbClr val="002060"/>
                </a:solidFill>
              </a:rPr>
              <a:t>Захарова Е. А.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</a:rPr>
              <a:t>Мелькова Е. В.</a:t>
            </a:r>
          </a:p>
          <a:p>
            <a:pPr algn="r"/>
            <a:r>
              <a:rPr lang="ru-RU" sz="2400" dirty="0" err="1">
                <a:solidFill>
                  <a:srgbClr val="002060"/>
                </a:solidFill>
              </a:rPr>
              <a:t>Мымрина</a:t>
            </a:r>
            <a:r>
              <a:rPr lang="ru-RU" sz="2400" dirty="0">
                <a:solidFill>
                  <a:srgbClr val="002060"/>
                </a:solidFill>
              </a:rPr>
              <a:t> Н. М.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</a:rPr>
              <a:t>Ларина Ю. Ю.</a:t>
            </a:r>
          </a:p>
          <a:p>
            <a:pPr algn="r"/>
            <a:r>
              <a:rPr lang="ru-RU" sz="2400" dirty="0" err="1">
                <a:solidFill>
                  <a:srgbClr val="002060"/>
                </a:solidFill>
              </a:rPr>
              <a:t>Швагирева</a:t>
            </a:r>
            <a:r>
              <a:rPr lang="ru-RU" sz="2400" dirty="0">
                <a:solidFill>
                  <a:srgbClr val="002060"/>
                </a:solidFill>
              </a:rPr>
              <a:t> П. С.</a:t>
            </a:r>
          </a:p>
        </p:txBody>
      </p:sp>
    </p:spTree>
    <p:extLst>
      <p:ext uri="{BB962C8B-B14F-4D97-AF65-F5344CB8AC3E}">
        <p14:creationId xmlns:p14="http://schemas.microsoft.com/office/powerpoint/2010/main" val="729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332183-BA82-7DD8-4769-09FDFFE53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FCD686-E1BF-8EF9-5BB7-E899F63BB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BB00CA0-A2C2-11F0-2318-64A2175AD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204DD4-3037-5198-A04E-4AD5788FE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4" y="-38964"/>
            <a:ext cx="1240459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99B467-347A-73FB-8995-B01C05010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87"/>
          <a:stretch>
            <a:fillRect/>
          </a:stretch>
        </p:blipFill>
        <p:spPr>
          <a:xfrm>
            <a:off x="102562" y="3683395"/>
            <a:ext cx="2779621" cy="299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5577B8-53AF-8EC7-BCA2-099999CDF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r="29500"/>
          <a:stretch>
            <a:fillRect/>
          </a:stretch>
        </p:blipFill>
        <p:spPr>
          <a:xfrm>
            <a:off x="2076133" y="864720"/>
            <a:ext cx="3859984" cy="290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F121BE-9F58-83DF-3221-060A10B379B3}"/>
              </a:ext>
            </a:extLst>
          </p:cNvPr>
          <p:cNvSpPr txBox="1"/>
          <p:nvPr/>
        </p:nvSpPr>
        <p:spPr>
          <a:xfrm>
            <a:off x="-1" y="172329"/>
            <a:ext cx="515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«Браслеты дружбы»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3825A2-6BAF-7B9C-0AD9-C9998D214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13" y="3745856"/>
            <a:ext cx="6444112" cy="290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2A4A84E-D6B5-0490-1ED4-AF1DC3C95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525" y="623090"/>
            <a:ext cx="2292466" cy="5085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03D2A-E501-7414-2907-8E8133C0E985}"/>
              </a:ext>
            </a:extLst>
          </p:cNvPr>
          <p:cNvSpPr txBox="1"/>
          <p:nvPr/>
        </p:nvSpPr>
        <p:spPr>
          <a:xfrm>
            <a:off x="6333071" y="1194812"/>
            <a:ext cx="3090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«Путешествие в страну добра»</a:t>
            </a:r>
          </a:p>
        </p:txBody>
      </p:sp>
    </p:spTree>
    <p:extLst>
      <p:ext uri="{BB962C8B-B14F-4D97-AF65-F5344CB8AC3E}">
        <p14:creationId xmlns:p14="http://schemas.microsoft.com/office/powerpoint/2010/main" val="5612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B67A4C-9D41-C005-0782-A0C53DC0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0AF290-2806-8EE6-FCB7-2642EA353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E1CC7D8-9707-3346-1C63-9B19E4475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6A7EB3-E213-7A41-A38B-35004694A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3" y="0"/>
            <a:ext cx="12404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4AFE55-27AC-2394-01DB-B7A02DEFFC5F}"/>
              </a:ext>
            </a:extLst>
          </p:cNvPr>
          <p:cNvSpPr txBox="1"/>
          <p:nvPr/>
        </p:nvSpPr>
        <p:spPr>
          <a:xfrm>
            <a:off x="2039815" y="52479"/>
            <a:ext cx="82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Цикл встреч «Национальные вечера»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8A6D87-54F5-7794-2F30-45DBF91E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7" y="790885"/>
            <a:ext cx="4625236" cy="321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98052A-37AE-7C45-6EEC-C9C4DF391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127" r="13414"/>
          <a:stretch>
            <a:fillRect/>
          </a:stretch>
        </p:blipFill>
        <p:spPr>
          <a:xfrm>
            <a:off x="3196111" y="3953325"/>
            <a:ext cx="4770504" cy="279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639D89-ABCE-A212-4587-93CADB858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-756" r="23333"/>
          <a:stretch>
            <a:fillRect/>
          </a:stretch>
        </p:blipFill>
        <p:spPr>
          <a:xfrm rot="5400000">
            <a:off x="7745015" y="872222"/>
            <a:ext cx="4481702" cy="402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D34AF2-7058-6536-795B-A7E948EEE0D2}"/>
              </a:ext>
            </a:extLst>
          </p:cNvPr>
          <p:cNvSpPr txBox="1"/>
          <p:nvPr/>
        </p:nvSpPr>
        <p:spPr>
          <a:xfrm>
            <a:off x="371767" y="4050756"/>
            <a:ext cx="246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Татары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87B07DC-75FB-21E1-3B8B-893D6FA5AB65}"/>
              </a:ext>
            </a:extLst>
          </p:cNvPr>
          <p:cNvSpPr txBox="1"/>
          <p:nvPr/>
        </p:nvSpPr>
        <p:spPr>
          <a:xfrm>
            <a:off x="4459458" y="3123028"/>
            <a:ext cx="3404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Черкесы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B8B1D0-351E-5870-157B-928F7429FDAD}"/>
              </a:ext>
            </a:extLst>
          </p:cNvPr>
          <p:cNvSpPr txBox="1"/>
          <p:nvPr/>
        </p:nvSpPr>
        <p:spPr>
          <a:xfrm>
            <a:off x="8820443" y="5257800"/>
            <a:ext cx="299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Казахи</a:t>
            </a:r>
          </a:p>
        </p:txBody>
      </p:sp>
    </p:spTree>
    <p:extLst>
      <p:ext uri="{BB962C8B-B14F-4D97-AF65-F5344CB8AC3E}">
        <p14:creationId xmlns:p14="http://schemas.microsoft.com/office/powerpoint/2010/main" val="21148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CBB454-1421-FD06-32C2-3E5DABB8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F1DBFF-353A-C33D-1822-3ABE260F5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0451E0-90A7-5A8F-84DE-E955741DB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6466BF-689E-14D9-2299-2E0622B5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3" y="0"/>
            <a:ext cx="12404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BEE0A0-F53A-B2B5-7485-4B87F626BAEA}"/>
              </a:ext>
            </a:extLst>
          </p:cNvPr>
          <p:cNvSpPr txBox="1"/>
          <p:nvPr/>
        </p:nvSpPr>
        <p:spPr>
          <a:xfrm>
            <a:off x="2780714" y="0"/>
            <a:ext cx="6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«Разные дети, дружная семья»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C82F02-E60E-AFB7-1C69-33013FD92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9282" r="13592"/>
          <a:stretch>
            <a:fillRect/>
          </a:stretch>
        </p:blipFill>
        <p:spPr>
          <a:xfrm>
            <a:off x="237489" y="738406"/>
            <a:ext cx="4091354" cy="3415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134513-C4DA-5245-FEE2-689E1427E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7" y="590030"/>
            <a:ext cx="4512404" cy="339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2DB1C6-8A1C-FDB2-5A06-404CA1AD1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 r="7678"/>
          <a:stretch>
            <a:fillRect/>
          </a:stretch>
        </p:blipFill>
        <p:spPr>
          <a:xfrm>
            <a:off x="3560934" y="3712906"/>
            <a:ext cx="4723887" cy="327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CB6302-BBA0-B135-E1F4-64112988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D48455-D45C-5732-8EA7-C7F5631C7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8513B76-6A72-8EBB-4AA9-7EC7106B2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5EC991-0A4A-4B3F-C922-C176D990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0" y="-23774"/>
            <a:ext cx="12660923" cy="68817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43138-2A9F-A9D0-FC74-1A5CB4DDC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" r="9423"/>
          <a:stretch>
            <a:fillRect/>
          </a:stretch>
        </p:blipFill>
        <p:spPr>
          <a:xfrm>
            <a:off x="763621" y="1083186"/>
            <a:ext cx="4698609" cy="284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5DEA0C-3676-B8FC-46BA-F6FC0087A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-4718" r="31936" b="4718"/>
          <a:stretch>
            <a:fillRect/>
          </a:stretch>
        </p:blipFill>
        <p:spPr>
          <a:xfrm>
            <a:off x="337625" y="4033767"/>
            <a:ext cx="2775301" cy="263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51615F-553A-9140-1967-1807F532F54C}"/>
              </a:ext>
            </a:extLst>
          </p:cNvPr>
          <p:cNvSpPr txBox="1"/>
          <p:nvPr/>
        </p:nvSpPr>
        <p:spPr>
          <a:xfrm>
            <a:off x="538538" y="140875"/>
            <a:ext cx="4923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«Кубик дружбы»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910227-6CB2-A40F-A2C9-74577DCA6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5" r="9586"/>
          <a:stretch>
            <a:fillRect/>
          </a:stretch>
        </p:blipFill>
        <p:spPr>
          <a:xfrm>
            <a:off x="5885387" y="1181372"/>
            <a:ext cx="5650909" cy="334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012602-D9AA-DF8A-59F4-4144C59A905E}"/>
              </a:ext>
            </a:extLst>
          </p:cNvPr>
          <p:cNvSpPr txBox="1"/>
          <p:nvPr/>
        </p:nvSpPr>
        <p:spPr>
          <a:xfrm>
            <a:off x="6096000" y="422031"/>
            <a:ext cx="515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solidFill>
                  <a:srgbClr val="FF0000"/>
                </a:solidFill>
              </a:rPr>
              <a:t>Просмотр </a:t>
            </a:r>
            <a:r>
              <a:rPr lang="ru-RU" sz="3200" b="1" dirty="0" smtClean="0">
                <a:solidFill>
                  <a:srgbClr val="FF0000"/>
                </a:solidFill>
              </a:rPr>
              <a:t>мультфильмов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4207C3-4FE6-25DA-B2DA-06204F18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4F858E-3DDF-1286-D6DE-650F57278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319EF42-0665-E8C9-81ED-87C949426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DC8F1E-ACEE-3C6D-0914-7DF6BB6A7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16108" b="14958"/>
          <a:stretch>
            <a:fillRect/>
          </a:stretch>
        </p:blipFill>
        <p:spPr>
          <a:xfrm>
            <a:off x="0" y="-2395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FED00D-1CD9-94C2-6A04-A53C5854FCF9}"/>
              </a:ext>
            </a:extLst>
          </p:cNvPr>
          <p:cNvSpPr txBox="1"/>
          <p:nvPr/>
        </p:nvSpPr>
        <p:spPr>
          <a:xfrm>
            <a:off x="2643586" y="-69790"/>
            <a:ext cx="6056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Акция «Дружба – чудное слово»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E2E7A2-D419-A641-7F0D-03EECAFA6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2" r="4396" b="9373"/>
          <a:stretch>
            <a:fillRect/>
          </a:stretch>
        </p:blipFill>
        <p:spPr>
          <a:xfrm>
            <a:off x="354160" y="769592"/>
            <a:ext cx="5110509" cy="593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98D4FB-0B9F-6257-5E31-0293EBCE7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04" y="2154239"/>
            <a:ext cx="4244622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34B53B3-AF87-1C61-40EE-7B1802E9D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96" y="4598848"/>
            <a:ext cx="4041915" cy="227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FC4F330-5D77-1129-4B49-1E220AC29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00" y="412439"/>
            <a:ext cx="4041915" cy="181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99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63BADF-CA04-D02D-5226-7A0F3417D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17C825-6233-B078-CE39-9A430D683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9554D18-655E-C67F-A3E2-2EA016226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E11EFF-FE29-FC69-9830-B344C09CA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16108" b="149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FE6322-3684-D028-335A-61F7E80E71E5}"/>
              </a:ext>
            </a:extLst>
          </p:cNvPr>
          <p:cNvSpPr txBox="1"/>
          <p:nvPr/>
        </p:nvSpPr>
        <p:spPr>
          <a:xfrm>
            <a:off x="696191" y="304418"/>
            <a:ext cx="421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Акция «Почта добра»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B61EBB-E4BD-7127-8058-A5AF727E0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6" y="1473711"/>
            <a:ext cx="5214103" cy="391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7F9CD7-D64A-D0EF-5EAE-9CCDC2FBD9CE}"/>
              </a:ext>
            </a:extLst>
          </p:cNvPr>
          <p:cNvSpPr txBox="1"/>
          <p:nvPr/>
        </p:nvSpPr>
        <p:spPr>
          <a:xfrm>
            <a:off x="5605233" y="178487"/>
            <a:ext cx="595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Акция «Хочу сказать СПАСИБО!»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5C303A7-F516-F389-E285-4660E0BAA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5" y="3914612"/>
            <a:ext cx="5967135" cy="268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BE64C7-AFD9-7E1E-F009-B4A20148D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93" y="1163478"/>
            <a:ext cx="3431795" cy="2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73E0D91-385A-5842-14E1-67D9A3827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34" y="763262"/>
            <a:ext cx="2449996" cy="322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9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515ED-E0B9-C5E7-DCB8-03539CFF9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C8FA63-8220-6114-791E-83786DBA63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0CD134-E311-4155-AD19-73390DCB3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5AD357-035F-D196-F49D-7601C71A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16108" b="1495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Секрет семейного счастья семьи Стерлядьевых">
            <a:hlinkClick r:id="" action="ppaction://media"/>
            <a:extLst>
              <a:ext uri="{FF2B5EF4-FFF2-40B4-BE49-F238E27FC236}">
                <a16:creationId xmlns:a16="http://schemas.microsoft.com/office/drawing/2014/main" xmlns="" id="{26C118BA-C708-ED30-C7BB-E84118786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906864"/>
            <a:ext cx="10058400" cy="5657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322E61-1606-9AEF-2091-74BD3E2A12B7}"/>
              </a:ext>
            </a:extLst>
          </p:cNvPr>
          <p:cNvSpPr txBox="1"/>
          <p:nvPr/>
        </p:nvSpPr>
        <p:spPr>
          <a:xfrm>
            <a:off x="2683565" y="137451"/>
            <a:ext cx="682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Акция «Ключ к семейному счастью»</a:t>
            </a:r>
          </a:p>
        </p:txBody>
      </p:sp>
    </p:spTree>
    <p:extLst>
      <p:ext uri="{BB962C8B-B14F-4D97-AF65-F5344CB8AC3E}">
        <p14:creationId xmlns:p14="http://schemas.microsoft.com/office/powerpoint/2010/main" val="32804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61ABF2-7D16-644C-42BF-6C187B7F2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B3AA9E-C6BC-BCEC-2802-C5A75EB39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1E4E133-D250-0272-F635-C132188B5E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F159BD-9BFF-F517-715B-98AA22BEA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16108" b="14958"/>
          <a:stretch>
            <a:fillRect/>
          </a:stretch>
        </p:blipFill>
        <p:spPr>
          <a:xfrm>
            <a:off x="0" y="-14143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C1ED1C-9BEA-15B8-42AC-C2DFCAC7E741}"/>
              </a:ext>
            </a:extLst>
          </p:cNvPr>
          <p:cNvSpPr txBox="1"/>
          <p:nvPr/>
        </p:nvSpPr>
        <p:spPr>
          <a:xfrm>
            <a:off x="3784739" y="157770"/>
            <a:ext cx="4121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Изготовление кормушек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302E4F-B64E-9E21-C6EE-2371EC085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65" y="1360085"/>
            <a:ext cx="4424854" cy="442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BC3FB8-1042-7410-16F2-08C139E0F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9" y="108014"/>
            <a:ext cx="3183467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495D5E-6742-FB24-B9A0-EEAB24183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0" r="6086" b="14200"/>
          <a:stretch>
            <a:fillRect/>
          </a:stretch>
        </p:blipFill>
        <p:spPr>
          <a:xfrm>
            <a:off x="809674" y="2705853"/>
            <a:ext cx="2445405" cy="4135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55D4C9B-BD1D-877B-6EB2-CD8B63FA4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6086" b="21279"/>
          <a:stretch>
            <a:fillRect/>
          </a:stretch>
        </p:blipFill>
        <p:spPr>
          <a:xfrm>
            <a:off x="8263328" y="420850"/>
            <a:ext cx="3591073" cy="6016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8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3CBBE-43E4-53EE-BF02-1DBEDBAD9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0F542A-1214-12E4-E126-D97D803FF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7645330-550D-CA27-1A70-25AE523F1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52FEF8-5C51-99B0-7B4B-DFDB6B4D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37890" b="15661"/>
          <a:stretch>
            <a:fillRect/>
          </a:stretch>
        </p:blipFill>
        <p:spPr>
          <a:xfrm>
            <a:off x="-90152" y="-1"/>
            <a:ext cx="12282151" cy="6801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7144" y="154546"/>
            <a:ext cx="552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Марафон добрых дел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11387" r="5785" b="10866"/>
          <a:stretch/>
        </p:blipFill>
        <p:spPr>
          <a:xfrm>
            <a:off x="32197" y="1105635"/>
            <a:ext cx="4019285" cy="267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1456" r="6385" b="11362"/>
          <a:stretch/>
        </p:blipFill>
        <p:spPr>
          <a:xfrm>
            <a:off x="4233866" y="783817"/>
            <a:ext cx="4031089" cy="267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11831" r="6949" b="11738"/>
          <a:stretch/>
        </p:blipFill>
        <p:spPr>
          <a:xfrm>
            <a:off x="1361403" y="3805347"/>
            <a:ext cx="4051482" cy="26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2018" r="1454" b="10986"/>
          <a:stretch/>
        </p:blipFill>
        <p:spPr>
          <a:xfrm>
            <a:off x="6431794" y="3848509"/>
            <a:ext cx="4031089" cy="2538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2958" r="5540" b="5352"/>
          <a:stretch/>
        </p:blipFill>
        <p:spPr>
          <a:xfrm>
            <a:off x="8447339" y="1124881"/>
            <a:ext cx="3712464" cy="257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35BCB1-F78E-D7C0-4B53-E9865BA7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9CF5B0-6D5E-538F-6C3C-ABD281FE18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114BC7-3B52-6164-09D0-38053908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A4794A-3A6B-2D57-5A76-0461B2316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9784" b="14931"/>
          <a:stretch>
            <a:fillRect/>
          </a:stretch>
        </p:blipFill>
        <p:spPr>
          <a:xfrm>
            <a:off x="-90152" y="0"/>
            <a:ext cx="13854146" cy="6969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FB7F6F-AAA2-ADD3-0CDA-FDDEC7F07FE8}"/>
              </a:ext>
            </a:extLst>
          </p:cNvPr>
          <p:cNvSpPr txBox="1"/>
          <p:nvPr/>
        </p:nvSpPr>
        <p:spPr>
          <a:xfrm>
            <a:off x="3579935" y="42615"/>
            <a:ext cx="531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b="1" dirty="0">
                <a:solidFill>
                  <a:srgbClr val="FF0000"/>
                </a:solidFill>
              </a:rPr>
              <a:t>Марафон </a:t>
            </a:r>
            <a:r>
              <a:rPr lang="ru-RU" sz="3200" b="1" dirty="0" smtClean="0">
                <a:solidFill>
                  <a:srgbClr val="FF0000"/>
                </a:solidFill>
              </a:rPr>
              <a:t>добрых </a:t>
            </a:r>
            <a:r>
              <a:rPr lang="ru-RU" sz="3200" b="1" dirty="0">
                <a:solidFill>
                  <a:srgbClr val="FF0000"/>
                </a:solidFill>
              </a:rPr>
              <a:t>дел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5C7619-3428-DDEB-35E4-927D81335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32" y="576472"/>
            <a:ext cx="2340664" cy="312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AAF40B-014B-D4F3-442F-F3E9DD7F3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9142" r="8880"/>
          <a:stretch>
            <a:fillRect/>
          </a:stretch>
        </p:blipFill>
        <p:spPr>
          <a:xfrm>
            <a:off x="9800965" y="348999"/>
            <a:ext cx="2199839" cy="308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5266AB-1D9C-0A18-F04E-1D966682BA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45" y="3707299"/>
            <a:ext cx="2405356" cy="320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ECA7516-5147-E10C-77F8-C01D0E2D8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1687" r="2172" b="-389"/>
          <a:stretch>
            <a:fillRect/>
          </a:stretch>
        </p:blipFill>
        <p:spPr>
          <a:xfrm>
            <a:off x="9441696" y="3697357"/>
            <a:ext cx="1893244" cy="312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B2EE5A9-7F51-D842-CC60-43A5D3A29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308" r="2694" b="9838"/>
          <a:stretch>
            <a:fillRect/>
          </a:stretch>
        </p:blipFill>
        <p:spPr>
          <a:xfrm>
            <a:off x="378405" y="295422"/>
            <a:ext cx="2471590" cy="393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59DADF-71DE-3047-1D27-A081DCD05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r="6891" b="18359"/>
          <a:stretch>
            <a:fillRect/>
          </a:stretch>
        </p:blipFill>
        <p:spPr>
          <a:xfrm>
            <a:off x="3477490" y="605869"/>
            <a:ext cx="2478308" cy="411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0099EF7-086A-9C22-902F-29F1FD2D75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6" r="9478"/>
          <a:stretch>
            <a:fillRect/>
          </a:stretch>
        </p:blipFill>
        <p:spPr>
          <a:xfrm>
            <a:off x="511337" y="4529797"/>
            <a:ext cx="3782350" cy="232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5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E3104D-F4F2-ACB9-BBC2-1884CE47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64495A-A94C-C577-7CE8-812524C73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3" y="0"/>
            <a:ext cx="12404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FE0214-89DE-6CD6-A144-394BE30694A4}"/>
              </a:ext>
            </a:extLst>
          </p:cNvPr>
          <p:cNvSpPr txBox="1"/>
          <p:nvPr/>
        </p:nvSpPr>
        <p:spPr>
          <a:xfrm>
            <a:off x="1045698" y="254002"/>
            <a:ext cx="10100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2400" b="1" dirty="0"/>
              <a:t>Цель: </a:t>
            </a:r>
            <a:r>
              <a:rPr lang="ru-RU" sz="2400" dirty="0"/>
              <a:t>ф</a:t>
            </a:r>
            <a:r>
              <a:rPr lang="ru-RU" sz="2400" dirty="0" smtClean="0"/>
              <a:t>ормирование </a:t>
            </a:r>
            <a:r>
              <a:rPr lang="ru-RU" sz="2400" dirty="0"/>
              <a:t>основ толерантного поведения у дошкольников через создание единой воспитательной среды в </a:t>
            </a:r>
            <a:r>
              <a:rPr lang="ru-RU" sz="2400" dirty="0" smtClean="0"/>
              <a:t>детском саду и </a:t>
            </a:r>
            <a:r>
              <a:rPr lang="ru-RU" sz="2400" dirty="0"/>
              <a:t>семье.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A4443D-2B5D-DD74-BEF1-1C47798D08DE}"/>
              </a:ext>
            </a:extLst>
          </p:cNvPr>
          <p:cNvSpPr txBox="1"/>
          <p:nvPr/>
        </p:nvSpPr>
        <p:spPr>
          <a:xfrm>
            <a:off x="1158240" y="1137257"/>
            <a:ext cx="9537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450000">
              <a:buAutoNum type="arabicPeriod"/>
            </a:pPr>
            <a:r>
              <a:rPr lang="ru-RU" sz="2000" b="1" dirty="0"/>
              <a:t>Задачи, </a:t>
            </a:r>
            <a:r>
              <a:rPr lang="ru-RU" sz="2000" b="1" dirty="0" smtClean="0"/>
              <a:t>направленные </a:t>
            </a:r>
            <a:r>
              <a:rPr lang="ru-RU" sz="2000" b="1" dirty="0"/>
              <a:t>на развитие детей</a:t>
            </a:r>
            <a:r>
              <a:rPr lang="ru-RU" sz="2000" b="1" dirty="0" smtClean="0"/>
              <a:t>.</a:t>
            </a:r>
            <a:endParaRPr lang="ru-RU" sz="2000" dirty="0"/>
          </a:p>
          <a:p>
            <a:pPr indent="450000"/>
            <a:r>
              <a:rPr lang="ru-RU" sz="2000" dirty="0"/>
              <a:t>Сформировать у детей первоначальные представления о себе и других людях, о разнообразии мира как норме.</a:t>
            </a:r>
          </a:p>
          <a:p>
            <a:pPr indent="450000"/>
            <a:r>
              <a:rPr lang="ru-RU" sz="2000" dirty="0" smtClean="0"/>
              <a:t>Развивать </a:t>
            </a:r>
            <a:r>
              <a:rPr lang="ru-RU" sz="2000" dirty="0" err="1"/>
              <a:t>эмпатию</a:t>
            </a:r>
            <a:r>
              <a:rPr lang="ru-RU" sz="2000" dirty="0"/>
              <a:t> (способность сопереживать), умение распознавать свои эмоции и эмоции </a:t>
            </a:r>
            <a:r>
              <a:rPr lang="ru-RU" sz="2000" dirty="0" smtClean="0"/>
              <a:t>других.</a:t>
            </a:r>
            <a:endParaRPr lang="ru-RU" sz="2000" dirty="0"/>
          </a:p>
          <a:p>
            <a:pPr indent="450000"/>
            <a:r>
              <a:rPr lang="ru-RU" sz="2000" dirty="0"/>
              <a:t> Воспитывать навыки позитивного общения, сотрудничества, разрешения  конфликтов мирным путем, умение договариваться и помогать.</a:t>
            </a:r>
          </a:p>
          <a:p>
            <a:pPr indent="450000"/>
            <a:r>
              <a:rPr lang="ru-RU" sz="2000" dirty="0"/>
              <a:t> Учить замечать несправедливость, стереотипы и высказывать свое мнение.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239136-11DE-7EE2-FC1B-880207D01D0E}"/>
              </a:ext>
            </a:extLst>
          </p:cNvPr>
          <p:cNvSpPr txBox="1"/>
          <p:nvPr/>
        </p:nvSpPr>
        <p:spPr>
          <a:xfrm>
            <a:off x="1158241" y="3744060"/>
            <a:ext cx="96004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/>
            <a:r>
              <a:rPr lang="ru-RU" sz="2000" dirty="0">
                <a:solidFill>
                  <a:prstClr val="black"/>
                </a:solidFill>
              </a:rPr>
              <a:t>2</a:t>
            </a:r>
            <a:r>
              <a:rPr lang="ru-RU" sz="2000" b="1" dirty="0">
                <a:solidFill>
                  <a:prstClr val="black"/>
                </a:solidFill>
              </a:rPr>
              <a:t>. Задачи, направленные на работу с родителями (законными представителями</a:t>
            </a:r>
            <a:r>
              <a:rPr lang="ru-RU" sz="2000" b="1" dirty="0" smtClean="0">
                <a:solidFill>
                  <a:prstClr val="black"/>
                </a:solidFill>
              </a:rPr>
              <a:t>).</a:t>
            </a:r>
            <a:endParaRPr lang="ru-RU" sz="2000" dirty="0">
              <a:solidFill>
                <a:prstClr val="black"/>
              </a:solidFill>
            </a:endParaRPr>
          </a:p>
          <a:p>
            <a:pPr lvl="0" indent="450000" algn="just"/>
            <a:r>
              <a:rPr lang="ru-RU" sz="2000" dirty="0">
                <a:solidFill>
                  <a:prstClr val="black"/>
                </a:solidFill>
              </a:rPr>
              <a:t>Повысить уровень психолого-педагогической грамотности родителей (законных представителей) в вопросах воспитания  толерантности.</a:t>
            </a:r>
          </a:p>
          <a:p>
            <a:pPr lvl="0" indent="450000" algn="just"/>
            <a:r>
              <a:rPr lang="ru-RU" sz="2000" dirty="0">
                <a:solidFill>
                  <a:prstClr val="black"/>
                </a:solidFill>
              </a:rPr>
              <a:t>Активизировать и </a:t>
            </a:r>
            <a:r>
              <a:rPr lang="ru-RU" sz="2000" dirty="0" smtClean="0">
                <a:solidFill>
                  <a:prstClr val="black"/>
                </a:solidFill>
              </a:rPr>
              <a:t>вовлекать </a:t>
            </a:r>
            <a:r>
              <a:rPr lang="ru-RU" sz="2000" dirty="0">
                <a:solidFill>
                  <a:prstClr val="black"/>
                </a:solidFill>
              </a:rPr>
              <a:t>родителей (законных представителей) в совместную деятельность с детьми </a:t>
            </a:r>
            <a:r>
              <a:rPr lang="ru-RU" sz="2000" dirty="0" smtClean="0">
                <a:solidFill>
                  <a:prstClr val="black"/>
                </a:solidFill>
              </a:rPr>
              <a:t>и </a:t>
            </a:r>
            <a:r>
              <a:rPr lang="ru-RU" sz="2000" dirty="0">
                <a:solidFill>
                  <a:prstClr val="black"/>
                </a:solidFill>
              </a:rPr>
              <a:t>детским садом, сделать их партнерами в воспитательном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527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637A22-E87F-205B-6981-DE334D827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0D0BB0-670A-DEA4-DF2B-DF42A1B70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3C4165-9586-BE0D-C2A4-A1A3911CE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4C4347-51F7-EF04-30AA-57C363C2C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90152" y="-59635"/>
            <a:ext cx="12282152" cy="6977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CCD9D8-B5E4-EF17-21BF-61E4033DC539}"/>
              </a:ext>
            </a:extLst>
          </p:cNvPr>
          <p:cNvSpPr txBox="1"/>
          <p:nvPr/>
        </p:nvSpPr>
        <p:spPr>
          <a:xfrm>
            <a:off x="2623931" y="52536"/>
            <a:ext cx="776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Фотов</a:t>
            </a:r>
            <a:r>
              <a:rPr lang="ru-RU" sz="3200" b="1" dirty="0" smtClean="0">
                <a:solidFill>
                  <a:srgbClr val="FF0000"/>
                </a:solidFill>
              </a:rPr>
              <a:t>ыставка </a:t>
            </a:r>
            <a:r>
              <a:rPr lang="ru-RU" sz="3200" b="1" dirty="0">
                <a:solidFill>
                  <a:srgbClr val="FF0000"/>
                </a:solidFill>
              </a:rPr>
              <a:t>работ  «Моменты счастья»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FB0C31-189E-4A0F-4641-1946970CA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7149" r="2848" b="5024"/>
          <a:stretch>
            <a:fillRect/>
          </a:stretch>
        </p:blipFill>
        <p:spPr>
          <a:xfrm>
            <a:off x="481632" y="836868"/>
            <a:ext cx="5281124" cy="368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C9A83F0-5F67-E08E-99B6-42B8B27B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8469" r="1783"/>
          <a:stretch>
            <a:fillRect/>
          </a:stretch>
        </p:blipFill>
        <p:spPr>
          <a:xfrm>
            <a:off x="6334540" y="836868"/>
            <a:ext cx="5314121" cy="380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3CBBE-43E4-53EE-BF02-1DBEDBAD9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0F542A-1214-12E4-E126-D97D803FF5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7645330-550D-CA27-1A70-25AE523F1B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52FEF8-5C51-99B0-7B4B-DFDB6B4D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37890" b="15661"/>
          <a:stretch>
            <a:fillRect/>
          </a:stretch>
        </p:blipFill>
        <p:spPr>
          <a:xfrm>
            <a:off x="-90152" y="-1"/>
            <a:ext cx="12282151" cy="68014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5982C9-BD18-4078-D0C4-3B6FD6593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19459" r="3809" b="5235"/>
          <a:stretch>
            <a:fillRect/>
          </a:stretch>
        </p:blipFill>
        <p:spPr>
          <a:xfrm>
            <a:off x="3152148" y="932103"/>
            <a:ext cx="5842506" cy="369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B534D-2335-78AF-CBFB-418025E98328}"/>
              </a:ext>
            </a:extLst>
          </p:cNvPr>
          <p:cNvSpPr txBox="1"/>
          <p:nvPr/>
        </p:nvSpPr>
        <p:spPr>
          <a:xfrm>
            <a:off x="2026341" y="264740"/>
            <a:ext cx="705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Наш Мини-музей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07EC89-CF82-D8E6-B833-FE4F65CCD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1" y="1971879"/>
            <a:ext cx="3167338" cy="422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C2E926-F2AA-FB35-AD21-E68B0441F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54" y="1290832"/>
            <a:ext cx="3097694" cy="498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91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C15FED-E630-B5B3-9C7E-3AD3609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6A7D23-2056-B27E-7A51-B6C066EC9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64A4D5-D210-08C0-C899-C500A8025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767A3B-651A-F53E-9259-162524BE9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16108" b="14958"/>
          <a:stretch>
            <a:fillRect/>
          </a:stretch>
        </p:blipFill>
        <p:spPr>
          <a:xfrm>
            <a:off x="-61125" y="-11988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D0CF0E-7920-2725-F908-727AB676D51F}"/>
              </a:ext>
            </a:extLst>
          </p:cNvPr>
          <p:cNvSpPr txBox="1"/>
          <p:nvPr/>
        </p:nvSpPr>
        <p:spPr>
          <a:xfrm>
            <a:off x="-113739" y="-89191"/>
            <a:ext cx="11881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Сотрудничество со школой № 7, реализующей адаптированные образовательные программы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98" y="1158600"/>
            <a:ext cx="3499223" cy="263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46" y="3829784"/>
            <a:ext cx="3862626" cy="2908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631009" y="798804"/>
            <a:ext cx="5544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Спектакль «Приключения Незнайки»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91" y="1429541"/>
            <a:ext cx="3665164" cy="274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1" y="4072599"/>
            <a:ext cx="4519058" cy="254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845493"/>
            <a:ext cx="440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Спектакль 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Дюймовочка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829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3C5CC-B1F1-25CF-BBA2-AFBC6663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0161D-911C-D613-190F-D95A6A8BF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740481-3F31-5AA6-E553-691E497422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B32F3A-CF42-DC57-AC25-2C7E787E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57966" r="27747" b="15304"/>
          <a:stretch>
            <a:fillRect/>
          </a:stretch>
        </p:blipFill>
        <p:spPr>
          <a:xfrm>
            <a:off x="-90153" y="0"/>
            <a:ext cx="122821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3552" y="107965"/>
            <a:ext cx="792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Детская хоровая школа № 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9CBDCC-BD1C-B38A-D841-4745C8EF6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56" r="4483" b="19420"/>
          <a:stretch>
            <a:fillRect/>
          </a:stretch>
        </p:blipFill>
        <p:spPr>
          <a:xfrm>
            <a:off x="338758" y="567838"/>
            <a:ext cx="2947780" cy="406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44D8741-FA29-758C-D3C5-A0C8BE793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9" r="13070" b="36618"/>
          <a:stretch>
            <a:fillRect/>
          </a:stretch>
        </p:blipFill>
        <p:spPr>
          <a:xfrm>
            <a:off x="9014587" y="530635"/>
            <a:ext cx="2682737" cy="303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409AC3-D8DB-7024-1068-94A5CDDA6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7" r="4811" b="37790"/>
          <a:stretch>
            <a:fillRect/>
          </a:stretch>
        </p:blipFill>
        <p:spPr>
          <a:xfrm>
            <a:off x="3610051" y="4061175"/>
            <a:ext cx="4971897" cy="280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EADA386-D950-8033-E33B-1257DA26E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32" r="-241" b="36076"/>
          <a:stretch>
            <a:fillRect/>
          </a:stretch>
        </p:blipFill>
        <p:spPr>
          <a:xfrm>
            <a:off x="4621674" y="853543"/>
            <a:ext cx="3093555" cy="303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5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3F4711-A2C3-8504-1AC5-CF7A2FF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24ABC4-FF18-488D-8F7E-967578C4B7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A45E92-65B1-7C63-ADDA-50769CF92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AEE08C-69E1-B705-7164-21D2DED0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C5D3BE-BE9D-51DA-7AC7-1FB5F7524D63}"/>
              </a:ext>
            </a:extLst>
          </p:cNvPr>
          <p:cNvSpPr txBox="1"/>
          <p:nvPr/>
        </p:nvSpPr>
        <p:spPr>
          <a:xfrm>
            <a:off x="1166191" y="25179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Участие в </a:t>
            </a:r>
            <a:r>
              <a:rPr lang="ru-RU" sz="3200" b="1" dirty="0" smtClean="0">
                <a:solidFill>
                  <a:srgbClr val="FF0000"/>
                </a:solidFill>
              </a:rPr>
              <a:t>районном фестивале - конкурсе </a:t>
            </a:r>
            <a:r>
              <a:rPr lang="ru-RU" sz="3200" b="1" dirty="0">
                <a:solidFill>
                  <a:srgbClr val="FF0000"/>
                </a:solidFill>
              </a:rPr>
              <a:t>«Музыкальный калейдоскоп»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44D3B4-789C-290A-71E7-163922B36F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6" b="10918"/>
          <a:stretch>
            <a:fillRect/>
          </a:stretch>
        </p:blipFill>
        <p:spPr>
          <a:xfrm>
            <a:off x="568009" y="1306178"/>
            <a:ext cx="4043747" cy="549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298FA8-B285-BE3E-C483-2F7A5BCC6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96" y="1355873"/>
            <a:ext cx="6532204" cy="489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8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3F4711-A2C3-8504-1AC5-CF7A2FF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24ABC4-FF18-488D-8F7E-967578C4B7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A45E92-65B1-7C63-ADDA-50769CF92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AEE08C-69E1-B705-7164-21D2DED0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6225" y="1324976"/>
            <a:ext cx="6993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Участие в городском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экологическом фестивале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«ЭКОПРОФИ»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r="9697"/>
          <a:stretch/>
        </p:blipFill>
        <p:spPr>
          <a:xfrm>
            <a:off x="3026534" y="3690365"/>
            <a:ext cx="4932610" cy="29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7" y="309091"/>
            <a:ext cx="2683514" cy="477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14272" r="727"/>
          <a:stretch/>
        </p:blipFill>
        <p:spPr>
          <a:xfrm>
            <a:off x="7743733" y="229690"/>
            <a:ext cx="4272254" cy="3415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3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3C5CC-B1F1-25CF-BBA2-AFBC6663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0161D-911C-D613-190F-D95A6A8BF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740481-3F31-5AA6-E553-691E497422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B32F3A-CF42-DC57-AC25-2C7E787E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8190" y="434715"/>
            <a:ext cx="755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203FEC-62B1-C712-F28B-5B2315F0CA7D}"/>
              </a:ext>
            </a:extLst>
          </p:cNvPr>
          <p:cNvSpPr txBox="1"/>
          <p:nvPr/>
        </p:nvSpPr>
        <p:spPr>
          <a:xfrm>
            <a:off x="337626" y="1019490"/>
            <a:ext cx="110724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/>
              <a:t>Эмоционально-ценностный аспект:</a:t>
            </a:r>
          </a:p>
          <a:p>
            <a:pPr indent="450000" algn="just"/>
            <a:r>
              <a:rPr lang="ru-RU" sz="2000" dirty="0"/>
              <a:t>· Ребенок проявляет интерес и симпатию к сверстникам независимо от их внешности, пола, национальности, физических возможностей</a:t>
            </a:r>
          </a:p>
          <a:p>
            <a:pPr indent="450000" algn="just"/>
            <a:r>
              <a:rPr lang="ru-RU" sz="2000" dirty="0"/>
              <a:t>· Испытывает чувство гордости за свою семью, свой народ, но при этом уважительно относится к культуре и обычаям других народов  </a:t>
            </a:r>
          </a:p>
          <a:p>
            <a:pPr indent="450000" algn="just"/>
            <a:r>
              <a:rPr lang="ru-RU" sz="2000" dirty="0"/>
              <a:t>· Ребенок воспринимает дружбу как высшую ценность детского коллектива. Испытывает радость не только от личного успеха, но и от успеха друга/команды.</a:t>
            </a:r>
          </a:p>
          <a:p>
            <a:pPr indent="450000" algn="just"/>
            <a:r>
              <a:rPr lang="ru-RU" sz="2000" dirty="0"/>
              <a:t>· Сформировано чувство «Мы» (групповая идентичность</a:t>
            </a:r>
            <a:r>
              <a:rPr lang="ru-RU" sz="2000" dirty="0" smtClean="0"/>
              <a:t>)</a:t>
            </a:r>
            <a:endParaRPr lang="ru-RU" sz="2000" dirty="0"/>
          </a:p>
          <a:p>
            <a:pPr indent="450000" algn="just"/>
            <a:r>
              <a:rPr lang="ru-RU" sz="2000" b="1" dirty="0"/>
              <a:t>Когнитивный аспект:</a:t>
            </a:r>
          </a:p>
          <a:p>
            <a:pPr indent="450000" algn="just"/>
            <a:r>
              <a:rPr lang="ru-RU" sz="2000" dirty="0"/>
              <a:t>· Имеет элементарные представления о многообразии народов мира, знает, что люди говорят на разных языках, но могут понимать друг друга через игры, музыку, добрые поступки.</a:t>
            </a:r>
          </a:p>
          <a:p>
            <a:pPr indent="450000" algn="just"/>
            <a:r>
              <a:rPr lang="ru-RU" sz="2000" dirty="0"/>
              <a:t>· Понимает смысл нравственных норм (справедливость, помощь, уважение к старшим).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5B2CDF-C2D9-9CC6-181F-DD3966C8D24C}"/>
              </a:ext>
            </a:extLst>
          </p:cNvPr>
          <p:cNvSpPr txBox="1"/>
          <p:nvPr/>
        </p:nvSpPr>
        <p:spPr>
          <a:xfrm>
            <a:off x="1871003" y="253218"/>
            <a:ext cx="6836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Ожидаемые результаты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2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3C5CC-B1F1-25CF-BBA2-AFBC6663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0161D-911C-D613-190F-D95A6A8BF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740481-3F31-5AA6-E553-691E497422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B32F3A-CF42-DC57-AC25-2C7E787E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528A8B-E664-B34B-9A54-6DEFA60ABD7B}"/>
              </a:ext>
            </a:extLst>
          </p:cNvPr>
          <p:cNvSpPr txBox="1"/>
          <p:nvPr/>
        </p:nvSpPr>
        <p:spPr>
          <a:xfrm>
            <a:off x="820882" y="831273"/>
            <a:ext cx="1098191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/>
              <a:t>Поведенческий аспект:</a:t>
            </a:r>
          </a:p>
          <a:p>
            <a:pPr indent="450000" algn="just"/>
            <a:r>
              <a:rPr lang="ru-RU" sz="2000" dirty="0"/>
              <a:t>· Способен договариваться, уступать, разрешать конфликты без агрессии  </a:t>
            </a:r>
          </a:p>
          <a:p>
            <a:pPr indent="450000" algn="just"/>
            <a:r>
              <a:rPr lang="ru-RU" sz="2000" dirty="0"/>
              <a:t>· Проявляет готовность прийти на помощь тому, кто в ней </a:t>
            </a:r>
            <a:r>
              <a:rPr lang="ru-RU" sz="2000" dirty="0" smtClean="0"/>
              <a:t>нуждается. Ребенок </a:t>
            </a:r>
            <a:r>
              <a:rPr lang="ru-RU" sz="2000" dirty="0"/>
              <a:t>умеет предлагать дружбу, </a:t>
            </a:r>
            <a:r>
              <a:rPr lang="ru-RU" sz="2000" dirty="0" smtClean="0"/>
              <a:t>делиться </a:t>
            </a:r>
            <a:r>
              <a:rPr lang="ru-RU" sz="2000" dirty="0"/>
              <a:t>игрушками и сладостями без требования </a:t>
            </a:r>
            <a:r>
              <a:rPr lang="ru-RU" sz="2000" dirty="0" smtClean="0"/>
              <a:t>чего – то взамен </a:t>
            </a:r>
            <a:r>
              <a:rPr lang="ru-RU" sz="2000" dirty="0"/>
              <a:t> </a:t>
            </a:r>
          </a:p>
          <a:p>
            <a:pPr indent="450000" algn="just"/>
            <a:r>
              <a:rPr lang="ru-RU" sz="2000" dirty="0"/>
              <a:t>  Способен встать на защиту друга  </a:t>
            </a:r>
          </a:p>
          <a:p>
            <a:pPr indent="450000" algn="just"/>
            <a:r>
              <a:rPr lang="ru-RU" sz="2000" dirty="0"/>
              <a:t> Умеет договариваться о совместной игре, распределять роли  </a:t>
            </a:r>
          </a:p>
          <a:p>
            <a:pPr indent="450000" algn="just"/>
            <a:r>
              <a:rPr lang="ru-RU" sz="2000" dirty="0"/>
              <a:t> </a:t>
            </a:r>
          </a:p>
          <a:p>
            <a:pPr indent="450000" algn="just"/>
            <a:r>
              <a:rPr lang="ru-RU" sz="2000" b="1" dirty="0"/>
              <a:t>Взаимодействие с семьями  </a:t>
            </a:r>
            <a:endParaRPr lang="ru-RU" sz="2000" dirty="0"/>
          </a:p>
          <a:p>
            <a:pPr indent="450000" algn="just"/>
            <a:r>
              <a:rPr lang="ru-RU" sz="2000" dirty="0"/>
              <a:t>Осознание родителями </a:t>
            </a:r>
            <a:r>
              <a:rPr lang="ru-RU" sz="2000" dirty="0" smtClean="0"/>
              <a:t>(законными представителями) ценности </a:t>
            </a:r>
            <a:r>
              <a:rPr lang="ru-RU" sz="2000" dirty="0"/>
              <a:t>инклюзивного общения: снижение количества запросов «изолировать моего ребенка от...» (неформального лидера, хулигана, ребенка иной национальности).</a:t>
            </a:r>
          </a:p>
          <a:p>
            <a:pPr indent="450000" algn="just"/>
            <a:r>
              <a:rPr lang="ru-RU" sz="2000" dirty="0"/>
              <a:t>Формирование у родителей </a:t>
            </a:r>
            <a:r>
              <a:rPr lang="ru-RU" sz="2000" dirty="0" smtClean="0"/>
              <a:t>(законных представителей) установки </a:t>
            </a:r>
            <a:r>
              <a:rPr lang="ru-RU" sz="2000" dirty="0"/>
              <a:t>на то, что различия (внешность, обычаи) — это ресурс для развития кругозора ребенка, а не угроза.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0D744-0C6A-3E45-2B58-A65965122110}"/>
              </a:ext>
            </a:extLst>
          </p:cNvPr>
          <p:cNvSpPr txBox="1"/>
          <p:nvPr/>
        </p:nvSpPr>
        <p:spPr>
          <a:xfrm>
            <a:off x="1524000" y="323557"/>
            <a:ext cx="8140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Ожидаемые результаты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4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13C5CC-B1F1-25CF-BBA2-AFBC6663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0161D-911C-D613-190F-D95A6A8BF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740481-3F31-5AA6-E553-691E497422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B32F3A-CF42-DC57-AC25-2C7E787E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212593" y="0"/>
            <a:ext cx="12617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5695" y="106693"/>
            <a:ext cx="730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Запланированные мероприятия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14716"/>
            <a:ext cx="11513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buAutoNum type="arabicPeriod"/>
            </a:pPr>
            <a:r>
              <a:rPr lang="ru-RU" sz="2400" dirty="0"/>
              <a:t>Театральная постановка «Добрый герой побеждает зло»;</a:t>
            </a:r>
          </a:p>
          <a:p>
            <a:pPr indent="450000" algn="just">
              <a:buAutoNum type="arabicPeriod"/>
            </a:pPr>
            <a:endParaRPr lang="ru-RU" sz="2400" dirty="0"/>
          </a:p>
          <a:p>
            <a:pPr indent="450000" algn="just">
              <a:buAutoNum type="arabicPeriod"/>
            </a:pPr>
            <a:r>
              <a:rPr lang="ru-RU" sz="2400" dirty="0"/>
              <a:t>Познавательно – развлекательное занятие «Все равны, всех любят»;</a:t>
            </a:r>
          </a:p>
          <a:p>
            <a:pPr indent="450000" algn="just">
              <a:buAutoNum type="arabicPeriod"/>
            </a:pPr>
            <a:endParaRPr lang="ru-RU" sz="2400" dirty="0"/>
          </a:p>
          <a:p>
            <a:pPr indent="450000" algn="just">
              <a:buAutoNum type="arabicPeriod"/>
            </a:pPr>
            <a:r>
              <a:rPr lang="ru-RU" sz="2400" dirty="0" err="1"/>
              <a:t>Квест</a:t>
            </a:r>
            <a:r>
              <a:rPr lang="ru-RU" sz="2400" dirty="0"/>
              <a:t>-игра «В поисках дружбы»;</a:t>
            </a:r>
          </a:p>
          <a:p>
            <a:pPr indent="450000" algn="just">
              <a:buAutoNum type="arabicPeriod"/>
            </a:pPr>
            <a:endParaRPr lang="ru-RU" sz="2400" dirty="0"/>
          </a:p>
          <a:p>
            <a:pPr indent="450000" algn="just">
              <a:buAutoNum type="arabicPeriod"/>
            </a:pPr>
            <a:r>
              <a:rPr lang="ru-RU" sz="2400" dirty="0"/>
              <a:t>Мероприятие «Деревенские посиделки»;</a:t>
            </a:r>
          </a:p>
          <a:p>
            <a:pPr indent="450000" algn="just">
              <a:buAutoNum type="arabicPeriod"/>
            </a:pPr>
            <a:endParaRPr lang="ru-RU" sz="2400" dirty="0"/>
          </a:p>
          <a:p>
            <a:pPr indent="450000" algn="just">
              <a:buAutoNum type="arabicPeriod"/>
            </a:pPr>
            <a:r>
              <a:rPr lang="ru-RU" sz="2400" dirty="0"/>
              <a:t>Развлечение «Ярмарка».</a:t>
            </a:r>
          </a:p>
        </p:txBody>
      </p:sp>
    </p:spTree>
    <p:extLst>
      <p:ext uri="{BB962C8B-B14F-4D97-AF65-F5344CB8AC3E}">
        <p14:creationId xmlns:p14="http://schemas.microsoft.com/office/powerpoint/2010/main" val="38390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4520C7-63CE-96A4-0662-ED896E9B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A2FC75-EEA3-6D4B-4001-4873E70B4D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0CD36CA-34FD-AD13-225F-1870D1A99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C8978E-883C-B990-9489-6DB9271A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t="57034" r="31667" b="1655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0F7AE8-56D0-C73C-3C84-462C9A816AEC}"/>
              </a:ext>
            </a:extLst>
          </p:cNvPr>
          <p:cNvSpPr txBox="1"/>
          <p:nvPr/>
        </p:nvSpPr>
        <p:spPr>
          <a:xfrm>
            <a:off x="745588" y="337625"/>
            <a:ext cx="1025534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Игры на развитие толерантности</a:t>
            </a:r>
          </a:p>
          <a:p>
            <a:endParaRPr lang="ru-RU" sz="2400" dirty="0"/>
          </a:p>
          <a:p>
            <a:pPr indent="450000" algn="just"/>
            <a:r>
              <a:rPr lang="ru-RU" sz="2000" dirty="0"/>
              <a:t>Игры на развитие толерантности </a:t>
            </a:r>
            <a:r>
              <a:rPr lang="ru-RU" sz="2000" dirty="0" smtClean="0"/>
              <a:t>делятся </a:t>
            </a:r>
            <a:r>
              <a:rPr lang="ru-RU" sz="2000" dirty="0"/>
              <a:t>на виды, направленные на формирование принятия, понимания и уважения к отличиям других людей, включая возрастные, гендерные, физиологические особенности.</a:t>
            </a:r>
          </a:p>
          <a:p>
            <a:pPr indent="450000" algn="just"/>
            <a:endParaRPr lang="ru-RU" sz="2000" dirty="0"/>
          </a:p>
          <a:p>
            <a:pPr indent="450000" algn="just"/>
            <a:endParaRPr lang="ru-RU" sz="2000" dirty="0"/>
          </a:p>
          <a:p>
            <a:pPr indent="450000" algn="just"/>
            <a:r>
              <a:rPr lang="ru-RU" sz="2000" b="1" dirty="0"/>
              <a:t>Игры классифицируются по целям: </a:t>
            </a:r>
          </a:p>
          <a:p>
            <a:pPr indent="450000" algn="just"/>
            <a:r>
              <a:rPr lang="ru-RU" sz="2000" dirty="0"/>
              <a:t>- Сплочение группы</a:t>
            </a:r>
          </a:p>
          <a:p>
            <a:pPr indent="450000" algn="just"/>
            <a:r>
              <a:rPr lang="ru-RU" sz="2000" dirty="0"/>
              <a:t>- Развитие коммуникативных навыков</a:t>
            </a:r>
          </a:p>
          <a:p>
            <a:pPr indent="450000" algn="just"/>
            <a:r>
              <a:rPr lang="ru-RU" sz="2000" dirty="0"/>
              <a:t>- Снижение эмоционального напряжения</a:t>
            </a:r>
          </a:p>
          <a:p>
            <a:pPr indent="450000" algn="just"/>
            <a:r>
              <a:rPr lang="ru-RU" sz="2000" dirty="0"/>
              <a:t>- Отключение от стереотипов.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1A1852-03EB-CA7B-5571-B002B666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15" y="2784120"/>
            <a:ext cx="3873087" cy="3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37BFE-6309-162C-8CB0-25DEFF7A8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225F5-B487-D1FA-12BF-BD87DBAA4C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C0357BD-961F-B6AC-68FD-3D9AB018E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121EEB-22D2-6613-3AA9-48A706C83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212593" y="0"/>
            <a:ext cx="126171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8DAECC-BDF7-80B9-06FC-377D7CB6D953}"/>
              </a:ext>
            </a:extLst>
          </p:cNvPr>
          <p:cNvSpPr txBox="1"/>
          <p:nvPr/>
        </p:nvSpPr>
        <p:spPr>
          <a:xfrm>
            <a:off x="928467" y="1030288"/>
            <a:ext cx="9608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2000" b="1" dirty="0"/>
              <a:t>3. Организационно – педагогические </a:t>
            </a:r>
            <a:r>
              <a:rPr lang="ru-RU" sz="2000" b="1" dirty="0" smtClean="0"/>
              <a:t>задачи</a:t>
            </a:r>
            <a:endParaRPr lang="ru-RU" sz="2000" dirty="0"/>
          </a:p>
          <a:p>
            <a:pPr indent="450000" algn="just"/>
            <a:r>
              <a:rPr lang="ru-RU" sz="2000" dirty="0"/>
              <a:t> Создать в группах и детском саду развивающую предметно – пространственную среду, способствующую воспитанию </a:t>
            </a:r>
            <a:r>
              <a:rPr lang="ru-RU" sz="2000" dirty="0" smtClean="0"/>
              <a:t>у детей толерантности </a:t>
            </a:r>
            <a:r>
              <a:rPr lang="ru-RU" sz="2000" dirty="0"/>
              <a:t>(подбор книг, картотеку игр, наглядных материалов и т. д.).</a:t>
            </a:r>
          </a:p>
          <a:p>
            <a:pPr indent="450000" algn="just"/>
            <a:r>
              <a:rPr lang="ru-RU" sz="2000" dirty="0"/>
              <a:t> Разработать и внедрить систему мероприятий, объединяющих работу с детьми и родителями(законными представителями).</a:t>
            </a:r>
          </a:p>
        </p:txBody>
      </p:sp>
    </p:spTree>
    <p:extLst>
      <p:ext uri="{BB962C8B-B14F-4D97-AF65-F5344CB8AC3E}">
        <p14:creationId xmlns:p14="http://schemas.microsoft.com/office/powerpoint/2010/main" val="13354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0A8E41-B953-2424-2883-E173639A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B95BD5-7EB9-703D-4730-3A77B564E7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BBB9DAA-2086-4241-AB6F-A06912E5A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D2A778-F2EF-B910-2A6B-8B4B6D903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19618" b="14809"/>
          <a:stretch>
            <a:fillRect/>
          </a:stretch>
        </p:blipFill>
        <p:spPr>
          <a:xfrm>
            <a:off x="-63274" y="0"/>
            <a:ext cx="1231854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D6186E-8B4D-AF9B-8964-5095F46431DD}"/>
              </a:ext>
            </a:extLst>
          </p:cNvPr>
          <p:cNvSpPr txBox="1"/>
          <p:nvPr/>
        </p:nvSpPr>
        <p:spPr>
          <a:xfrm>
            <a:off x="4552441" y="0"/>
            <a:ext cx="71469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Основные группы игр включают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endParaRPr lang="ru-RU" sz="800" b="1" dirty="0"/>
          </a:p>
          <a:p>
            <a:pPr indent="450000" algn="just">
              <a:buFontTx/>
              <a:buChar char="-"/>
            </a:pPr>
            <a:r>
              <a:rPr lang="ru-RU" sz="2000" b="1" dirty="0" smtClean="0"/>
              <a:t>Коммуникативные </a:t>
            </a:r>
            <a:r>
              <a:rPr lang="ru-RU" sz="2000" b="1" dirty="0"/>
              <a:t>игры, направленные на взаимодействие, умение слушать и слышать другого </a:t>
            </a:r>
            <a:r>
              <a:rPr lang="ru-RU" sz="2000" dirty="0"/>
              <a:t>(«Зеркало», «Повтори за мной», и др</a:t>
            </a:r>
            <a:r>
              <a:rPr lang="ru-RU" sz="2000" dirty="0" smtClean="0"/>
              <a:t>.)</a:t>
            </a:r>
          </a:p>
          <a:p>
            <a:pPr indent="450000" algn="just">
              <a:buFontTx/>
              <a:buChar char="-"/>
            </a:pPr>
            <a:endParaRPr lang="ru-RU" sz="2000" dirty="0"/>
          </a:p>
          <a:p>
            <a:pPr indent="450000" algn="just">
              <a:buFontTx/>
              <a:buChar char="-"/>
            </a:pPr>
            <a:r>
              <a:rPr lang="ru-RU" sz="2000" b="1" dirty="0"/>
              <a:t>Игры на развитие эмпатии, помогают понимать эмоциональные состояния и чувства окружающих </a:t>
            </a:r>
            <a:r>
              <a:rPr lang="ru-RU" sz="2000" dirty="0"/>
              <a:t>(«Солнышко», «Маски», «Доброе слово» и др</a:t>
            </a:r>
            <a:r>
              <a:rPr lang="ru-RU" sz="2000" dirty="0" smtClean="0"/>
              <a:t>.)</a:t>
            </a:r>
          </a:p>
          <a:p>
            <a:pPr indent="450000" algn="just">
              <a:buFontTx/>
              <a:buChar char="-"/>
            </a:pPr>
            <a:endParaRPr lang="ru-RU" sz="2000" dirty="0"/>
          </a:p>
          <a:p>
            <a:pPr indent="450000" algn="just">
              <a:buFontTx/>
              <a:buChar char="-"/>
            </a:pPr>
            <a:r>
              <a:rPr lang="ru-RU" sz="2000" b="1" dirty="0"/>
              <a:t>Игры драматизации, моделируют различные ситуации, в том числе и конфликты, проработка страхов и стереотипов. </a:t>
            </a:r>
            <a:r>
              <a:rPr lang="ru-RU" sz="2000" dirty="0"/>
              <a:t>(«Эмоции героев», использование потешек, русских народных сказок, басен и т. Д</a:t>
            </a:r>
            <a:r>
              <a:rPr lang="ru-RU" sz="2000" dirty="0" smtClean="0"/>
              <a:t>.)</a:t>
            </a:r>
          </a:p>
          <a:p>
            <a:pPr indent="450000" algn="just">
              <a:buFontTx/>
              <a:buChar char="-"/>
            </a:pPr>
            <a:endParaRPr lang="ru-RU" sz="2000" dirty="0"/>
          </a:p>
          <a:p>
            <a:pPr indent="450000" algn="just">
              <a:buFontTx/>
              <a:buChar char="-"/>
            </a:pPr>
            <a:r>
              <a:rPr lang="ru-RU" sz="2000" b="1" dirty="0"/>
              <a:t>Игры на создание индивидуальности, помогают принять собственную уникальность и уникальность </a:t>
            </a:r>
            <a:r>
              <a:rPr lang="ru-RU" sz="2000" b="1" dirty="0" smtClean="0"/>
              <a:t>других.(«</a:t>
            </a:r>
            <a:r>
              <a:rPr lang="ru-RU" sz="2000" dirty="0"/>
              <a:t>Узнай меня», «Почему мне нравится мой характер» и т. </a:t>
            </a:r>
            <a:r>
              <a:rPr lang="ru-RU" sz="2000" dirty="0" smtClean="0"/>
              <a:t>д.)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8FD3126-9485-1250-D0AB-0195320BF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16" b="8116"/>
          <a:stretch>
            <a:fillRect/>
          </a:stretch>
        </p:blipFill>
        <p:spPr>
          <a:xfrm>
            <a:off x="200439" y="530087"/>
            <a:ext cx="4432231" cy="472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0439" y="5916177"/>
            <a:ext cx="1149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Такие игры часто включают методу искусства: рисование, моделирование с бумагой, деревом, камнями, музыка, выразительные движения, т.е. средства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2441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D4D5AE-36F5-5660-B2F9-FCF2E4E46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605C1F-9221-9B21-4789-9EFC4A9E0F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66D5DD-B201-010B-1765-8503520D53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75CD03-2467-5562-2589-F0CDD712D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3" y="0"/>
            <a:ext cx="1240459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66DF10-6890-5214-FD9A-CCD779A22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" y="221443"/>
            <a:ext cx="6069037" cy="6069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2E6BB9-D511-4FA4-2712-100DACAA86B8}"/>
              </a:ext>
            </a:extLst>
          </p:cNvPr>
          <p:cNvSpPr txBox="1"/>
          <p:nvPr/>
        </p:nvSpPr>
        <p:spPr>
          <a:xfrm>
            <a:off x="6935372" y="815926"/>
            <a:ext cx="448759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ТОЛЕРАНТНОСТЬ – </a:t>
            </a:r>
          </a:p>
          <a:p>
            <a:endParaRPr lang="ru-RU" dirty="0"/>
          </a:p>
          <a:p>
            <a:endParaRPr lang="ru-RU" sz="3200" dirty="0"/>
          </a:p>
          <a:p>
            <a:pPr algn="ctr"/>
            <a:r>
              <a:rPr lang="ru-RU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отношение к себе, </a:t>
            </a:r>
            <a:br>
              <a:rPr lang="ru-RU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людям, к миру, общение с людьми и окружающим миром – с добротой, любовью, терпением!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612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3E3E0B-864D-BE01-1C7F-AA145A99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A6970-0979-6A37-6F87-084E2E18D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2E58D11-554E-E446-2FB0-D6A3212A8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619FC7-7B74-79F7-9592-13A90C12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212593" y="0"/>
            <a:ext cx="12617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8642" y="752027"/>
            <a:ext cx="98909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Взрослые несут ответственность </a:t>
            </a:r>
            <a:r>
              <a:rPr lang="ru-RU" altLang="ru-RU" sz="2800" dirty="0">
                <a:solidFill>
                  <a:schemeClr val="accent2">
                    <a:lumMod val="75000"/>
                  </a:schemeClr>
                </a:solidFill>
              </a:rPr>
              <a:t>не только за себя, но и за детей. </a:t>
            </a:r>
          </a:p>
          <a:p>
            <a:pPr indent="450000" algn="just"/>
            <a:r>
              <a:rPr lang="ru-RU" altLang="ru-RU" sz="2800" dirty="0">
                <a:solidFill>
                  <a:schemeClr val="accent2">
                    <a:lumMod val="75000"/>
                  </a:schemeClr>
                </a:solidFill>
              </a:rPr>
              <a:t>Добро воспитывается добром, а зло порождает зло. Нам, взрослым, нужно научиться взвешивать каждое слово, нести ответственность за каждый свой поступок, прежде чем принимать участие в воспитании детей. Нашим детям необходимо получать столько заботы и ласки, чтобы они смогли дарить их всему миру!</a:t>
            </a:r>
          </a:p>
        </p:txBody>
      </p:sp>
    </p:spTree>
    <p:extLst>
      <p:ext uri="{BB962C8B-B14F-4D97-AF65-F5344CB8AC3E}">
        <p14:creationId xmlns:p14="http://schemas.microsoft.com/office/powerpoint/2010/main" val="17121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A1D8BD-84C1-728E-4B37-A4B90FF8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16D71-2463-9BA3-A858-E1479154E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88A2135-98D6-FA21-C6B0-B1F7C31C7B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AA6B09-1CC4-82E1-A939-880358C62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4358" b="15949"/>
          <a:stretch>
            <a:fillRect/>
          </a:stretch>
        </p:blipFill>
        <p:spPr>
          <a:xfrm>
            <a:off x="-212593" y="0"/>
            <a:ext cx="124045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02" y="0"/>
            <a:ext cx="899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013A2E-73ED-A9CC-846E-14000E3D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16AF84-86A9-0FEE-9E66-73C13A904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038B221-8FD2-D5A1-9408-455CCCDA5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410445-ED32-4F88-8474-1E32BE833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45076" y="0"/>
            <a:ext cx="1228215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044BCD-5A61-116D-6BBD-3FD8BC2BD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" y="200510"/>
            <a:ext cx="3815944" cy="2147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64DF84-9939-01E1-4EA2-A15E5B78E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0" y="2852372"/>
            <a:ext cx="3033593" cy="404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3E3629F-0591-0470-1F33-F8AED23D1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5" y="1326897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81C150-7FFD-821E-0890-2DCB14523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8" y="2717939"/>
            <a:ext cx="3046343" cy="406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301AEB9-C9E5-23DA-23AE-7667A1C12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r="7697"/>
          <a:stretch>
            <a:fillRect/>
          </a:stretch>
        </p:blipFill>
        <p:spPr>
          <a:xfrm rot="5400000">
            <a:off x="9122941" y="-308315"/>
            <a:ext cx="1969801" cy="381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C5EC4C-F98A-D3B7-DD2A-663012645B9F}"/>
              </a:ext>
            </a:extLst>
          </p:cNvPr>
          <p:cNvSpPr txBox="1"/>
          <p:nvPr/>
        </p:nvSpPr>
        <p:spPr>
          <a:xfrm>
            <a:off x="4200939" y="371061"/>
            <a:ext cx="3617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Мост дружбы</a:t>
            </a:r>
          </a:p>
        </p:txBody>
      </p:sp>
    </p:spTree>
    <p:extLst>
      <p:ext uri="{BB962C8B-B14F-4D97-AF65-F5344CB8AC3E}">
        <p14:creationId xmlns:p14="http://schemas.microsoft.com/office/powerpoint/2010/main" val="17831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3A80-072F-7E79-4B5E-8BF7E74A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3641C1-E4DE-FBB1-6407-8F2B875B1D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D3125F5-6579-F7AE-00C9-FC6D726F8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E39A26-912E-308A-CDFD-23C22909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6" r="2719"/>
          <a:stretch>
            <a:fillRect/>
          </a:stretch>
        </p:blipFill>
        <p:spPr>
          <a:xfrm>
            <a:off x="-212593" y="0"/>
            <a:ext cx="1261718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404282-53A1-9554-02AE-03C95B8AC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94" y="1479843"/>
            <a:ext cx="5634118" cy="316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DA2C34-2DDC-0EB8-671C-467E89116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5" y="1004552"/>
            <a:ext cx="4815209" cy="270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6220DA3-F3FC-6079-13F6-CC776702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24" y="3747170"/>
            <a:ext cx="5608098" cy="315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4CB73E-3399-BB2E-2425-1774CFADEE1D}"/>
              </a:ext>
            </a:extLst>
          </p:cNvPr>
          <p:cNvSpPr txBox="1"/>
          <p:nvPr/>
        </p:nvSpPr>
        <p:spPr>
          <a:xfrm>
            <a:off x="3372219" y="241037"/>
            <a:ext cx="485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«Мост Дружбы»</a:t>
            </a:r>
          </a:p>
        </p:txBody>
      </p:sp>
    </p:spTree>
    <p:extLst>
      <p:ext uri="{BB962C8B-B14F-4D97-AF65-F5344CB8AC3E}">
        <p14:creationId xmlns:p14="http://schemas.microsoft.com/office/powerpoint/2010/main" val="13540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3B876B-4DB0-D45B-5555-BC19080F9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D19322-D733-7717-76C8-7239E4364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56EE02B-00FB-4B68-68E3-317759AA4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97CE04-F644-59BA-A108-817E610C1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7306" r="40085" b="15882"/>
          <a:stretch>
            <a:fillRect/>
          </a:stretch>
        </p:blipFill>
        <p:spPr>
          <a:xfrm>
            <a:off x="-45076" y="0"/>
            <a:ext cx="12282152" cy="6858000"/>
          </a:xfrm>
          <a:prstGeom prst="rect">
            <a:avLst/>
          </a:prstGeom>
        </p:spPr>
      </p:pic>
      <p:pic>
        <p:nvPicPr>
          <p:cNvPr id="4" name="Мост дружбы Ю Ю">
            <a:hlinkClick r:id="" action="ppaction://media"/>
            <a:extLst>
              <a:ext uri="{FF2B5EF4-FFF2-40B4-BE49-F238E27FC236}">
                <a16:creationId xmlns:a16="http://schemas.microsoft.com/office/drawing/2014/main" xmlns="" id="{50C28949-4DAA-788E-5CA8-C13BE9AD0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509" y="0"/>
            <a:ext cx="43857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DC195E-3D7D-3866-1007-F66FF0EC2711}"/>
              </a:ext>
            </a:extLst>
          </p:cNvPr>
          <p:cNvSpPr txBox="1"/>
          <p:nvPr/>
        </p:nvSpPr>
        <p:spPr>
          <a:xfrm>
            <a:off x="1121185" y="261263"/>
            <a:ext cx="3856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«Мост</a:t>
            </a:r>
            <a:endParaRPr lang="ru-RU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Дружбы»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9B3643-669B-20FC-F2DA-1C2B74205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9" y="1753850"/>
            <a:ext cx="4948637" cy="494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5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726</Words>
  <Application>Microsoft Office PowerPoint</Application>
  <PresentationFormat>Широкоэкранный</PresentationFormat>
  <Paragraphs>106</Paragraphs>
  <Slides>30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svagirevmax@gmail.com</dc:creator>
  <cp:lastModifiedBy>тупень</cp:lastModifiedBy>
  <cp:revision>37</cp:revision>
  <dcterms:created xsi:type="dcterms:W3CDTF">2026-02-08T10:36:38Z</dcterms:created>
  <dcterms:modified xsi:type="dcterms:W3CDTF">2026-02-18T16:45:20Z</dcterms:modified>
</cp:coreProperties>
</file>