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1" r:id="rId2"/>
    <p:sldId id="389" r:id="rId3"/>
    <p:sldId id="394" r:id="rId4"/>
    <p:sldId id="392" r:id="rId5"/>
    <p:sldId id="396" r:id="rId6"/>
    <p:sldId id="397" r:id="rId7"/>
    <p:sldId id="399" r:id="rId8"/>
    <p:sldId id="400" r:id="rId9"/>
    <p:sldId id="406" r:id="rId10"/>
    <p:sldId id="401" r:id="rId11"/>
    <p:sldId id="403" r:id="rId12"/>
    <p:sldId id="408" r:id="rId13"/>
    <p:sldId id="402" r:id="rId14"/>
    <p:sldId id="404" r:id="rId15"/>
    <p:sldId id="409" r:id="rId16"/>
    <p:sldId id="41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713"/>
    <a:srgbClr val="CC0000"/>
    <a:srgbClr val="FF3300"/>
    <a:srgbClr val="00682F"/>
    <a:srgbClr val="FF8B8B"/>
    <a:srgbClr val="FDE89D"/>
    <a:srgbClr val="FDD69D"/>
    <a:srgbClr val="FFF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EC5BD-3A18-4ADC-AFD1-2F433A42A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2F1B-9BE5-4841-838F-56D2CC229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70A0-0614-4181-8493-A464BB06D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7DD19-927A-4C64-89E9-DE6AF6593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63D4-B9B2-4A73-A2BA-713A44EDE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C7D0E-A302-4DFC-BB5A-0632DF232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2788-1A63-4E2D-B01E-F1BBD7B4B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C3CA-7847-4404-B660-D64D987EA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3D525-2A26-415C-9300-3E4F62052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CBFA-811B-40DE-9458-0C21E06CF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8F436-E51F-462D-B788-50F397CB1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B55FCF3-CA0F-4FE0-86F5-357CC5EED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drugaya-arh.ru/200-text/arh-slov/pic-hata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hyperlink" Target="http://img1.liveinternet.ru/images/attach/c/3/77/406/77406103_4bf4f21c80ff5351d55169f7c800b18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18003.rimg.info/icon/17615530005312f4a72fc8da96650b9b0eba3897cf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900igr.net/datas/istorija/Russkij-byt/0027-027-Pech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mages.yandex.ru/yandsearch?img_url=http://img.rian.ru/images/11938/28/119382805.jpg&amp;iorient=&amp;icolor=&amp;site=&amp;text=%D0%9A%D0%B0%D0%BA%20%D1%85%D0%BE%D0%B4%D0%B8%D0%BB%D0%B8%20%D0%B7%D0%B0%20%D0%B2%D0%BE%D0%B4%D0%BE%D0%B9%20%D1%80%D1%83%D1%81%D0%B8%20%D0%BA%D0%B0%D1%80%D1%82%D0%B8%D0%BD%D0%BA%D0%B8&amp;wp=&amp;pos=2&amp;isize=&amp;type=&amp;recent=&amp;rpt=simage&amp;itype=&amp;nojs=1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142875" y="714375"/>
            <a:ext cx="8715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Презентация </a:t>
            </a:r>
          </a:p>
          <a:p>
            <a:pPr algn="ctr"/>
            <a:r>
              <a:rPr lang="ru-RU" sz="3200" b="1"/>
              <a:t>для детей дошкольного возраста</a:t>
            </a:r>
            <a:br>
              <a:rPr lang="ru-RU" sz="3200" b="1"/>
            </a:br>
            <a:r>
              <a:rPr lang="ru-RU" sz="3200" b="1"/>
              <a:t>«Знакомство детей с бытом и культурой русского народа»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 rot="10800000" flipV="1">
            <a:off x="5643562" y="3872452"/>
            <a:ext cx="22145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Мелькова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Е.В.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 descr="https://pp.userapi.com/c848636/v848636268/b8222/6bNI1b1l9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00063"/>
            <a:ext cx="4929187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85750" y="428625"/>
            <a:ext cx="35004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cs typeface="Times New Roman" pitchFamily="18" charset="0"/>
            </a:endParaRPr>
          </a:p>
          <a:p>
            <a:endParaRPr lang="ru-RU">
              <a:cs typeface="Times New Roman" pitchFamily="18" charset="0"/>
            </a:endParaRPr>
          </a:p>
          <a:p>
            <a:endParaRPr lang="ru-RU">
              <a:cs typeface="Times New Roman" pitchFamily="18" charset="0"/>
            </a:endParaRPr>
          </a:p>
          <a:p>
            <a:pPr algn="just"/>
            <a:r>
              <a:rPr lang="ru-RU">
                <a:cs typeface="Times New Roman" pitchFamily="18" charset="0"/>
              </a:rPr>
              <a:t>Семьи были большие. </a:t>
            </a:r>
          </a:p>
          <a:p>
            <a:pPr algn="just"/>
            <a:r>
              <a:rPr lang="ru-RU">
                <a:cs typeface="Times New Roman" pitchFamily="18" charset="0"/>
              </a:rPr>
              <a:t>Жили вместе бабушки с дедушками, их дети и внуки. </a:t>
            </a:r>
          </a:p>
          <a:p>
            <a:pPr algn="just"/>
            <a:r>
              <a:rPr lang="ru-RU">
                <a:cs typeface="Times New Roman" pitchFamily="18" charset="0"/>
              </a:rPr>
              <a:t>В семье было несколько детей. Старшие дети помогали младшим и уважали взрослых. </a:t>
            </a:r>
            <a:endParaRPr lang="ru-RU"/>
          </a:p>
        </p:txBody>
      </p:sp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500063" y="357188"/>
            <a:ext cx="3214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algn="ctr"/>
            <a:endParaRPr lang="ru-RU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2" descr="ÐÐ°ÑÑÐ¸Ð½ÐºÐ¸ Ð½Ð° ÑÐµÐ¼Ñ ÑÑÑÑÐºÐ¸Ðµ Ð½Ð°ÑÐ¾Ð´Ð½ÑÐµ ÑÐºÐ°Ð·ÐºÐ¸ - ÐºÑÐ°ÑÐ¸Ð²ÑÐµ Ð¸ Ð¸Ð½ÑÐµÑÐµÑÐ½ÑÐµ 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AutoShape 4" descr="ÐÐ°ÑÑÐ¸Ð½ÐºÐ¸ Ð½Ð° ÑÐµÐ¼Ñ ÑÑÑÑÐºÐ¸Ðµ Ð½Ð°ÑÐ¾Ð´Ð½ÑÐµ ÑÐºÐ°Ð·ÐºÐ¸ - ÐºÑÐ°ÑÐ¸Ð²ÑÐµ Ð¸ Ð¸Ð½ÑÐµÑÐµÑÐ½ÑÐµ 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8" descr="ÐÐ°ÑÑÐ¸Ð½ÐºÐ¸ Ð½Ð° ÑÐµÐ¼Ñ ÑÑÑÑÐºÐ¸Ðµ Ð½Ð°ÑÐ¾Ð´Ð½ÑÐµ ÑÐºÐ°Ð·ÐºÐ¸ - ÐºÑÐ°ÑÐ¸Ð²ÑÐµ Ð¸ Ð¸Ð½ÑÐµÑÐµÑÐ½ÑÐµ 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AutoShape 10" descr="http://pristor.ru/wp-content/uploads/2018/04/%D0%9A%D0%B0%D1%80%D1%82%D0%B8%D0%BD%D0%BA%D0%B8-%D0%BD%D0%B0-%D1%82%D0%B5%D0%BC%D1%83-%D1%80%D1%83%D1%81%D1%81%D0%BA%D0%B8%D0%B5-%D0%BD%D0%B0%D1%80%D0%BE%D0%B4%D0%BD%D1%8B%D0%B5-%D1%81%D0%BA%D0%B0%D0%B7%D0%BA%D0%B8-%D0%BA%D1%80%D0%B0%D1%81%D0%B8%D0%B2%D1%8B%D0%B5-%D0%B8-%D0%B8%D0%BD%D1%82%D0%B5%D1%80%D0%B5%D1%81%D0%BD%D1%8B%D0%B5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14313" y="428625"/>
            <a:ext cx="892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Кукла- оберег</a:t>
            </a:r>
            <a:endParaRPr lang="ru-RU" sz="3200"/>
          </a:p>
        </p:txBody>
      </p:sp>
      <p:sp>
        <p:nvSpPr>
          <p:cNvPr id="13320" name="Прямоугольник 8"/>
          <p:cNvSpPr>
            <a:spLocks noChangeArrowheads="1"/>
          </p:cNvSpPr>
          <p:nvPr/>
        </p:nvSpPr>
        <p:spPr bwMode="auto">
          <a:xfrm>
            <a:off x="214313" y="1000125"/>
            <a:ext cx="892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Народная кукла с давних времён делалась из веточек и лоскутиков, сухой травы.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Куклы символизировали всё тайное и волшебное, что есть в душе человека</a:t>
            </a:r>
            <a:r>
              <a:rPr lang="ru-RU"/>
              <a:t>.</a:t>
            </a:r>
          </a:p>
        </p:txBody>
      </p:sp>
      <p:pic>
        <p:nvPicPr>
          <p:cNvPr id="13321" name="Рисунок 553" descr="Русская народна кук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928813"/>
            <a:ext cx="28876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576" descr="Береги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928813"/>
            <a:ext cx="25717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578" descr="http://img-fotki.yandex.ru/get/6005/zaryanka-tlt.6/0_5a158_871afc8a_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857375"/>
            <a:ext cx="26162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s://i.pinimg.com/originals/b4/a1/12/b4a112be9a98ec94407da509172421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s://ds04.infourok.ru/uploads/ex/0cad/00004744-4ad0e729/hello_html_m698a0f3c.jpg"/>
          <p:cNvPicPr>
            <a:picLocks noChangeAspect="1" noChangeArrowheads="1"/>
          </p:cNvPicPr>
          <p:nvPr/>
        </p:nvPicPr>
        <p:blipFill>
          <a:blip r:embed="rId4"/>
          <a:srcRect l="23195" t="2499"/>
          <a:stretch>
            <a:fillRect/>
          </a:stretch>
        </p:blipFill>
        <p:spPr bwMode="auto">
          <a:xfrm>
            <a:off x="4257675" y="3571875"/>
            <a:ext cx="4886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4500563" y="785813"/>
            <a:ext cx="4500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Глиняные игрушки</a:t>
            </a:r>
            <a:endParaRPr lang="ru-RU" sz="3200"/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285750" y="4286250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2000" i="1">
              <a:solidFill>
                <a:srgbClr val="7030A0"/>
              </a:solidFill>
            </a:endParaRPr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4500563" y="2928938"/>
            <a:ext cx="4643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Филимоновская игрушка</a:t>
            </a:r>
            <a:endParaRPr lang="ru-RU" sz="2000" i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500063" y="571500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народный фольклор</a:t>
            </a:r>
            <a:endParaRPr lang="ru-RU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12" descr="https://ds04.infourok.ru/uploads/ex/05a8/00127c37-aaa035bd/hello_html_4d656d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071563"/>
            <a:ext cx="6715125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2" descr="http://pristor.ru/wp-content/uploads/2018/04/%D0%9A%D0%B0%D1%80%D1%82%D0%B8%D0%BD%D0%BA%D0%B8-%D0%BD%D0%B0-%D1%82%D0%B5%D0%BC%D1%83-%D1%80%D1%83%D1%81%D1%81%D0%BA%D0%B8%D0%B5-%D0%BD%D0%B0%D1%80%D0%BE%D0%B4%D0%BD%D1%8B%D0%B5-%D1%81%D0%BA%D0%B0%D0%B7%D0%BA%D0%B8-%D0%BA%D1%80%D0%B0%D1%81%D0%B8%D0%B2%D1%8B%D0%B5-%D0%B8-%D0%B8%D0%BD%D1%82%D0%B5%D1%80%D0%B5%D1%81%D0%BD%D1%8B%D0%B5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8" name="Picture 4" descr="https://s57.radikal.ru/i156/1501/4a/cb2599d2ee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378618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1071563" y="571500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Угадай русскую народную сказку</a:t>
            </a:r>
          </a:p>
        </p:txBody>
      </p:sp>
      <p:pic>
        <p:nvPicPr>
          <p:cNvPr id="16390" name="Picture 6" descr="https://s017.radikal.ru/i415/1501/db/1f1c2cc3a8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175" y="1285875"/>
            <a:ext cx="3933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Ð¢ÑÐ¸ Ð¼ÐµÐ´Ð²ÐµÐ´Ñ - ÑÑÑÑÐºÐ°Ñ Ð½Ð°ÑÐ¾Ð´Ð½Ð°Ñ ÑÐºÐ°Ð·Ðº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143375"/>
            <a:ext cx="3771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Ð Ð¿ÑÐµÐ´Ð½Ð¾Ð²Ð¾Ð³Ð¾Ð´Ð½ÑÑ Ð¿Ð¾ÑÑ ÑÐ¾Ð»ÑÐºÐ¾ ÑÐºÐ°Ð·ÐºÐ¸ ÑÐºÐ°Ð·ÑÐ²Ð°ÑÑ. Ð Ð²Ð¾Ñ Ð¸ ÑÑÑÑÐºÐ¸Ðµ Ð½Ð°ÑÐ¾Ð´Ð½ÑÐµ Ð¿Ð¾ÑÐ»Ð¾Ð²Ð¸ÑÑ Ð¸ Ð¿Ð¾Ð³Ð¾Ð²Ð¾ÑÐºÐ¸ Ð¾ ÑÐºÐ°Ð·ÐºÐ°Ñ. ÐÑÐ°ÑÐ¸Ð²ÑÐµ Ð¸ Ð¼ÑÐ´ÑÑÐµ!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4475" y="4143375"/>
            <a:ext cx="3819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s://img.labirint.ru/images/comments_pic/1540/2_95488b0dcff4c80a0e1b3c01a4869452_1443734930.jpg"/>
          <p:cNvPicPr>
            <a:picLocks noChangeAspect="1" noChangeArrowheads="1"/>
          </p:cNvPicPr>
          <p:nvPr/>
        </p:nvPicPr>
        <p:blipFill>
          <a:blip r:embed="rId3"/>
          <a:srcRect b="5521"/>
          <a:stretch>
            <a:fillRect/>
          </a:stretch>
        </p:blipFill>
        <p:spPr bwMode="auto">
          <a:xfrm>
            <a:off x="357188" y="642938"/>
            <a:ext cx="83581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85750" y="500063"/>
            <a:ext cx="8643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Цели и задачи: </a:t>
            </a:r>
          </a:p>
          <a:p>
            <a:pPr algn="just"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воспитывать интерес к истории и народному творчеству; </a:t>
            </a:r>
          </a:p>
          <a:p>
            <a:pPr algn="just"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познакомить с народным традициям и обычаями;</a:t>
            </a:r>
          </a:p>
          <a:p>
            <a:pPr algn="just"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расширять представления о культуре русского народа;</a:t>
            </a:r>
          </a:p>
          <a:p>
            <a:pPr algn="just"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развивать эстетическое и нравственное восприятие мира; </a:t>
            </a:r>
          </a:p>
          <a:p>
            <a:pPr algn="just"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дать представление об устройстве дома, об истории народного костюма, о народном промысле, о русском фольклоре.</a:t>
            </a:r>
            <a:r>
              <a:rPr lang="ru-RU"/>
              <a:t> </a:t>
            </a: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214313" y="2357438"/>
            <a:ext cx="89296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</a:p>
          <a:p>
            <a:r>
              <a:rPr lang="ru-RU"/>
              <a:t>1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Буре Р.С. Социально – нравственное воспитание дошкольников, Мозаика – Синтез, 2014г.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2. Малова В.В. Конспекты занятий по духовно-нравственному воспитанию дошкольников, Владос, 2010г.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3.Мулько И.Ф. Социально-нравственное воспитание детей 5-7 лет, Сфера,2009г.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4.От рождения до школы. Основная общеобразовательная программа дошкольного образования / Под ред. Н.Е. Вераксы, Т.С.Комаровой, М.А.Васильевой, Мозаика-Синтез,2010.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http://www.metodichka.org/_asave/save1/byt_i_kultura_russkogo_naroda.pdf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http://totalarch.com/files/gallery/gc_2016_12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42370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http://www.drugaya-arh.ru/200-text/arh-slov/pic-hata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71688"/>
            <a:ext cx="43735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4643438" y="714375"/>
            <a:ext cx="4286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Очень давно на Руси жили в деревянных домах. Строили их из бревен и называли избами.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285750" y="214313"/>
            <a:ext cx="8501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изба</a:t>
            </a:r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5572125" y="1000125"/>
            <a:ext cx="30003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Русский традиционный дом состоит из двух частей: холодной (сени, клеть, подклеть) и тёплой (там, где находилась печь).  Всё в доме было продуманно до мелочей и выверено веками. Дом строился из сосны. А крышу крыли соломой или осиновыми дощечками. Передний конец крыши имел конёк – знак устремления. Только русские сравнивали дом с колесницей, которая должна привести семью к лучшему будущему. Снаружи дома украшались резьбой. </a:t>
            </a:r>
          </a:p>
        </p:txBody>
      </p:sp>
      <p:pic>
        <p:nvPicPr>
          <p:cNvPr id="4101" name="Picture 2" descr="https://kelohouse.ru/images/lemex/160x127x36.jpg.pagespeed.ic.32IzTC0jL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00125"/>
            <a:ext cx="5238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3" name="Рисунок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5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http://www.art-catalog.ru/data_picture_2016/picture/129/11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2938"/>
            <a:ext cx="48085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http://img1.liveinternet.ru/images/attach/c/3/77/406/77406103_4bf4f21c80ff5351d55169f7c800b18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571750"/>
            <a:ext cx="44291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5000625" y="571500"/>
            <a:ext cx="4143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 избе была одна комната – горница. Она была и кухней и спальней. В обстановке избы нет ни одного лишнего предмета, каждая вещь имеет свое строго определенное назначение и место.</a:t>
            </a:r>
          </a:p>
        </p:txBody>
      </p:sp>
      <p:sp>
        <p:nvSpPr>
          <p:cNvPr id="5129" name="Прямоугольник 9"/>
          <p:cNvSpPr>
            <a:spLocks noChangeArrowheads="1"/>
          </p:cNvSpPr>
          <p:nvPr/>
        </p:nvSpPr>
        <p:spPr bwMode="auto">
          <a:xfrm>
            <a:off x="214313" y="3929063"/>
            <a:ext cx="4357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 горнице стояли сундуки, которые служили хозяевам вместо шкафов, тумбочек. </a:t>
            </a:r>
            <a:r>
              <a:rPr lang="ru-RU"/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них хранили одежду, ткани, украшения. Чем больше сундуков было в доме, тем богаче считалась семья.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571500" y="285750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печь в избе</a:t>
            </a:r>
          </a:p>
        </p:txBody>
      </p:sp>
      <p:pic>
        <p:nvPicPr>
          <p:cNvPr id="6148" name="Picture 3" descr="http://a18003.rimg.info/icon/17615530005312f4a72fc8da96650b9b0eba3897cf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8829"/>
          <a:stretch>
            <a:fillRect/>
          </a:stretch>
        </p:blipFill>
        <p:spPr bwMode="auto">
          <a:xfrm>
            <a:off x="214313" y="2928938"/>
            <a:ext cx="4500562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http://900igr.net/datas/istorija/Russkij-byt/0027-027-Pech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4750" y="857250"/>
            <a:ext cx="4159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https://media.informpskov.ru/pictures/201011131119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3571875"/>
            <a:ext cx="41433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214313" y="6429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Посреди горницы ставили печь. О ней говорили: «Печь – всему голова».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Голова – значит, самая главная. Топили печь дровами. Русская печь, как мать родная, накормит и обогреет, когда надо вылечит и обсушит.</a:t>
            </a:r>
            <a:r>
              <a:rPr lang="ru-RU"/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чугуне готовили пищу. Ухват использовали для того, чтобы достать из печи чугунок с горячей едой на стол.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57188" y="428625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Руси за водой ходили с коромыслом </a:t>
            </a:r>
          </a:p>
        </p:txBody>
      </p:sp>
      <p:pic>
        <p:nvPicPr>
          <p:cNvPr id="7172" name="Picture 1" descr="tropa_9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928688"/>
            <a:ext cx="35718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content.foto.mail.ru/mail/lyudmila-1946/_blogs/i-18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928688"/>
            <a:ext cx="51863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http://im0-tub-ru.yandex.net/i?id=123309110-3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3429000"/>
            <a:ext cx="26558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http://wlooks.ru/images/article/orig/2016/11/russkij-narodnyj-russkij-kostyum-2.jpg"/>
          <p:cNvPicPr>
            <a:picLocks noChangeAspect="1" noChangeArrowheads="1"/>
          </p:cNvPicPr>
          <p:nvPr/>
        </p:nvPicPr>
        <p:blipFill>
          <a:blip r:embed="rId3"/>
          <a:srcRect t="1099" r="50833"/>
          <a:stretch>
            <a:fillRect/>
          </a:stretch>
        </p:blipFill>
        <p:spPr bwMode="auto">
          <a:xfrm>
            <a:off x="214313" y="928688"/>
            <a:ext cx="385762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57188" y="428625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национальный костюм </a:t>
            </a:r>
            <a:endParaRPr lang="ru-RU" sz="3200"/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4286250" y="1000125"/>
            <a:ext cx="48577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Русские традиционные наряды всегда делились на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повседневные и праздничные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Наиболее роскошной считалась одежда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красного цвета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Наряды для женщин всегда были интереснее и разнообразнее мужских. Со времен Древней Руси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женский костюм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состоял из сорочницы (простой рубахи в пол), сарафана и передника. Неотъемлемой частью любого традиционного наряда всегда была вышивка. В каждой губернии она отличалась цветами и узорами. Вышивкой украшали подол и рукава. </a:t>
            </a:r>
          </a:p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Мужской костюм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состоял из простой рубахи, штанов и пояса</a:t>
            </a:r>
            <a:r>
              <a:rPr lang="ru-RU"/>
              <a:t>.</a:t>
            </a:r>
          </a:p>
          <a:p>
            <a:pPr algn="just"/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857250" y="571500"/>
            <a:ext cx="742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Лапти</a:t>
            </a:r>
            <a:endParaRPr lang="ru-RU" sz="3200"/>
          </a:p>
        </p:txBody>
      </p:sp>
      <p:pic>
        <p:nvPicPr>
          <p:cNvPr id="9220" name="Picture 2" descr="i?id=17692540-5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1500"/>
            <a:ext cx="3286125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i?id=431694681-2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571500"/>
            <a:ext cx="34290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42875" y="3857625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Лапти – один из самых древних видов обуви. Делались лапти и из коры ракиты (верзки), ивы (ивняки), вяза (вязовики), березы (берестянники), дуба (дубовики), из тала (шелюжники), из пеньковых оческов, старых веревок (курпы, крутцы, чуни, шептуны), из конского волоса – грив и хвостов – (волосянники), и даже из соломы (соломенники).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500063" y="642938"/>
            <a:ext cx="8286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Физкультминутки для глаз</a:t>
            </a: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 descr="https://bipbap.ru/wp-content/uploads/2017/05/bolshie-golubye-glaza-rebe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57313"/>
            <a:ext cx="51181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5286375" y="1000125"/>
            <a:ext cx="385762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Глазкам нужно отдохнуть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(дети закрывают глаза),</a:t>
            </a:r>
            <a:br>
              <a:rPr lang="ru-RU" i="1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Нужно глубоко вздохнуть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(глубокий вдох, глаза все так же закрыты),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Глаза по кругу побегут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(глаза открыты, движение зрачком по кругу по часовой и против часовой стрелки),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Много раз они моргнут 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(частое моргание глазами),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Глазкам стало хорошо (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легкое касание кончиками пальцев закрытых глаз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Увидят мои глазки все!</a:t>
            </a:r>
          </a:p>
          <a:p>
            <a:pPr algn="ctr"/>
            <a:r>
              <a:rPr lang="ru-RU">
                <a:solidFill>
                  <a:srgbClr val="B91713"/>
                </a:solidFill>
                <a:latin typeface="Times New Roman" pitchFamily="18" charset="0"/>
                <a:cs typeface="Times New Roman" pitchFamily="18" charset="0"/>
              </a:rPr>
              <a:t>!!!Включить следующий слайд!!!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481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тупень</cp:lastModifiedBy>
  <cp:revision>182</cp:revision>
  <dcterms:created xsi:type="dcterms:W3CDTF">2010-04-09T05:48:04Z</dcterms:created>
  <dcterms:modified xsi:type="dcterms:W3CDTF">2024-09-08T10:54:15Z</dcterms:modified>
</cp:coreProperties>
</file>