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20.jpg" ContentType="image/jpeg"/>
  <Override PartName="/ppt/media/image21.jpg" ContentType="image/jpeg"/>
  <Override PartName="/ppt/media/image23.jpg" ContentType="image/jpeg"/>
  <Override PartName="/ppt/media/image25.jpg" ContentType="image/jpeg"/>
  <Override PartName="/ppt/media/image26.jpg" ContentType="image/jpeg"/>
  <Override PartName="/ppt/media/image27.jpg" ContentType="image/jpeg"/>
  <Override PartName="/ppt/media/image28.jpg" ContentType="image/jpeg"/>
  <Override PartName="/ppt/media/image29.jpg" ContentType="image/jpeg"/>
  <Override PartName="/ppt/media/image31.jpg" ContentType="image/jpeg"/>
  <Override PartName="/ppt/media/image32.jpg" ContentType="image/jpeg"/>
  <Override PartName="/ppt/media/image33.jpg" ContentType="image/jpeg"/>
  <Override PartName="/ppt/media/image39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53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7" r:id="rId13"/>
    <p:sldId id="267" r:id="rId14"/>
    <p:sldId id="278" r:id="rId15"/>
    <p:sldId id="269" r:id="rId16"/>
    <p:sldId id="270" r:id="rId17"/>
    <p:sldId id="271" r:id="rId18"/>
    <p:sldId id="273" r:id="rId19"/>
    <p:sldId id="275" r:id="rId20"/>
    <p:sldId id="276" r:id="rId21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3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540" y="96"/>
      </p:cViewPr>
      <p:guideLst>
        <p:guide orient="horz" pos="3936"/>
        <p:guide pos="3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C71F0-4CBF-4598-9D6E-7454CDAA8C1F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9BF08-6991-4411-B0C2-517DE7CE2E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42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9BF08-6991-4411-B0C2-517DE7CE2E9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820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696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524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8465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9276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821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416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4134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9088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42915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12905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rgbClr val="A6B727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72634" y="1293622"/>
            <a:ext cx="3739515" cy="4464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C00000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9655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4318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rgbClr val="A6B727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6118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8456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50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981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3620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184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373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292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523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  <p:sldLayoutId id="2147483966" r:id="rId13"/>
    <p:sldLayoutId id="2147483967" r:id="rId14"/>
    <p:sldLayoutId id="2147483968" r:id="rId15"/>
    <p:sldLayoutId id="2147483969" r:id="rId16"/>
    <p:sldLayoutId id="2147483970" r:id="rId17"/>
    <p:sldLayoutId id="2147483971" r:id="rId18"/>
    <p:sldLayoutId id="2147483972" r:id="rId19"/>
    <p:sldLayoutId id="2147483973" r:id="rId20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6B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2879" y="182879"/>
            <a:ext cx="8778240" cy="6492240"/>
          </a:xfrm>
          <a:custGeom>
            <a:avLst/>
            <a:gdLst/>
            <a:ahLst/>
            <a:cxnLst/>
            <a:rect l="l" t="t" r="r" b="b"/>
            <a:pathLst>
              <a:path w="8778240" h="6492240">
                <a:moveTo>
                  <a:pt x="0" y="6492240"/>
                </a:moveTo>
                <a:lnTo>
                  <a:pt x="8778240" y="6492240"/>
                </a:lnTo>
                <a:lnTo>
                  <a:pt x="8778240" y="0"/>
                </a:lnTo>
                <a:lnTo>
                  <a:pt x="0" y="0"/>
                </a:lnTo>
                <a:lnTo>
                  <a:pt x="0" y="649224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83994" y="3733800"/>
            <a:ext cx="6172200" cy="0"/>
          </a:xfrm>
          <a:custGeom>
            <a:avLst/>
            <a:gdLst/>
            <a:ahLst/>
            <a:cxnLst/>
            <a:rect l="l" t="t" r="r" b="b"/>
            <a:pathLst>
              <a:path w="6172200">
                <a:moveTo>
                  <a:pt x="0" y="0"/>
                </a:moveTo>
                <a:lnTo>
                  <a:pt x="6172200" y="0"/>
                </a:lnTo>
              </a:path>
            </a:pathLst>
          </a:custGeom>
          <a:ln w="99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3648" y="3813797"/>
            <a:ext cx="6181725" cy="3044201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35430" y="347831"/>
            <a:ext cx="5932170" cy="3674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2300" b="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23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47419" y="449326"/>
            <a:ext cx="7243445" cy="320408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294005" algn="ctr">
              <a:lnSpc>
                <a:spcPts val="2485"/>
              </a:lnSpc>
              <a:spcBef>
                <a:spcPts val="105"/>
              </a:spcBef>
            </a:pPr>
            <a:r>
              <a:rPr lang="ru-RU" sz="2300" spc="-10" dirty="0" smtClean="0">
                <a:solidFill>
                  <a:srgbClr val="FFFFFF"/>
                </a:solidFill>
                <a:latin typeface="Times New Roman"/>
                <a:cs typeface="Times New Roman"/>
              </a:rPr>
              <a:t>Муниципальное бюджетное дошкольное образовательное </a:t>
            </a:r>
            <a:r>
              <a:rPr sz="2300" spc="-1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учреждение</a:t>
            </a:r>
            <a:r>
              <a:rPr sz="2300" spc="-105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ru-RU" sz="2300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- </a:t>
            </a:r>
            <a:r>
              <a:rPr lang="ru-RU" sz="23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r>
              <a:rPr sz="230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етский</a:t>
            </a:r>
            <a:r>
              <a:rPr sz="2300" spc="-4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сад</a:t>
            </a:r>
            <a:r>
              <a:rPr sz="23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№</a:t>
            </a:r>
            <a:r>
              <a:rPr sz="23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ru-RU" sz="23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419</a:t>
            </a:r>
            <a:endParaRPr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220"/>
              </a:spcBef>
            </a:pPr>
            <a:endParaRPr sz="2300" dirty="0">
              <a:latin typeface="Times New Roman"/>
              <a:cs typeface="Times New Roman"/>
            </a:endParaRPr>
          </a:p>
          <a:p>
            <a:pPr marL="1299210" marR="5080" indent="-1286510">
              <a:lnSpc>
                <a:spcPts val="4490"/>
              </a:lnSpc>
            </a:pPr>
            <a:r>
              <a:rPr sz="4400" b="1" i="1" spc="-10" dirty="0">
                <a:solidFill>
                  <a:srgbClr val="C00000"/>
                </a:solidFill>
                <a:latin typeface="Corbel"/>
                <a:cs typeface="Corbel"/>
              </a:rPr>
              <a:t>ПУТЕШЕСТВИЕ</a:t>
            </a:r>
            <a:r>
              <a:rPr sz="4400" b="1" i="1" spc="-145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4400" b="1" i="1" spc="-35" dirty="0">
                <a:solidFill>
                  <a:srgbClr val="C00000"/>
                </a:solidFill>
                <a:latin typeface="Corbel"/>
                <a:cs typeface="Corbel"/>
              </a:rPr>
              <a:t>ПО</a:t>
            </a:r>
            <a:r>
              <a:rPr sz="4400" b="1" i="1" spc="-195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4400" b="1" i="1" spc="-10" dirty="0">
                <a:solidFill>
                  <a:srgbClr val="C00000"/>
                </a:solidFill>
                <a:latin typeface="Corbel"/>
                <a:cs typeface="Corbel"/>
              </a:rPr>
              <a:t>СКАЗКАМ </a:t>
            </a:r>
            <a:r>
              <a:rPr sz="4400" b="1" i="1" dirty="0">
                <a:solidFill>
                  <a:srgbClr val="C00000"/>
                </a:solidFill>
                <a:latin typeface="Corbel"/>
                <a:cs typeface="Corbel"/>
              </a:rPr>
              <a:t>К.</a:t>
            </a:r>
            <a:r>
              <a:rPr sz="4400" b="1" i="1" spc="-40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4400" b="1" i="1" spc="-30" dirty="0">
                <a:solidFill>
                  <a:srgbClr val="C00000"/>
                </a:solidFill>
                <a:latin typeface="Corbel"/>
                <a:cs typeface="Corbel"/>
              </a:rPr>
              <a:t>И.</a:t>
            </a:r>
            <a:r>
              <a:rPr sz="4400" b="1" i="1" spc="-540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4400" b="1" i="1" spc="-10" dirty="0">
                <a:solidFill>
                  <a:srgbClr val="C00000"/>
                </a:solidFill>
                <a:latin typeface="Corbel"/>
                <a:cs typeface="Corbel"/>
              </a:rPr>
              <a:t>ЧУКОВСКОГО</a:t>
            </a:r>
            <a:endParaRPr sz="4400" dirty="0">
              <a:latin typeface="Corbel"/>
              <a:cs typeface="Corbel"/>
            </a:endParaRPr>
          </a:p>
          <a:p>
            <a:pPr marL="4077335">
              <a:lnSpc>
                <a:spcPct val="100000"/>
              </a:lnSpc>
              <a:spcBef>
                <a:spcPts val="1565"/>
              </a:spcBef>
            </a:pPr>
            <a:r>
              <a:rPr sz="1800" b="1" spc="-10" dirty="0">
                <a:solidFill>
                  <a:srgbClr val="FFFF00"/>
                </a:solidFill>
                <a:latin typeface="Corbel"/>
                <a:cs typeface="Corbel"/>
              </a:rPr>
              <a:t>Подготовила:</a:t>
            </a:r>
            <a:endParaRPr sz="1800" dirty="0">
              <a:latin typeface="Corbel"/>
              <a:cs typeface="Corbel"/>
            </a:endParaRPr>
          </a:p>
          <a:p>
            <a:pPr marL="4077335">
              <a:lnSpc>
                <a:spcPct val="100000"/>
              </a:lnSpc>
            </a:pPr>
            <a:r>
              <a:rPr sz="1800" b="1" spc="-10" dirty="0" err="1">
                <a:solidFill>
                  <a:srgbClr val="FFFF00"/>
                </a:solidFill>
                <a:latin typeface="Corbel"/>
                <a:cs typeface="Corbel"/>
              </a:rPr>
              <a:t>Воспитатель</a:t>
            </a:r>
            <a:r>
              <a:rPr sz="1800" b="1" spc="-65" dirty="0">
                <a:solidFill>
                  <a:srgbClr val="FFFF00"/>
                </a:solidFill>
                <a:latin typeface="Corbel"/>
                <a:cs typeface="Corbel"/>
              </a:rPr>
              <a:t> </a:t>
            </a:r>
            <a:r>
              <a:rPr lang="ru-RU" sz="1800" b="1" spc="-65" dirty="0" smtClean="0">
                <a:solidFill>
                  <a:srgbClr val="FFFF00"/>
                </a:solidFill>
                <a:latin typeface="Corbel"/>
                <a:cs typeface="Corbel"/>
              </a:rPr>
              <a:t> </a:t>
            </a:r>
            <a:r>
              <a:rPr lang="ru-RU" b="1" spc="-10" dirty="0" smtClean="0">
                <a:solidFill>
                  <a:srgbClr val="FFFF00"/>
                </a:solidFill>
                <a:latin typeface="Corbel"/>
                <a:cs typeface="Corbel"/>
              </a:rPr>
              <a:t>Ларина Ю.Ю. </a:t>
            </a:r>
            <a:endParaRPr sz="1800" dirty="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400" y="533400"/>
            <a:ext cx="7493000" cy="2996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055">
              <a:lnSpc>
                <a:spcPts val="259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00"/>
                </a:solidFill>
                <a:latin typeface="Corbel"/>
                <a:cs typeface="Corbel"/>
              </a:rPr>
              <a:t>Дидактические</a:t>
            </a:r>
            <a:r>
              <a:rPr sz="2400" b="1" spc="-4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orbel"/>
                <a:cs typeface="Corbel"/>
              </a:rPr>
              <a:t>игры</a:t>
            </a:r>
            <a:r>
              <a:rPr sz="2400" b="1" spc="-1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FF0000"/>
                </a:solidFill>
                <a:latin typeface="Corbel"/>
                <a:cs typeface="Corbel"/>
              </a:rPr>
              <a:t>«Расскажи</a:t>
            </a:r>
            <a:r>
              <a:rPr sz="2400" spc="-7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FF0000"/>
                </a:solidFill>
                <a:latin typeface="Corbel"/>
                <a:cs typeface="Corbel"/>
              </a:rPr>
              <a:t>сказку</a:t>
            </a:r>
            <a:r>
              <a:rPr sz="2400" spc="-7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FF0000"/>
                </a:solidFill>
                <a:latin typeface="Corbel"/>
                <a:cs typeface="Corbel"/>
              </a:rPr>
              <a:t>по</a:t>
            </a:r>
            <a:r>
              <a:rPr sz="2400" spc="-3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orbel"/>
                <a:cs typeface="Corbel"/>
              </a:rPr>
              <a:t>картинкам»,</a:t>
            </a:r>
            <a:endParaRPr sz="2400" dirty="0">
              <a:latin typeface="Corbel"/>
              <a:cs typeface="Corbel"/>
            </a:endParaRPr>
          </a:p>
          <a:p>
            <a:pPr marL="186055" marR="459740">
              <a:lnSpc>
                <a:spcPct val="80000"/>
              </a:lnSpc>
              <a:spcBef>
                <a:spcPts val="290"/>
              </a:spcBef>
            </a:pPr>
            <a:r>
              <a:rPr sz="2400" dirty="0">
                <a:solidFill>
                  <a:srgbClr val="FF0000"/>
                </a:solidFill>
                <a:latin typeface="Corbel"/>
                <a:cs typeface="Corbel"/>
              </a:rPr>
              <a:t>«Найди</a:t>
            </a:r>
            <a:r>
              <a:rPr sz="2400" spc="-12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FF0000"/>
                </a:solidFill>
                <a:latin typeface="Corbel"/>
                <a:cs typeface="Corbel"/>
              </a:rPr>
              <a:t>лишнего</a:t>
            </a:r>
            <a:r>
              <a:rPr sz="2400" spc="-6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orbel"/>
                <a:cs typeface="Corbel"/>
              </a:rPr>
              <a:t>героя»,</a:t>
            </a:r>
            <a:r>
              <a:rPr sz="2400" spc="-11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FF0000"/>
                </a:solidFill>
                <a:latin typeface="Corbel"/>
                <a:cs typeface="Corbel"/>
              </a:rPr>
              <a:t>Лото</a:t>
            </a:r>
            <a:r>
              <a:rPr sz="2400" spc="-6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FF0000"/>
                </a:solidFill>
                <a:latin typeface="Corbel"/>
                <a:cs typeface="Corbel"/>
              </a:rPr>
              <a:t>«Сказки</a:t>
            </a:r>
            <a:r>
              <a:rPr sz="2400" spc="-31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400" spc="-10" dirty="0" err="1">
                <a:solidFill>
                  <a:srgbClr val="FF0000"/>
                </a:solidFill>
                <a:latin typeface="Corbel"/>
                <a:cs typeface="Corbel"/>
              </a:rPr>
              <a:t>Чуковского</a:t>
            </a:r>
            <a:r>
              <a:rPr sz="2400" spc="-10" dirty="0" smtClean="0">
                <a:solidFill>
                  <a:srgbClr val="FF0000"/>
                </a:solidFill>
                <a:latin typeface="Corbel"/>
                <a:cs typeface="Corbel"/>
              </a:rPr>
              <a:t>» </a:t>
            </a:r>
            <a:endParaRPr sz="2400" dirty="0">
              <a:latin typeface="Corbel"/>
              <a:cs typeface="Corbel"/>
            </a:endParaRPr>
          </a:p>
          <a:p>
            <a:pPr marL="250190">
              <a:lnSpc>
                <a:spcPct val="100000"/>
              </a:lnSpc>
              <a:spcBef>
                <a:spcPts val="720"/>
              </a:spcBef>
            </a:pPr>
            <a:r>
              <a:rPr sz="2400" spc="-10" dirty="0" err="1" smtClean="0">
                <a:solidFill>
                  <a:srgbClr val="C00000"/>
                </a:solidFill>
                <a:latin typeface="Corbel"/>
                <a:cs typeface="Corbel"/>
              </a:rPr>
              <a:t>Знакомство</a:t>
            </a:r>
            <a:r>
              <a:rPr sz="2400" spc="-65" dirty="0" smtClean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C00000"/>
                </a:solidFill>
                <a:latin typeface="Corbel"/>
                <a:cs typeface="Corbel"/>
              </a:rPr>
              <a:t>детей</a:t>
            </a:r>
            <a:r>
              <a:rPr sz="2400" spc="-35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C00000"/>
                </a:solidFill>
                <a:latin typeface="Corbel"/>
                <a:cs typeface="Corbel"/>
              </a:rPr>
              <a:t>с</a:t>
            </a:r>
            <a:r>
              <a:rPr sz="2400" spc="-60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C00000"/>
                </a:solidFill>
                <a:latin typeface="Corbel"/>
                <a:cs typeface="Corbel"/>
              </a:rPr>
              <a:t>биографией</a:t>
            </a:r>
            <a:r>
              <a:rPr sz="2400" spc="-5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C00000"/>
                </a:solidFill>
                <a:latin typeface="Corbel"/>
                <a:cs typeface="Corbel"/>
              </a:rPr>
              <a:t>К.И.Чуковского</a:t>
            </a:r>
            <a:endParaRPr sz="2400" dirty="0">
              <a:latin typeface="Corbel"/>
              <a:cs typeface="Corbel"/>
            </a:endParaRPr>
          </a:p>
          <a:p>
            <a:pPr marL="311150">
              <a:lnSpc>
                <a:spcPct val="100000"/>
              </a:lnSpc>
              <a:spcBef>
                <a:spcPts val="434"/>
              </a:spcBef>
            </a:pPr>
            <a:r>
              <a:rPr sz="2400" dirty="0" err="1" smtClean="0">
                <a:solidFill>
                  <a:srgbClr val="C00000"/>
                </a:solidFill>
                <a:latin typeface="Corbel"/>
                <a:cs typeface="Corbel"/>
              </a:rPr>
              <a:t>Чтение</a:t>
            </a:r>
            <a:r>
              <a:rPr sz="2400" spc="-20" dirty="0" smtClean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C00000"/>
                </a:solidFill>
                <a:latin typeface="Corbel"/>
                <a:cs typeface="Corbel"/>
              </a:rPr>
              <a:t>стихов и</a:t>
            </a:r>
            <a:r>
              <a:rPr sz="2400" spc="-25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C00000"/>
                </a:solidFill>
                <a:latin typeface="Corbel"/>
                <a:cs typeface="Corbel"/>
              </a:rPr>
              <a:t>сказок</a:t>
            </a:r>
            <a:r>
              <a:rPr sz="2400" spc="-280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C00000"/>
                </a:solidFill>
                <a:latin typeface="Corbel"/>
                <a:cs typeface="Corbel"/>
              </a:rPr>
              <a:t>Чуковского</a:t>
            </a:r>
            <a:endParaRPr sz="2400" dirty="0">
              <a:latin typeface="Corbel"/>
              <a:cs typeface="Corbel"/>
            </a:endParaRPr>
          </a:p>
          <a:p>
            <a:pPr marL="12065" marR="377825">
              <a:lnSpc>
                <a:spcPts val="2310"/>
              </a:lnSpc>
              <a:spcBef>
                <a:spcPts val="985"/>
              </a:spcBef>
              <a:tabLst>
                <a:tab pos="149225" algn="l"/>
                <a:tab pos="230504" algn="l"/>
              </a:tabLst>
            </a:pPr>
            <a:r>
              <a:rPr lang="ru-RU" sz="2400" spc="-10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lang="ru-RU" sz="2400" spc="-10" dirty="0" smtClean="0">
                <a:solidFill>
                  <a:srgbClr val="C00000"/>
                </a:solidFill>
                <a:latin typeface="Corbel"/>
                <a:cs typeface="Corbel"/>
              </a:rPr>
              <a:t>    </a:t>
            </a:r>
            <a:r>
              <a:rPr sz="2400" spc="-10" dirty="0" err="1" smtClean="0">
                <a:solidFill>
                  <a:srgbClr val="C00000"/>
                </a:solidFill>
                <a:latin typeface="Corbel"/>
                <a:cs typeface="Corbel"/>
              </a:rPr>
              <a:t>Рассматривание</a:t>
            </a:r>
            <a:r>
              <a:rPr sz="2400" spc="-10" dirty="0" smtClean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C00000"/>
                </a:solidFill>
                <a:latin typeface="Corbel"/>
                <a:cs typeface="Corbel"/>
              </a:rPr>
              <a:t>иллюстраций</a:t>
            </a:r>
            <a:r>
              <a:rPr sz="2400" spc="-60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C00000"/>
                </a:solidFill>
                <a:latin typeface="Corbel"/>
                <a:cs typeface="Corbel"/>
              </a:rPr>
              <a:t>разных</a:t>
            </a:r>
            <a:r>
              <a:rPr sz="2400" spc="-30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spc="-25" dirty="0">
                <a:solidFill>
                  <a:srgbClr val="C00000"/>
                </a:solidFill>
                <a:latin typeface="Corbel"/>
                <a:cs typeface="Corbel"/>
              </a:rPr>
              <a:t>художников</a:t>
            </a:r>
            <a:r>
              <a:rPr sz="2400" spc="-50" dirty="0">
                <a:solidFill>
                  <a:srgbClr val="C00000"/>
                </a:solidFill>
                <a:latin typeface="Corbel"/>
                <a:cs typeface="Corbel"/>
              </a:rPr>
              <a:t> к </a:t>
            </a:r>
            <a:r>
              <a:rPr sz="2400" dirty="0">
                <a:solidFill>
                  <a:srgbClr val="C00000"/>
                </a:solidFill>
                <a:latin typeface="Corbel"/>
                <a:cs typeface="Corbel"/>
              </a:rPr>
              <a:t>сказкам</a:t>
            </a:r>
            <a:r>
              <a:rPr sz="2400" spc="-65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C00000"/>
                </a:solidFill>
                <a:latin typeface="Corbel"/>
                <a:cs typeface="Corbel"/>
              </a:rPr>
              <a:t>К.</a:t>
            </a:r>
            <a:r>
              <a:rPr sz="2400" spc="-30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spc="-20" dirty="0">
                <a:solidFill>
                  <a:srgbClr val="C00000"/>
                </a:solidFill>
                <a:latin typeface="Corbel"/>
                <a:cs typeface="Corbel"/>
              </a:rPr>
              <a:t>И.</a:t>
            </a:r>
            <a:r>
              <a:rPr sz="2400" spc="-250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spc="-10" dirty="0" err="1">
                <a:solidFill>
                  <a:srgbClr val="C00000"/>
                </a:solidFill>
                <a:latin typeface="Corbel"/>
                <a:cs typeface="Corbel"/>
              </a:rPr>
              <a:t>Чуковского</a:t>
            </a:r>
            <a:r>
              <a:rPr sz="2400" spc="-10" dirty="0" smtClean="0">
                <a:solidFill>
                  <a:srgbClr val="C00000"/>
                </a:solidFill>
                <a:latin typeface="Corbel"/>
                <a:cs typeface="Corbel"/>
              </a:rPr>
              <a:t>.</a:t>
            </a:r>
            <a:endParaRPr sz="2400" dirty="0">
              <a:latin typeface="Corbel"/>
              <a:cs typeface="Corbel"/>
            </a:endParaRPr>
          </a:p>
          <a:p>
            <a:pPr marL="70485">
              <a:lnSpc>
                <a:spcPts val="2595"/>
              </a:lnSpc>
              <a:spcBef>
                <a:spcPts val="445"/>
              </a:spcBef>
            </a:pPr>
            <a:r>
              <a:rPr lang="ru-RU" sz="2400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Corbel"/>
                <a:cs typeface="Corbel"/>
              </a:rPr>
              <a:t>  </a:t>
            </a:r>
            <a:r>
              <a:rPr lang="ru-RU" sz="2400" spc="-10" dirty="0" smtClean="0">
                <a:solidFill>
                  <a:srgbClr val="C00000"/>
                </a:solidFill>
                <a:latin typeface="Corbel"/>
                <a:cs typeface="Corbel"/>
              </a:rPr>
              <a:t>Литературная </a:t>
            </a:r>
            <a:r>
              <a:rPr lang="ru-RU" sz="2400" spc="-10" dirty="0" smtClean="0">
                <a:solidFill>
                  <a:srgbClr val="C00000"/>
                </a:solidFill>
                <a:latin typeface="Corbel"/>
                <a:cs typeface="Corbel"/>
              </a:rPr>
              <a:t>викторина </a:t>
            </a:r>
            <a:r>
              <a:rPr sz="2400" dirty="0" smtClean="0">
                <a:solidFill>
                  <a:srgbClr val="C00000"/>
                </a:solidFill>
                <a:latin typeface="Corbel"/>
                <a:cs typeface="Corbel"/>
              </a:rPr>
              <a:t>«В</a:t>
            </a:r>
            <a:r>
              <a:rPr sz="2400" spc="-20" dirty="0" smtClean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C00000"/>
                </a:solidFill>
                <a:latin typeface="Corbel"/>
                <a:cs typeface="Corbel"/>
              </a:rPr>
              <a:t>мире</a:t>
            </a:r>
            <a:r>
              <a:rPr sz="2400" spc="-5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C00000"/>
                </a:solidFill>
                <a:latin typeface="Corbel"/>
                <a:cs typeface="Corbel"/>
              </a:rPr>
              <a:t>сказок</a:t>
            </a:r>
            <a:r>
              <a:rPr sz="2400" spc="-285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C00000"/>
                </a:solidFill>
                <a:latin typeface="Corbel"/>
                <a:cs typeface="Corbel"/>
              </a:rPr>
              <a:t>Чуковского»,</a:t>
            </a:r>
            <a:endParaRPr sz="2400" dirty="0">
              <a:latin typeface="Corbel"/>
              <a:cs typeface="Corbel"/>
            </a:endParaRPr>
          </a:p>
          <a:p>
            <a:pPr marL="12700">
              <a:lnSpc>
                <a:spcPts val="2595"/>
              </a:lnSpc>
            </a:pPr>
            <a:endParaRPr sz="2400" dirty="0">
              <a:latin typeface="Corbel"/>
              <a:cs typeface="Corbe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79828" y="4166171"/>
            <a:ext cx="1413128" cy="209910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87351" y="3946003"/>
            <a:ext cx="1779651" cy="23192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94874" y="4124311"/>
            <a:ext cx="1779651" cy="214096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09445" y="4124402"/>
            <a:ext cx="1612392" cy="214096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8936" y="4166171"/>
            <a:ext cx="1558925" cy="214096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8172" y="824306"/>
            <a:ext cx="7181215" cy="2335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20" dirty="0">
                <a:solidFill>
                  <a:srgbClr val="6600CC"/>
                </a:solidFill>
                <a:latin typeface="Corbel"/>
                <a:cs typeface="Corbel"/>
              </a:rPr>
              <a:t>Образовательная</a:t>
            </a:r>
            <a:r>
              <a:rPr sz="2000" spc="25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6600CC"/>
                </a:solidFill>
                <a:latin typeface="Corbel"/>
                <a:cs typeface="Corbel"/>
              </a:rPr>
              <a:t>деятельность:</a:t>
            </a:r>
            <a:endParaRPr sz="2000" dirty="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1470"/>
              </a:spcBef>
            </a:pPr>
            <a:endParaRPr sz="2000" dirty="0">
              <a:latin typeface="Corbel"/>
              <a:cs typeface="Corbel"/>
            </a:endParaRPr>
          </a:p>
          <a:p>
            <a:pPr marL="173355" indent="-160655">
              <a:lnSpc>
                <a:spcPct val="100000"/>
              </a:lnSpc>
              <a:buChar char="•"/>
              <a:tabLst>
                <a:tab pos="173355" algn="l"/>
              </a:tabLst>
            </a:pP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По</a:t>
            </a:r>
            <a:r>
              <a:rPr sz="2000" spc="-6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20" dirty="0">
                <a:solidFill>
                  <a:srgbClr val="FF0000"/>
                </a:solidFill>
                <a:latin typeface="Corbel"/>
                <a:cs typeface="Corbel"/>
              </a:rPr>
              <a:t>художественной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литературе</a:t>
            </a:r>
            <a:r>
              <a:rPr sz="2000" spc="-4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«В</a:t>
            </a:r>
            <a:r>
              <a:rPr sz="2000" spc="-40" dirty="0">
                <a:solidFill>
                  <a:srgbClr val="FF0000"/>
                </a:solidFill>
                <a:latin typeface="Corbel"/>
                <a:cs typeface="Corbel"/>
              </a:rPr>
              <a:t> Гостях</a:t>
            </a:r>
            <a:r>
              <a:rPr sz="2000" spc="-5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у</a:t>
            </a:r>
            <a:r>
              <a:rPr sz="2000" spc="-5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дедушки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Корнея»;</a:t>
            </a:r>
            <a:endParaRPr sz="2000" dirty="0">
              <a:latin typeface="Corbel"/>
              <a:cs typeface="Corbel"/>
            </a:endParaRPr>
          </a:p>
          <a:p>
            <a:pPr marL="161290" indent="-148590">
              <a:lnSpc>
                <a:spcPct val="100000"/>
              </a:lnSpc>
              <a:spcBef>
                <a:spcPts val="770"/>
              </a:spcBef>
              <a:buChar char="•"/>
              <a:tabLst>
                <a:tab pos="161290" algn="l"/>
              </a:tabLst>
            </a:pP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Литературная</a:t>
            </a:r>
            <a:r>
              <a:rPr sz="2000" spc="-3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викторина</a:t>
            </a:r>
            <a:r>
              <a:rPr sz="2000" spc="-2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«Дорогами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сказок</a:t>
            </a:r>
            <a:r>
              <a:rPr sz="2000" spc="-6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К.</a:t>
            </a:r>
            <a:r>
              <a:rPr sz="2000" spc="-5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И.</a:t>
            </a:r>
            <a:r>
              <a:rPr sz="2000" spc="-204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Чуковского»;</a:t>
            </a:r>
            <a:endParaRPr sz="2000" dirty="0">
              <a:latin typeface="Corbel"/>
              <a:cs typeface="Corbel"/>
            </a:endParaRPr>
          </a:p>
          <a:p>
            <a:pPr marL="173355" indent="-160655">
              <a:lnSpc>
                <a:spcPct val="100000"/>
              </a:lnSpc>
              <a:spcBef>
                <a:spcPts val="770"/>
              </a:spcBef>
              <a:buChar char="•"/>
              <a:tabLst>
                <a:tab pos="173355" algn="l"/>
              </a:tabLst>
            </a:pP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Рисование</a:t>
            </a:r>
            <a:r>
              <a:rPr sz="2000" spc="-4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и</a:t>
            </a:r>
            <a:r>
              <a:rPr sz="2000" spc="-7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лепка</a:t>
            </a:r>
            <a:r>
              <a:rPr sz="2000" spc="-6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персонажей</a:t>
            </a:r>
            <a:r>
              <a:rPr sz="2000" spc="1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из</a:t>
            </a:r>
            <a:r>
              <a:rPr sz="2000" spc="-6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произведений</a:t>
            </a:r>
            <a:r>
              <a:rPr sz="2000" spc="1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20" dirty="0">
                <a:solidFill>
                  <a:srgbClr val="FF0000"/>
                </a:solidFill>
                <a:latin typeface="Corbel"/>
                <a:cs typeface="Corbel"/>
              </a:rPr>
              <a:t>К.</a:t>
            </a:r>
            <a:r>
              <a:rPr sz="2000" spc="-21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Чуковского;</a:t>
            </a:r>
            <a:endParaRPr sz="2000" dirty="0">
              <a:latin typeface="Corbel"/>
              <a:cs typeface="Corbel"/>
            </a:endParaRPr>
          </a:p>
          <a:p>
            <a:pPr marL="173355" indent="-160655">
              <a:lnSpc>
                <a:spcPct val="100000"/>
              </a:lnSpc>
              <a:spcBef>
                <a:spcPts val="745"/>
              </a:spcBef>
              <a:buChar char="•"/>
              <a:tabLst>
                <a:tab pos="173355" algn="l"/>
              </a:tabLst>
            </a:pP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Коллективная</a:t>
            </a:r>
            <a:r>
              <a:rPr sz="2000" spc="-6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 err="1">
                <a:solidFill>
                  <a:srgbClr val="FF0000"/>
                </a:solidFill>
                <a:latin typeface="Corbel"/>
                <a:cs typeface="Corbel"/>
              </a:rPr>
              <a:t>работа</a:t>
            </a:r>
            <a:r>
              <a:rPr sz="2000" spc="-9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30" dirty="0" smtClean="0">
                <a:solidFill>
                  <a:srgbClr val="FF0000"/>
                </a:solidFill>
                <a:latin typeface="Corbel"/>
                <a:cs typeface="Corbel"/>
              </a:rPr>
              <a:t>«</a:t>
            </a:r>
            <a:r>
              <a:rPr lang="ru-RU" sz="2000" spc="-3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lang="ru-RU" sz="2000" spc="-30" dirty="0" smtClean="0">
                <a:solidFill>
                  <a:srgbClr val="FF0000"/>
                </a:solidFill>
                <a:latin typeface="Corbel"/>
                <a:cs typeface="Corbel"/>
              </a:rPr>
              <a:t>В гостях у Мухи – Цокотухи </a:t>
            </a:r>
            <a:r>
              <a:rPr sz="2000" spc="-10" dirty="0" smtClean="0">
                <a:solidFill>
                  <a:srgbClr val="FF0000"/>
                </a:solidFill>
                <a:latin typeface="Corbel"/>
                <a:cs typeface="Corbel"/>
              </a:rPr>
              <a:t>»</a:t>
            </a:r>
            <a:endParaRPr sz="2000" dirty="0">
              <a:latin typeface="Corbel"/>
              <a:cs typeface="Corbe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3600" y="3189653"/>
            <a:ext cx="4920361" cy="307517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269128"/>
            <a:ext cx="6798734" cy="1303867"/>
          </a:xfrm>
        </p:spPr>
        <p:txBody>
          <a:bodyPr/>
          <a:lstStyle/>
          <a:p>
            <a:r>
              <a:rPr lang="ru-RU" dirty="0" smtClean="0"/>
              <a:t>Оформление книжного уголка.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41" t="17251" r="24282" b="2710"/>
          <a:stretch/>
        </p:blipFill>
        <p:spPr>
          <a:xfrm>
            <a:off x="1143000" y="1752600"/>
            <a:ext cx="3810000" cy="420096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3" t="1111" r="4749" b="6667"/>
          <a:stretch/>
        </p:blipFill>
        <p:spPr>
          <a:xfrm>
            <a:off x="5181600" y="1572995"/>
            <a:ext cx="2829708" cy="462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08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245" y="168351"/>
            <a:ext cx="4492956" cy="982319"/>
          </a:xfrm>
          <a:prstGeom prst="rect">
            <a:avLst/>
          </a:prstGeom>
        </p:spPr>
        <p:txBody>
          <a:bodyPr vert="horz" wrap="square" lIns="0" tIns="668019" rIns="0" bIns="0" rtlCol="0">
            <a:spAutoFit/>
          </a:bodyPr>
          <a:lstStyle/>
          <a:p>
            <a:pPr marL="344170">
              <a:lnSpc>
                <a:spcPct val="100000"/>
              </a:lnSpc>
              <a:spcBef>
                <a:spcPts val="95"/>
              </a:spcBef>
            </a:pPr>
            <a:r>
              <a:rPr lang="ru-RU" sz="2000" i="0" dirty="0" smtClean="0">
                <a:solidFill>
                  <a:srgbClr val="6600CC"/>
                </a:solidFill>
              </a:rPr>
              <a:t>Чтение книг</a:t>
            </a:r>
            <a:r>
              <a:rPr sz="2000" i="0" spc="-20" dirty="0" smtClean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000" i="0" spc="-25" dirty="0">
                <a:solidFill>
                  <a:srgbClr val="6600CC"/>
                </a:solidFill>
                <a:latin typeface="Corbel"/>
                <a:cs typeface="Corbel"/>
              </a:rPr>
              <a:t>К.И.</a:t>
            </a:r>
            <a:r>
              <a:rPr sz="2000" i="0" spc="-180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000" i="0" spc="-10" dirty="0">
                <a:solidFill>
                  <a:srgbClr val="6600CC"/>
                </a:solidFill>
                <a:latin typeface="Corbel"/>
                <a:cs typeface="Corbel"/>
              </a:rPr>
              <a:t>Чуковского</a:t>
            </a:r>
            <a:endParaRPr sz="2000" dirty="0">
              <a:latin typeface="Corbel"/>
              <a:cs typeface="Corbel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705" y="990600"/>
            <a:ext cx="3276600" cy="2465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022618"/>
            <a:ext cx="3869109" cy="2910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453" y="3733800"/>
            <a:ext cx="3189284" cy="2399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8833" y="381000"/>
            <a:ext cx="6798734" cy="1303867"/>
          </a:xfrm>
        </p:spPr>
        <p:txBody>
          <a:bodyPr/>
          <a:lstStyle/>
          <a:p>
            <a:r>
              <a:rPr lang="ru-RU" dirty="0" smtClean="0"/>
              <a:t>Раскрашиваем </a:t>
            </a:r>
            <a:r>
              <a:rPr lang="ru-RU" dirty="0" smtClean="0"/>
              <a:t>героев произведений </a:t>
            </a:r>
            <a:r>
              <a:rPr lang="ru-RU" dirty="0" err="1" smtClean="0"/>
              <a:t>К.И.Чуковского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681555"/>
            <a:ext cx="3471334" cy="45668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72" t="4839" r="18172" b="14516"/>
          <a:stretch/>
        </p:blipFill>
        <p:spPr>
          <a:xfrm>
            <a:off x="4157134" y="1752599"/>
            <a:ext cx="4224866" cy="436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897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600" y="838200"/>
            <a:ext cx="6942024" cy="603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ts val="2280"/>
              </a:lnSpc>
              <a:spcBef>
                <a:spcPts val="95"/>
              </a:spcBef>
            </a:pPr>
            <a:r>
              <a:rPr sz="2000" b="1" spc="-20" dirty="0">
                <a:solidFill>
                  <a:srgbClr val="00AFEF"/>
                </a:solidFill>
                <a:latin typeface="Corbel"/>
                <a:cs typeface="Corbel"/>
              </a:rPr>
              <a:t>Коллективная</a:t>
            </a:r>
            <a:r>
              <a:rPr sz="2000" b="1" spc="5" dirty="0">
                <a:solidFill>
                  <a:srgbClr val="00AFEF"/>
                </a:solidFill>
                <a:latin typeface="Corbel"/>
                <a:cs typeface="Corbel"/>
              </a:rPr>
              <a:t> </a:t>
            </a:r>
            <a:r>
              <a:rPr sz="2000" b="1" spc="-10" dirty="0">
                <a:solidFill>
                  <a:srgbClr val="00AFEF"/>
                </a:solidFill>
                <a:latin typeface="Corbel"/>
                <a:cs typeface="Corbel"/>
              </a:rPr>
              <a:t>работа</a:t>
            </a:r>
            <a:endParaRPr sz="2000" dirty="0">
              <a:latin typeface="Corbel"/>
              <a:cs typeface="Corbel"/>
            </a:endParaRPr>
          </a:p>
          <a:p>
            <a:pPr marL="12700" algn="ctr">
              <a:lnSpc>
                <a:spcPts val="2280"/>
              </a:lnSpc>
            </a:pPr>
            <a:r>
              <a:rPr sz="2000" b="1" spc="-40" dirty="0" smtClean="0">
                <a:solidFill>
                  <a:srgbClr val="00AFEF"/>
                </a:solidFill>
                <a:latin typeface="Corbel"/>
                <a:cs typeface="Corbel"/>
              </a:rPr>
              <a:t>«</a:t>
            </a:r>
            <a:r>
              <a:rPr lang="ru-RU" sz="2000" b="1" spc="-40" dirty="0">
                <a:solidFill>
                  <a:srgbClr val="00AFEF"/>
                </a:solidFill>
                <a:latin typeface="Corbel"/>
                <a:cs typeface="Corbel"/>
              </a:rPr>
              <a:t> </a:t>
            </a:r>
            <a:r>
              <a:rPr lang="ru-RU" sz="2000" b="1" spc="-40" dirty="0" smtClean="0">
                <a:solidFill>
                  <a:srgbClr val="00AFEF"/>
                </a:solidFill>
                <a:latin typeface="Corbel"/>
                <a:cs typeface="Corbel"/>
              </a:rPr>
              <a:t>В гостях у Мухи – Цокотухи </a:t>
            </a:r>
            <a:r>
              <a:rPr sz="2000" b="1" spc="-10" dirty="0" smtClean="0">
                <a:solidFill>
                  <a:srgbClr val="00AFEF"/>
                </a:solidFill>
                <a:latin typeface="Corbel"/>
                <a:cs typeface="Corbel"/>
              </a:rPr>
              <a:t>»</a:t>
            </a:r>
            <a:endParaRPr sz="2000" dirty="0">
              <a:latin typeface="Corbel"/>
              <a:cs typeface="Corbel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662614"/>
            <a:ext cx="3535037" cy="26595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94" b="12470"/>
          <a:stretch/>
        </p:blipFill>
        <p:spPr>
          <a:xfrm>
            <a:off x="685800" y="1981200"/>
            <a:ext cx="3124200" cy="43509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9896" r="-275" b="17934"/>
          <a:stretch/>
        </p:blipFill>
        <p:spPr>
          <a:xfrm>
            <a:off x="4191000" y="1757614"/>
            <a:ext cx="4084019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533400"/>
            <a:ext cx="3886200" cy="487748"/>
          </a:xfrm>
          <a:prstGeom prst="rect">
            <a:avLst/>
          </a:prstGeom>
        </p:spPr>
        <p:txBody>
          <a:bodyPr vert="horz" wrap="square" lIns="0" tIns="117271" rIns="0" bIns="0" rtlCol="0">
            <a:spAutoFit/>
          </a:bodyPr>
          <a:lstStyle/>
          <a:p>
            <a:pPr marL="776605">
              <a:lnSpc>
                <a:spcPct val="100000"/>
              </a:lnSpc>
              <a:spcBef>
                <a:spcPts val="100"/>
              </a:spcBef>
            </a:pPr>
            <a:r>
              <a:rPr sz="2400" i="0" dirty="0">
                <a:solidFill>
                  <a:srgbClr val="C00000"/>
                </a:solidFill>
                <a:latin typeface="Corbel"/>
                <a:cs typeface="Corbel"/>
              </a:rPr>
              <a:t>Игровая</a:t>
            </a:r>
            <a:r>
              <a:rPr sz="2400" i="0" spc="-125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i="0" spc="-10" dirty="0">
                <a:solidFill>
                  <a:srgbClr val="C00000"/>
                </a:solidFill>
                <a:latin typeface="Corbel"/>
                <a:cs typeface="Corbel"/>
              </a:rPr>
              <a:t>деятельность</a:t>
            </a:r>
            <a:endParaRPr sz="2400" dirty="0">
              <a:latin typeface="Corbel"/>
              <a:cs typeface="Corbe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1600" y="762000"/>
            <a:ext cx="2819400" cy="21183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79"/>
          <a:stretch/>
        </p:blipFill>
        <p:spPr>
          <a:xfrm>
            <a:off x="1066800" y="1219200"/>
            <a:ext cx="3488634" cy="2286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276600"/>
            <a:ext cx="3558216" cy="29056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0" b="13504"/>
          <a:stretch/>
        </p:blipFill>
        <p:spPr>
          <a:xfrm>
            <a:off x="829245" y="3703252"/>
            <a:ext cx="3848772" cy="228600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5889" y="457200"/>
            <a:ext cx="6985000" cy="743074"/>
          </a:xfrm>
          <a:prstGeom prst="rect">
            <a:avLst/>
          </a:prstGeom>
        </p:spPr>
        <p:txBody>
          <a:bodyPr vert="horz" wrap="square" lIns="0" tIns="126288" rIns="0" bIns="0" rtlCol="0">
            <a:spAutoFit/>
          </a:bodyPr>
          <a:lstStyle/>
          <a:p>
            <a:pPr marL="398145">
              <a:lnSpc>
                <a:spcPct val="100000"/>
              </a:lnSpc>
              <a:spcBef>
                <a:spcPts val="90"/>
              </a:spcBef>
            </a:pPr>
            <a:r>
              <a:rPr sz="2000" i="0" spc="-10" dirty="0">
                <a:solidFill>
                  <a:srgbClr val="6600CC"/>
                </a:solidFill>
                <a:latin typeface="Corbel"/>
                <a:cs typeface="Corbel"/>
              </a:rPr>
              <a:t>Литературная</a:t>
            </a:r>
            <a:r>
              <a:rPr sz="2000" i="0" spc="-85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000" i="0" dirty="0">
                <a:solidFill>
                  <a:srgbClr val="6600CC"/>
                </a:solidFill>
                <a:latin typeface="Corbel"/>
                <a:cs typeface="Corbel"/>
              </a:rPr>
              <a:t>викторина</a:t>
            </a:r>
            <a:r>
              <a:rPr sz="2000" i="0" spc="-20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000" i="0" spc="-10" dirty="0">
                <a:solidFill>
                  <a:srgbClr val="6600CC"/>
                </a:solidFill>
                <a:latin typeface="Corbel"/>
                <a:cs typeface="Corbel"/>
              </a:rPr>
              <a:t>«Дорогами</a:t>
            </a:r>
            <a:r>
              <a:rPr sz="2000" i="0" spc="-45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000" i="0" dirty="0">
                <a:solidFill>
                  <a:srgbClr val="6600CC"/>
                </a:solidFill>
                <a:latin typeface="Corbel"/>
                <a:cs typeface="Corbel"/>
              </a:rPr>
              <a:t>сказок</a:t>
            </a:r>
            <a:r>
              <a:rPr sz="2000" i="0" spc="-35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000" i="0" dirty="0">
                <a:solidFill>
                  <a:srgbClr val="6600CC"/>
                </a:solidFill>
                <a:latin typeface="Corbel"/>
                <a:cs typeface="Corbel"/>
              </a:rPr>
              <a:t>К.</a:t>
            </a:r>
            <a:r>
              <a:rPr sz="2000" i="0" spc="-10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000" i="0" spc="-25" dirty="0">
                <a:solidFill>
                  <a:srgbClr val="6600CC"/>
                </a:solidFill>
                <a:latin typeface="Corbel"/>
                <a:cs typeface="Corbel"/>
              </a:rPr>
              <a:t>И.</a:t>
            </a:r>
            <a:r>
              <a:rPr sz="2000" i="0" spc="-204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000" i="0" spc="-10" dirty="0">
                <a:solidFill>
                  <a:srgbClr val="6600CC"/>
                </a:solidFill>
                <a:latin typeface="Corbel"/>
                <a:cs typeface="Corbel"/>
              </a:rPr>
              <a:t>Чуковского»</a:t>
            </a:r>
            <a:endParaRPr sz="2000" dirty="0">
              <a:latin typeface="Corbel"/>
              <a:cs typeface="Corbel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7" r="1784" b="5357"/>
          <a:stretch/>
        </p:blipFill>
        <p:spPr>
          <a:xfrm>
            <a:off x="613304" y="1524000"/>
            <a:ext cx="1951403" cy="36576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" t="16667" r="142" b="21111"/>
          <a:stretch/>
        </p:blipFill>
        <p:spPr>
          <a:xfrm>
            <a:off x="6347679" y="1877690"/>
            <a:ext cx="2138172" cy="321841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" t="-1" r="-2374" b="23334"/>
          <a:stretch/>
        </p:blipFill>
        <p:spPr>
          <a:xfrm>
            <a:off x="4495800" y="3486897"/>
            <a:ext cx="1559975" cy="255551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846" y="2514600"/>
            <a:ext cx="1676095" cy="377471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" t="-35556" r="-2375" b="35556"/>
          <a:stretch/>
        </p:blipFill>
        <p:spPr>
          <a:xfrm>
            <a:off x="4329080" y="21074"/>
            <a:ext cx="1974460" cy="333172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7700" y="394157"/>
            <a:ext cx="7772399" cy="953080"/>
          </a:xfrm>
          <a:prstGeom prst="rect">
            <a:avLst/>
          </a:prstGeom>
        </p:spPr>
        <p:txBody>
          <a:bodyPr vert="horz" wrap="square" lIns="0" tIns="90423" rIns="0" bIns="0" rtlCol="0">
            <a:spAutoFit/>
          </a:bodyPr>
          <a:lstStyle/>
          <a:p>
            <a:pPr marL="401320">
              <a:lnSpc>
                <a:spcPct val="100000"/>
              </a:lnSpc>
              <a:spcBef>
                <a:spcPts val="110"/>
              </a:spcBef>
            </a:pPr>
            <a:r>
              <a:rPr sz="2800" b="0" i="0" dirty="0">
                <a:latin typeface="Corbel"/>
                <a:cs typeface="Corbel"/>
              </a:rPr>
              <a:t>Рисование</a:t>
            </a:r>
            <a:r>
              <a:rPr sz="2800" b="0" i="0" spc="-75" dirty="0">
                <a:latin typeface="Corbel"/>
                <a:cs typeface="Corbel"/>
              </a:rPr>
              <a:t> </a:t>
            </a:r>
            <a:r>
              <a:rPr sz="2800" b="0" i="0" dirty="0" err="1">
                <a:latin typeface="Corbel"/>
                <a:cs typeface="Corbel"/>
              </a:rPr>
              <a:t>по</a:t>
            </a:r>
            <a:r>
              <a:rPr sz="2800" b="0" i="0" spc="-35" dirty="0">
                <a:latin typeface="Corbel"/>
                <a:cs typeface="Corbel"/>
              </a:rPr>
              <a:t> </a:t>
            </a:r>
            <a:r>
              <a:rPr sz="2800" b="0" i="0" spc="-10" dirty="0" err="1" smtClean="0">
                <a:latin typeface="Corbel"/>
                <a:cs typeface="Corbel"/>
              </a:rPr>
              <a:t>сказкам</a:t>
            </a:r>
            <a:r>
              <a:rPr lang="ru-RU" sz="2800" b="0" i="0" spc="-10" dirty="0" smtClean="0">
                <a:latin typeface="Corbel"/>
                <a:cs typeface="Corbel"/>
              </a:rPr>
              <a:t>, </a:t>
            </a:r>
            <a:r>
              <a:rPr lang="ru-RU" sz="2800" b="0" i="0" spc="-10" dirty="0" smtClean="0">
                <a:latin typeface="Corbel"/>
                <a:cs typeface="Corbel"/>
              </a:rPr>
              <a:t>совместно с родителями.</a:t>
            </a:r>
            <a:endParaRPr sz="2800" b="0" i="0" spc="-10" dirty="0">
              <a:latin typeface="Corbel"/>
              <a:cs typeface="Corbel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" y="1295400"/>
            <a:ext cx="7429499" cy="4953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203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10" dirty="0"/>
              <a:t>Безопасность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4400" y="1523999"/>
            <a:ext cx="7543800" cy="153503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9"/>
              </a:spcBef>
              <a:buClr>
                <a:srgbClr val="A6B727"/>
              </a:buClr>
              <a:buSzPct val="80000"/>
              <a:tabLst>
                <a:tab pos="149860" algn="l"/>
              </a:tabLst>
            </a:pPr>
            <a:r>
              <a:rPr sz="2000" spc="-10" dirty="0">
                <a:solidFill>
                  <a:srgbClr val="00AF50"/>
                </a:solidFill>
                <a:latin typeface="Corbel"/>
                <a:cs typeface="Corbel"/>
              </a:rPr>
              <a:t>Беседы:</a:t>
            </a:r>
            <a:endParaRPr sz="2000" dirty="0">
              <a:latin typeface="Corbel"/>
              <a:cs typeface="Corbel"/>
            </a:endParaRPr>
          </a:p>
          <a:p>
            <a:pPr marL="149860" indent="-137160">
              <a:lnSpc>
                <a:spcPct val="100000"/>
              </a:lnSpc>
              <a:spcBef>
                <a:spcPts val="770"/>
              </a:spcBef>
              <a:buClr>
                <a:srgbClr val="A6B727"/>
              </a:buClr>
              <a:buSzPct val="80000"/>
              <a:buChar char="•"/>
              <a:tabLst>
                <a:tab pos="149860" algn="l"/>
              </a:tabLst>
            </a:pPr>
            <a:r>
              <a:rPr sz="2000" dirty="0">
                <a:solidFill>
                  <a:srgbClr val="00AF50"/>
                </a:solidFill>
                <a:latin typeface="Corbel"/>
                <a:cs typeface="Corbel"/>
              </a:rPr>
              <a:t>«Чем</a:t>
            </a:r>
            <a:r>
              <a:rPr sz="2000" spc="-45" dirty="0">
                <a:solidFill>
                  <a:srgbClr val="00AF5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00AF50"/>
                </a:solidFill>
                <a:latin typeface="Corbel"/>
                <a:cs typeface="Corbel"/>
              </a:rPr>
              <a:t>опасны</a:t>
            </a:r>
            <a:r>
              <a:rPr sz="2000" spc="-45" dirty="0">
                <a:solidFill>
                  <a:srgbClr val="00AF5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00AF50"/>
                </a:solidFill>
                <a:latin typeface="Corbel"/>
                <a:cs typeface="Corbel"/>
              </a:rPr>
              <a:t>спички»</a:t>
            </a:r>
            <a:r>
              <a:rPr sz="2000" spc="-15" dirty="0">
                <a:solidFill>
                  <a:srgbClr val="00AF5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00AF50"/>
                </a:solidFill>
                <a:latin typeface="Corbel"/>
                <a:cs typeface="Corbel"/>
              </a:rPr>
              <a:t>(на</a:t>
            </a:r>
            <a:r>
              <a:rPr sz="2000" spc="-60" dirty="0">
                <a:solidFill>
                  <a:srgbClr val="00AF5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00AF50"/>
                </a:solidFill>
                <a:latin typeface="Corbel"/>
                <a:cs typeface="Corbel"/>
              </a:rPr>
              <a:t>примере</a:t>
            </a:r>
            <a:r>
              <a:rPr sz="2000" spc="-15" dirty="0">
                <a:solidFill>
                  <a:srgbClr val="00AF5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00AF50"/>
                </a:solidFill>
                <a:latin typeface="Corbel"/>
                <a:cs typeface="Corbel"/>
              </a:rPr>
              <a:t>сказки</a:t>
            </a:r>
            <a:r>
              <a:rPr sz="2000" spc="-75" dirty="0">
                <a:solidFill>
                  <a:srgbClr val="00AF5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Corbel"/>
                <a:cs typeface="Corbel"/>
              </a:rPr>
              <a:t>«Путаница»)</a:t>
            </a:r>
            <a:endParaRPr sz="2000" dirty="0">
              <a:latin typeface="Corbel"/>
              <a:cs typeface="Corbel"/>
            </a:endParaRPr>
          </a:p>
          <a:p>
            <a:pPr marL="149860" indent="-137160">
              <a:lnSpc>
                <a:spcPct val="100000"/>
              </a:lnSpc>
              <a:spcBef>
                <a:spcPts val="745"/>
              </a:spcBef>
              <a:buClr>
                <a:srgbClr val="A6B727"/>
              </a:buClr>
              <a:buSzPct val="80000"/>
              <a:buChar char="•"/>
              <a:tabLst>
                <a:tab pos="149860" algn="l"/>
              </a:tabLst>
            </a:pPr>
            <a:r>
              <a:rPr sz="2000" dirty="0">
                <a:solidFill>
                  <a:srgbClr val="00AF50"/>
                </a:solidFill>
                <a:latin typeface="Corbel"/>
                <a:cs typeface="Corbel"/>
              </a:rPr>
              <a:t>«Не</a:t>
            </a:r>
            <a:r>
              <a:rPr sz="2000" spc="-80" dirty="0">
                <a:solidFill>
                  <a:srgbClr val="00AF5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Corbel"/>
                <a:cs typeface="Corbel"/>
              </a:rPr>
              <a:t>ходите,</a:t>
            </a:r>
            <a:r>
              <a:rPr sz="2000" spc="-55" dirty="0">
                <a:solidFill>
                  <a:srgbClr val="00AF5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Corbel"/>
                <a:cs typeface="Corbel"/>
              </a:rPr>
              <a:t>дети,</a:t>
            </a:r>
            <a:r>
              <a:rPr sz="2000" spc="-35" dirty="0">
                <a:solidFill>
                  <a:srgbClr val="00AF5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00AF50"/>
                </a:solidFill>
                <a:latin typeface="Corbel"/>
                <a:cs typeface="Corbel"/>
              </a:rPr>
              <a:t>в</a:t>
            </a:r>
            <a:r>
              <a:rPr sz="2000" spc="-100" dirty="0">
                <a:solidFill>
                  <a:srgbClr val="00AF5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00AF50"/>
                </a:solidFill>
                <a:latin typeface="Corbel"/>
                <a:cs typeface="Corbel"/>
              </a:rPr>
              <a:t>Африку</a:t>
            </a:r>
            <a:r>
              <a:rPr sz="2000" spc="315" dirty="0">
                <a:solidFill>
                  <a:srgbClr val="00AF5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Corbel"/>
                <a:cs typeface="Corbel"/>
              </a:rPr>
              <a:t>гулять»</a:t>
            </a:r>
            <a:r>
              <a:rPr sz="2000" spc="-50" dirty="0">
                <a:solidFill>
                  <a:srgbClr val="00AF5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00AF50"/>
                </a:solidFill>
                <a:latin typeface="Corbel"/>
                <a:cs typeface="Corbel"/>
              </a:rPr>
              <a:t>(на</a:t>
            </a:r>
            <a:r>
              <a:rPr sz="2000" spc="-55" dirty="0">
                <a:solidFill>
                  <a:srgbClr val="00AF5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00AF50"/>
                </a:solidFill>
                <a:latin typeface="Corbel"/>
                <a:cs typeface="Corbel"/>
              </a:rPr>
              <a:t>примере</a:t>
            </a:r>
            <a:r>
              <a:rPr sz="2000" spc="-5" dirty="0">
                <a:solidFill>
                  <a:srgbClr val="00AF5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00AF50"/>
                </a:solidFill>
                <a:latin typeface="Corbel"/>
                <a:cs typeface="Corbel"/>
              </a:rPr>
              <a:t>сказки</a:t>
            </a:r>
            <a:r>
              <a:rPr sz="2000" spc="-65" dirty="0">
                <a:solidFill>
                  <a:srgbClr val="00AF5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Corbel"/>
                <a:cs typeface="Corbel"/>
              </a:rPr>
              <a:t>«Бармалей»)</a:t>
            </a:r>
            <a:endParaRPr sz="2000" dirty="0">
              <a:latin typeface="Corbel"/>
              <a:cs typeface="Corbe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7945" y="3200400"/>
            <a:ext cx="5547255" cy="29169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82167" y="583068"/>
            <a:ext cx="6417310" cy="1848583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48590" indent="-135890">
              <a:lnSpc>
                <a:spcPct val="100000"/>
              </a:lnSpc>
              <a:spcBef>
                <a:spcPts val="795"/>
              </a:spcBef>
              <a:buClr>
                <a:srgbClr val="A6B727"/>
              </a:buClr>
              <a:buSzPct val="79166"/>
              <a:buFont typeface="Corbel"/>
              <a:buChar char="•"/>
              <a:tabLst>
                <a:tab pos="148590" algn="l"/>
              </a:tabLst>
            </a:pPr>
            <a:r>
              <a:rPr sz="2400" b="1" spc="-45" dirty="0">
                <a:solidFill>
                  <a:srgbClr val="FF0000"/>
                </a:solidFill>
                <a:latin typeface="Corbel"/>
                <a:cs typeface="Corbel"/>
              </a:rPr>
              <a:t>Тип</a:t>
            </a:r>
            <a:r>
              <a:rPr sz="2400" b="1" spc="-4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orbel"/>
                <a:cs typeface="Corbel"/>
              </a:rPr>
              <a:t>проекта:</a:t>
            </a:r>
            <a:r>
              <a:rPr sz="2400" b="1" spc="-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Corbel"/>
                <a:cs typeface="Corbel"/>
              </a:rPr>
              <a:t>Информационно-</a:t>
            </a:r>
            <a:r>
              <a:rPr sz="2400" b="1" spc="-10" dirty="0">
                <a:solidFill>
                  <a:srgbClr val="FF0000"/>
                </a:solidFill>
                <a:latin typeface="Corbel"/>
                <a:cs typeface="Corbel"/>
              </a:rPr>
              <a:t>творческий</a:t>
            </a:r>
            <a:endParaRPr sz="2400" dirty="0">
              <a:latin typeface="Corbel"/>
              <a:cs typeface="Corbel"/>
            </a:endParaRPr>
          </a:p>
          <a:p>
            <a:pPr marL="148590" indent="-135890">
              <a:lnSpc>
                <a:spcPct val="100000"/>
              </a:lnSpc>
              <a:spcBef>
                <a:spcPts val="695"/>
              </a:spcBef>
              <a:buClr>
                <a:srgbClr val="A6B727"/>
              </a:buClr>
              <a:buSzPct val="79166"/>
              <a:buFont typeface="Corbel"/>
              <a:buChar char="•"/>
              <a:tabLst>
                <a:tab pos="148590" algn="l"/>
              </a:tabLst>
            </a:pPr>
            <a:r>
              <a:rPr sz="2400" b="1" spc="-20" dirty="0">
                <a:solidFill>
                  <a:srgbClr val="FF0000"/>
                </a:solidFill>
                <a:latin typeface="Corbel"/>
                <a:cs typeface="Corbel"/>
              </a:rPr>
              <a:t>Продолжительность:</a:t>
            </a:r>
            <a:r>
              <a:rPr sz="2400" b="1" spc="1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orbel"/>
                <a:cs typeface="Corbel"/>
              </a:rPr>
              <a:t>краткосрочный</a:t>
            </a:r>
            <a:endParaRPr sz="2400" dirty="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400" b="1" dirty="0">
                <a:solidFill>
                  <a:srgbClr val="FF0000"/>
                </a:solidFill>
                <a:latin typeface="Corbel"/>
                <a:cs typeface="Corbel"/>
              </a:rPr>
              <a:t>(с</a:t>
            </a:r>
            <a:r>
              <a:rPr sz="2400" b="1" spc="-6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Corbel"/>
                <a:cs typeface="Corbel"/>
              </a:rPr>
              <a:t>25.03.2024 по 05.04.2024.</a:t>
            </a:r>
            <a:r>
              <a:rPr sz="2400" b="1" spc="-10" dirty="0" smtClean="0">
                <a:solidFill>
                  <a:srgbClr val="FF0000"/>
                </a:solidFill>
                <a:latin typeface="Corbel"/>
                <a:cs typeface="Corbel"/>
              </a:rPr>
              <a:t>)</a:t>
            </a:r>
            <a:endParaRPr sz="2400" dirty="0">
              <a:latin typeface="Corbel"/>
              <a:cs typeface="Corbel"/>
            </a:endParaRPr>
          </a:p>
          <a:p>
            <a:pPr marL="148590" indent="-135890">
              <a:lnSpc>
                <a:spcPct val="100000"/>
              </a:lnSpc>
              <a:spcBef>
                <a:spcPts val="725"/>
              </a:spcBef>
              <a:buClr>
                <a:srgbClr val="A6B727"/>
              </a:buClr>
              <a:buSzPct val="79166"/>
              <a:buFont typeface="Corbel"/>
              <a:buChar char="•"/>
              <a:tabLst>
                <a:tab pos="148590" algn="l"/>
              </a:tabLst>
            </a:pPr>
            <a:r>
              <a:rPr sz="2400" b="1" dirty="0">
                <a:solidFill>
                  <a:srgbClr val="FF0000"/>
                </a:solidFill>
                <a:latin typeface="Corbel"/>
                <a:cs typeface="Corbel"/>
              </a:rPr>
              <a:t>Участники</a:t>
            </a:r>
            <a:r>
              <a:rPr sz="2400" b="1" spc="-10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orbel"/>
                <a:cs typeface="Corbel"/>
              </a:rPr>
              <a:t>проекта:</a:t>
            </a:r>
            <a:r>
              <a:rPr sz="2400" b="1" spc="-114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lang="ru-RU" sz="2400" b="1" spc="-10" dirty="0">
                <a:solidFill>
                  <a:srgbClr val="FF0000"/>
                </a:solidFill>
                <a:latin typeface="Corbel"/>
                <a:cs typeface="Corbel"/>
              </a:rPr>
              <a:t>д</a:t>
            </a:r>
            <a:r>
              <a:rPr sz="2400" b="1" spc="-10" dirty="0" err="1" smtClean="0">
                <a:solidFill>
                  <a:srgbClr val="FF0000"/>
                </a:solidFill>
                <a:latin typeface="Corbel"/>
                <a:cs typeface="Corbel"/>
              </a:rPr>
              <a:t>ети</a:t>
            </a:r>
            <a:r>
              <a:rPr sz="2400" b="1" spc="-10" dirty="0">
                <a:solidFill>
                  <a:srgbClr val="FF0000"/>
                </a:solidFill>
                <a:latin typeface="Corbel"/>
                <a:cs typeface="Corbel"/>
              </a:rPr>
              <a:t>,</a:t>
            </a:r>
            <a:r>
              <a:rPr sz="2400" b="1" spc="-8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orbel"/>
                <a:cs typeface="Corbel"/>
              </a:rPr>
              <a:t>родители,</a:t>
            </a:r>
            <a:r>
              <a:rPr sz="2400" b="1" spc="-6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400" b="1" spc="-10" dirty="0" err="1" smtClean="0">
                <a:solidFill>
                  <a:srgbClr val="FF0000"/>
                </a:solidFill>
                <a:latin typeface="Corbel"/>
                <a:cs typeface="Corbel"/>
              </a:rPr>
              <a:t>педагоги</a:t>
            </a:r>
            <a:r>
              <a:rPr lang="ru-RU" sz="2400" b="1" spc="-10" dirty="0" smtClean="0">
                <a:solidFill>
                  <a:srgbClr val="FF0000"/>
                </a:solidFill>
                <a:latin typeface="Corbel"/>
                <a:cs typeface="Corbel"/>
              </a:rPr>
              <a:t>.</a:t>
            </a:r>
            <a:endParaRPr sz="2400" dirty="0">
              <a:latin typeface="Corbel"/>
              <a:cs typeface="Corbe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9675" y="2800982"/>
            <a:ext cx="5564125" cy="329501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400" y="3962400"/>
            <a:ext cx="4436745" cy="22098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7724" y="330530"/>
            <a:ext cx="2736215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i="0" spc="-60" dirty="0">
                <a:latin typeface="Corbel"/>
                <a:cs typeface="Corbel"/>
              </a:rPr>
              <a:t>Результаты: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5155" y="1766443"/>
            <a:ext cx="11620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0" dirty="0">
                <a:solidFill>
                  <a:srgbClr val="A6B727"/>
                </a:solidFill>
                <a:latin typeface="Corbel"/>
                <a:cs typeface="Corbel"/>
              </a:rPr>
              <a:t>•</a:t>
            </a:r>
            <a:endParaRPr sz="1600"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5155" y="2440305"/>
            <a:ext cx="11620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0" dirty="0">
                <a:solidFill>
                  <a:srgbClr val="A6B727"/>
                </a:solidFill>
                <a:latin typeface="Corbel"/>
                <a:cs typeface="Corbel"/>
              </a:rPr>
              <a:t>•</a:t>
            </a:r>
            <a:endParaRPr sz="1600">
              <a:latin typeface="Corbel"/>
              <a:cs typeface="Corbe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5155" y="2842641"/>
            <a:ext cx="11620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0" dirty="0">
                <a:solidFill>
                  <a:srgbClr val="A6B727"/>
                </a:solidFill>
                <a:latin typeface="Corbel"/>
                <a:cs typeface="Corbel"/>
              </a:rPr>
              <a:t>•</a:t>
            </a:r>
            <a:endParaRPr sz="1600">
              <a:latin typeface="Corbel"/>
              <a:cs typeface="Corbe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5155" y="3519678"/>
            <a:ext cx="11620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0" dirty="0">
                <a:solidFill>
                  <a:srgbClr val="A6B727"/>
                </a:solidFill>
                <a:latin typeface="Corbel"/>
                <a:cs typeface="Corbel"/>
              </a:rPr>
              <a:t>•</a:t>
            </a:r>
            <a:endParaRPr sz="1600">
              <a:latin typeface="Corbel"/>
              <a:cs typeface="Corbe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5155" y="1040333"/>
            <a:ext cx="8105140" cy="30899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46100" indent="-533400">
              <a:lnSpc>
                <a:spcPts val="2280"/>
              </a:lnSpc>
              <a:spcBef>
                <a:spcPts val="95"/>
              </a:spcBef>
              <a:buClr>
                <a:srgbClr val="A6B727"/>
              </a:buClr>
              <a:buSzPct val="80000"/>
              <a:buChar char="•"/>
              <a:tabLst>
                <a:tab pos="546100" algn="l"/>
              </a:tabLst>
            </a:pP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Дети</a:t>
            </a:r>
            <a:r>
              <a:rPr sz="2000" spc="-7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приобрели</a:t>
            </a:r>
            <a:r>
              <a:rPr sz="2000" spc="3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и</a:t>
            </a:r>
            <a:r>
              <a:rPr sz="2000" spc="-5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углубили</a:t>
            </a:r>
            <a:r>
              <a:rPr sz="2000" spc="-3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знания</a:t>
            </a:r>
            <a:r>
              <a:rPr sz="2000" spc="-3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о</a:t>
            </a:r>
            <a:r>
              <a:rPr sz="2000" spc="-5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жизни</a:t>
            </a:r>
            <a:r>
              <a:rPr sz="2000" spc="-1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и</a:t>
            </a:r>
            <a:r>
              <a:rPr sz="2000" spc="-5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творчестве</a:t>
            </a:r>
            <a:r>
              <a:rPr sz="2000" spc="-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К.</a:t>
            </a:r>
            <a:r>
              <a:rPr sz="2000" spc="-5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25" dirty="0">
                <a:solidFill>
                  <a:srgbClr val="FF0000"/>
                </a:solidFill>
                <a:latin typeface="Corbel"/>
                <a:cs typeface="Corbel"/>
              </a:rPr>
              <a:t>И.</a:t>
            </a:r>
            <a:endParaRPr sz="2000" dirty="0">
              <a:latin typeface="Corbel"/>
              <a:cs typeface="Corbel"/>
            </a:endParaRPr>
          </a:p>
          <a:p>
            <a:pPr marL="546100">
              <a:lnSpc>
                <a:spcPts val="2280"/>
              </a:lnSpc>
            </a:pP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Чуковского.</a:t>
            </a:r>
            <a:endParaRPr sz="2000" dirty="0">
              <a:latin typeface="Corbel"/>
              <a:cs typeface="Corbel"/>
            </a:endParaRPr>
          </a:p>
          <a:p>
            <a:pPr marL="546100">
              <a:lnSpc>
                <a:spcPts val="2280"/>
              </a:lnSpc>
              <a:spcBef>
                <a:spcPts val="770"/>
              </a:spcBef>
            </a:pPr>
            <a:r>
              <a:rPr lang="ru-RU" sz="2000" spc="-10" dirty="0" smtClean="0">
                <a:solidFill>
                  <a:srgbClr val="FF0000"/>
                </a:solidFill>
                <a:latin typeface="Corbel"/>
                <a:cs typeface="Corbel"/>
              </a:rPr>
              <a:t>Возросло ж</a:t>
            </a:r>
            <a:r>
              <a:rPr sz="2000" spc="-10" dirty="0" err="1" smtClean="0">
                <a:solidFill>
                  <a:srgbClr val="FF0000"/>
                </a:solidFill>
                <a:latin typeface="Corbel"/>
                <a:cs typeface="Corbel"/>
              </a:rPr>
              <a:t>елание</a:t>
            </a:r>
            <a:r>
              <a:rPr sz="2000" spc="-25" dirty="0" smtClean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у</a:t>
            </a:r>
            <a:r>
              <a:rPr sz="2000" spc="-3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20" dirty="0">
                <a:solidFill>
                  <a:srgbClr val="FF0000"/>
                </a:solidFill>
                <a:latin typeface="Corbel"/>
                <a:cs typeface="Corbel"/>
              </a:rPr>
              <a:t>дошкольников</a:t>
            </a:r>
            <a:r>
              <a:rPr sz="2000" spc="3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обращаться</a:t>
            </a:r>
            <a:r>
              <a:rPr sz="2000" spc="-5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к</a:t>
            </a:r>
            <a:r>
              <a:rPr sz="2000" spc="-4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книге</a:t>
            </a:r>
            <a:r>
              <a:rPr sz="2000" spc="-3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не</a:t>
            </a:r>
            <a:r>
              <a:rPr sz="2000" spc="-2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 err="1">
                <a:solidFill>
                  <a:srgbClr val="FF0000"/>
                </a:solidFill>
                <a:latin typeface="Corbel"/>
                <a:cs typeface="Corbel"/>
              </a:rPr>
              <a:t>только</a:t>
            </a:r>
            <a:r>
              <a:rPr sz="2000" spc="-5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25" dirty="0" err="1" smtClean="0">
                <a:solidFill>
                  <a:srgbClr val="FF0000"/>
                </a:solidFill>
                <a:latin typeface="Corbel"/>
                <a:cs typeface="Corbel"/>
              </a:rPr>
              <a:t>для</a:t>
            </a:r>
            <a:r>
              <a:rPr lang="ru-RU" sz="2000" dirty="0">
                <a:latin typeface="Corbel"/>
                <a:cs typeface="Corbel"/>
              </a:rPr>
              <a:t> </a:t>
            </a:r>
            <a:r>
              <a:rPr sz="2000" dirty="0" err="1" smtClean="0">
                <a:solidFill>
                  <a:srgbClr val="FF0000"/>
                </a:solidFill>
                <a:latin typeface="Corbel"/>
                <a:cs typeface="Corbel"/>
              </a:rPr>
              <a:t>развлечения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,</a:t>
            </a:r>
            <a:r>
              <a:rPr sz="2000" spc="-2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но</a:t>
            </a:r>
            <a:r>
              <a:rPr sz="2000" spc="-7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и</a:t>
            </a:r>
            <a:r>
              <a:rPr sz="2000" spc="-5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для</a:t>
            </a:r>
            <a:r>
              <a:rPr sz="2000" spc="-7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приобретения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знаний,</a:t>
            </a:r>
            <a:r>
              <a:rPr sz="2000" spc="-4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значительно</a:t>
            </a:r>
            <a:r>
              <a:rPr sz="2000" spc="-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возросло.</a:t>
            </a:r>
            <a:endParaRPr sz="2000" dirty="0">
              <a:latin typeface="Corbel"/>
              <a:cs typeface="Corbel"/>
            </a:endParaRPr>
          </a:p>
          <a:p>
            <a:pPr marL="546100" marR="134620">
              <a:lnSpc>
                <a:spcPts val="3170"/>
              </a:lnSpc>
              <a:spcBef>
                <a:spcPts val="210"/>
              </a:spcBef>
            </a:pPr>
            <a:r>
              <a:rPr sz="2000" spc="-20" dirty="0">
                <a:solidFill>
                  <a:srgbClr val="FF0000"/>
                </a:solidFill>
                <a:latin typeface="Corbel"/>
                <a:cs typeface="Corbel"/>
              </a:rPr>
              <a:t>Увеличился</a:t>
            </a:r>
            <a:r>
              <a:rPr sz="2000" spc="-1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интерес</a:t>
            </a:r>
            <a:r>
              <a:rPr sz="2000" spc="-1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детей</a:t>
            </a:r>
            <a:r>
              <a:rPr sz="2000" spc="-1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к</a:t>
            </a:r>
            <a:r>
              <a:rPr sz="2000" spc="-6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чтению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литературных</a:t>
            </a:r>
            <a:r>
              <a:rPr sz="2000" spc="-5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произведений.</a:t>
            </a:r>
            <a:r>
              <a:rPr sz="2000" spc="50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В</a:t>
            </a:r>
            <a:r>
              <a:rPr sz="2000" spc="-9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группах</a:t>
            </a:r>
            <a:r>
              <a:rPr sz="2000" spc="-3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созданы</a:t>
            </a:r>
            <a:r>
              <a:rPr sz="2000" spc="-4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необходимые</a:t>
            </a:r>
            <a:r>
              <a:rPr sz="2000" spc="-2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условия</a:t>
            </a:r>
            <a:r>
              <a:rPr sz="2000" spc="-3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по</a:t>
            </a:r>
            <a:r>
              <a:rPr sz="2000" spc="-5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ознакомлению</a:t>
            </a:r>
            <a:r>
              <a:rPr sz="2000" spc="-1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детей</a:t>
            </a:r>
            <a:r>
              <a:rPr sz="2000" spc="-50" dirty="0">
                <a:solidFill>
                  <a:srgbClr val="FF0000"/>
                </a:solidFill>
                <a:latin typeface="Corbel"/>
                <a:cs typeface="Corbel"/>
              </a:rPr>
              <a:t> с</a:t>
            </a:r>
            <a:endParaRPr sz="2000" dirty="0">
              <a:latin typeface="Corbel"/>
              <a:cs typeface="Corbel"/>
            </a:endParaRPr>
          </a:p>
          <a:p>
            <a:pPr marL="546100">
              <a:lnSpc>
                <a:spcPts val="1925"/>
              </a:lnSpc>
            </a:pP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творчеством</a:t>
            </a:r>
            <a:r>
              <a:rPr sz="2000" spc="-4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К.</a:t>
            </a:r>
            <a:r>
              <a:rPr sz="2000" spc="-5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И.</a:t>
            </a:r>
            <a:r>
              <a:rPr sz="2000" spc="-229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Чуковского.</a:t>
            </a:r>
            <a:endParaRPr sz="2000" dirty="0">
              <a:latin typeface="Corbel"/>
              <a:cs typeface="Corbel"/>
            </a:endParaRPr>
          </a:p>
          <a:p>
            <a:pPr marL="546100">
              <a:lnSpc>
                <a:spcPct val="100000"/>
              </a:lnSpc>
              <a:spcBef>
                <a:spcPts val="765"/>
              </a:spcBef>
            </a:pP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Укреплены</a:t>
            </a:r>
            <a:r>
              <a:rPr sz="2000" spc="-6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FF0000"/>
                </a:solidFill>
                <a:latin typeface="Corbel"/>
                <a:cs typeface="Corbel"/>
              </a:rPr>
              <a:t>взаимосвязи</a:t>
            </a:r>
            <a:r>
              <a:rPr sz="2000" spc="-2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участников</a:t>
            </a:r>
            <a:r>
              <a:rPr sz="2000" spc="-4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образовательного</a:t>
            </a:r>
            <a:r>
              <a:rPr sz="2000" spc="-3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orbel"/>
                <a:cs typeface="Corbel"/>
              </a:rPr>
              <a:t>процесса.</a:t>
            </a:r>
            <a:endParaRPr sz="2000" dirty="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0200" y="75099"/>
            <a:ext cx="6798734" cy="1303867"/>
          </a:xfrm>
          <a:prstGeom prst="rect">
            <a:avLst/>
          </a:prstGeom>
        </p:spPr>
        <p:txBody>
          <a:bodyPr vert="horz" wrap="square" lIns="0" tIns="330631" rIns="0" bIns="0" rtlCol="0">
            <a:spAutoFit/>
          </a:bodyPr>
          <a:lstStyle/>
          <a:p>
            <a:pPr marL="1391285">
              <a:lnSpc>
                <a:spcPct val="100000"/>
              </a:lnSpc>
              <a:spcBef>
                <a:spcPts val="105"/>
              </a:spcBef>
            </a:pPr>
            <a:r>
              <a:rPr b="0" i="0" dirty="0">
                <a:solidFill>
                  <a:srgbClr val="FF0000"/>
                </a:solidFill>
                <a:latin typeface="Corbel"/>
                <a:cs typeface="Corbel"/>
              </a:rPr>
              <a:t>Актуальность</a:t>
            </a:r>
            <a:r>
              <a:rPr b="0" i="0" spc="-12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b="0" i="0" spc="-20" dirty="0">
                <a:solidFill>
                  <a:srgbClr val="FF0000"/>
                </a:solidFill>
                <a:latin typeface="Corbel"/>
                <a:cs typeface="Corbel"/>
              </a:rPr>
              <a:t>темы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36373" y="2613285"/>
            <a:ext cx="5215890" cy="101028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550"/>
              </a:spcBef>
            </a:pP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Сказка</a:t>
            </a:r>
            <a:r>
              <a:rPr sz="1900" spc="210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-</a:t>
            </a:r>
            <a:r>
              <a:rPr sz="1900" spc="210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необходимый</a:t>
            </a:r>
            <a:r>
              <a:rPr sz="1900" spc="215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элемент</a:t>
            </a:r>
            <a:r>
              <a:rPr sz="1900" spc="229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духовной</a:t>
            </a:r>
            <a:r>
              <a:rPr sz="1900" spc="220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spc="-10" dirty="0">
                <a:solidFill>
                  <a:srgbClr val="001F5F"/>
                </a:solidFill>
                <a:latin typeface="Corbel"/>
                <a:cs typeface="Corbel"/>
              </a:rPr>
              <a:t>жизни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ребёнка.</a:t>
            </a:r>
            <a:r>
              <a:rPr sz="1900" spc="300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Входя</a:t>
            </a:r>
            <a:r>
              <a:rPr sz="1900" spc="285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в</a:t>
            </a:r>
            <a:r>
              <a:rPr sz="1900" spc="295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мир</a:t>
            </a:r>
            <a:r>
              <a:rPr sz="1900" spc="295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чудес</a:t>
            </a:r>
            <a:r>
              <a:rPr sz="1900" spc="295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и</a:t>
            </a:r>
            <a:r>
              <a:rPr sz="1900" spc="290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spc="-10" dirty="0">
                <a:solidFill>
                  <a:srgbClr val="001F5F"/>
                </a:solidFill>
                <a:latin typeface="Corbel"/>
                <a:cs typeface="Corbel"/>
              </a:rPr>
              <a:t>волшебства,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ребёнок</a:t>
            </a:r>
            <a:r>
              <a:rPr sz="1900" spc="190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погружается</a:t>
            </a:r>
            <a:r>
              <a:rPr sz="1900" spc="190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в</a:t>
            </a:r>
            <a:r>
              <a:rPr sz="1900" spc="190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глубины</a:t>
            </a:r>
            <a:r>
              <a:rPr sz="1900" spc="190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своей</a:t>
            </a:r>
            <a:r>
              <a:rPr sz="1900" spc="185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spc="-10" dirty="0">
                <a:solidFill>
                  <a:srgbClr val="001F5F"/>
                </a:solidFill>
                <a:latin typeface="Corbel"/>
                <a:cs typeface="Corbel"/>
              </a:rPr>
              <a:t>души.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Русские</a:t>
            </a:r>
            <a:r>
              <a:rPr sz="1900" spc="75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народные</a:t>
            </a:r>
            <a:r>
              <a:rPr sz="1900" spc="75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сказки,</a:t>
            </a:r>
            <a:r>
              <a:rPr sz="1900" spc="80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вводя</a:t>
            </a:r>
            <a:r>
              <a:rPr sz="1900" spc="80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детей</a:t>
            </a:r>
            <a:r>
              <a:rPr sz="1900" spc="75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в</a:t>
            </a:r>
            <a:r>
              <a:rPr sz="1900" spc="80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spc="-20" dirty="0">
                <a:solidFill>
                  <a:srgbClr val="001F5F"/>
                </a:solidFill>
                <a:latin typeface="Corbel"/>
                <a:cs typeface="Corbel"/>
              </a:rPr>
              <a:t>круг</a:t>
            </a:r>
            <a:endParaRPr sz="1900" dirty="0">
              <a:latin typeface="Corbel"/>
              <a:cs typeface="Corbe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49625" y="3647440"/>
            <a:ext cx="182245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10" dirty="0">
                <a:solidFill>
                  <a:srgbClr val="001F5F"/>
                </a:solidFill>
                <a:latin typeface="Corbel"/>
                <a:cs typeface="Corbel"/>
              </a:rPr>
              <a:t>необыкновенных</a:t>
            </a:r>
            <a:endParaRPr sz="1900" dirty="0"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95954" y="3635505"/>
            <a:ext cx="97853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10" dirty="0">
                <a:solidFill>
                  <a:srgbClr val="001F5F"/>
                </a:solidFill>
                <a:latin typeface="Corbel"/>
                <a:cs typeface="Corbel"/>
              </a:rPr>
              <a:t>событий,</a:t>
            </a:r>
            <a:endParaRPr sz="1900" dirty="0">
              <a:latin typeface="Corbel"/>
              <a:cs typeface="Corbe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81800" y="3635505"/>
            <a:ext cx="152146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10" dirty="0">
                <a:solidFill>
                  <a:srgbClr val="001F5F"/>
                </a:solidFill>
                <a:latin typeface="Corbel"/>
                <a:cs typeface="Corbel"/>
              </a:rPr>
              <a:t>превращений,</a:t>
            </a:r>
            <a:endParaRPr sz="1900" dirty="0">
              <a:latin typeface="Corbel"/>
              <a:cs typeface="Corbe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36373" y="3962400"/>
            <a:ext cx="5219065" cy="216852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550"/>
              </a:spcBef>
            </a:pPr>
            <a:r>
              <a:rPr sz="1900" spc="-10" dirty="0">
                <a:solidFill>
                  <a:srgbClr val="001F5F"/>
                </a:solidFill>
                <a:latin typeface="Corbel"/>
                <a:cs typeface="Corbel"/>
              </a:rPr>
              <a:t>происходящих</a:t>
            </a:r>
            <a:r>
              <a:rPr sz="1900" spc="65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с</a:t>
            </a:r>
            <a:r>
              <a:rPr sz="1900" spc="65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их</a:t>
            </a:r>
            <a:r>
              <a:rPr sz="1900" spc="60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героями,</a:t>
            </a:r>
            <a:r>
              <a:rPr sz="1900" spc="90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выражают</a:t>
            </a:r>
            <a:r>
              <a:rPr sz="1900" spc="70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spc="-10" dirty="0">
                <a:solidFill>
                  <a:srgbClr val="001F5F"/>
                </a:solidFill>
                <a:latin typeface="Corbel"/>
                <a:cs typeface="Corbel"/>
              </a:rPr>
              <a:t>глубокие моральные</a:t>
            </a:r>
            <a:r>
              <a:rPr sz="1900" spc="-50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идеи.</a:t>
            </a:r>
            <a:r>
              <a:rPr sz="1900" spc="-50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Они</a:t>
            </a:r>
            <a:r>
              <a:rPr sz="1900" spc="-55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учат</a:t>
            </a:r>
            <a:r>
              <a:rPr sz="1900" spc="-45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spc="-10" dirty="0">
                <a:solidFill>
                  <a:srgbClr val="001F5F"/>
                </a:solidFill>
                <a:latin typeface="Corbel"/>
                <a:cs typeface="Corbel"/>
              </a:rPr>
              <a:t>доброму</a:t>
            </a:r>
            <a:r>
              <a:rPr sz="1900" spc="-50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отношению</a:t>
            </a:r>
            <a:r>
              <a:rPr sz="1900" spc="-45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spc="-50" dirty="0">
                <a:solidFill>
                  <a:srgbClr val="001F5F"/>
                </a:solidFill>
                <a:latin typeface="Corbel"/>
                <a:cs typeface="Corbel"/>
              </a:rPr>
              <a:t>к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людям,</a:t>
            </a:r>
            <a:r>
              <a:rPr sz="1900" spc="465" dirty="0">
                <a:solidFill>
                  <a:srgbClr val="001F5F"/>
                </a:solidFill>
                <a:latin typeface="Corbel"/>
                <a:cs typeface="Corbel"/>
              </a:rPr>
              <a:t> 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показывают</a:t>
            </a:r>
            <a:r>
              <a:rPr sz="1900" spc="470" dirty="0">
                <a:solidFill>
                  <a:srgbClr val="001F5F"/>
                </a:solidFill>
                <a:latin typeface="Corbel"/>
                <a:cs typeface="Corbel"/>
              </a:rPr>
              <a:t> 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высокие</a:t>
            </a:r>
            <a:r>
              <a:rPr sz="1900" spc="455" dirty="0">
                <a:solidFill>
                  <a:srgbClr val="001F5F"/>
                </a:solidFill>
                <a:latin typeface="Corbel"/>
                <a:cs typeface="Corbel"/>
              </a:rPr>
              <a:t> 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чувства</a:t>
            </a:r>
            <a:r>
              <a:rPr sz="1900" spc="475" dirty="0">
                <a:solidFill>
                  <a:srgbClr val="001F5F"/>
                </a:solidFill>
                <a:latin typeface="Corbel"/>
                <a:cs typeface="Corbel"/>
              </a:rPr>
              <a:t>   </a:t>
            </a:r>
            <a:r>
              <a:rPr sz="1900" spc="-50" dirty="0">
                <a:solidFill>
                  <a:srgbClr val="001F5F"/>
                </a:solidFill>
                <a:latin typeface="Corbel"/>
                <a:cs typeface="Corbel"/>
              </a:rPr>
              <a:t>и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стремления.</a:t>
            </a:r>
            <a:r>
              <a:rPr sz="1900" spc="125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К.</a:t>
            </a:r>
            <a:r>
              <a:rPr sz="1900" spc="130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И.</a:t>
            </a:r>
            <a:r>
              <a:rPr sz="1900" spc="130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Чуковский</a:t>
            </a:r>
            <a:r>
              <a:rPr sz="1900" spc="130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писал,</a:t>
            </a:r>
            <a:r>
              <a:rPr sz="1900" spc="130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что</a:t>
            </a:r>
            <a:r>
              <a:rPr sz="1900" spc="130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spc="-20" dirty="0">
                <a:solidFill>
                  <a:srgbClr val="001F5F"/>
                </a:solidFill>
                <a:latin typeface="Corbel"/>
                <a:cs typeface="Corbel"/>
              </a:rPr>
              <a:t>цель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сказочника,</a:t>
            </a:r>
            <a:r>
              <a:rPr sz="1900" spc="114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и</a:t>
            </a:r>
            <a:r>
              <a:rPr sz="1900" spc="105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в</a:t>
            </a:r>
            <a:r>
              <a:rPr sz="1900" spc="114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первую</a:t>
            </a:r>
            <a:r>
              <a:rPr sz="1900" spc="110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очередь</a:t>
            </a:r>
            <a:r>
              <a:rPr sz="1900" spc="110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народного</a:t>
            </a:r>
            <a:r>
              <a:rPr sz="1900" spc="110" dirty="0">
                <a:solidFill>
                  <a:srgbClr val="001F5F"/>
                </a:solidFill>
                <a:latin typeface="Corbel"/>
                <a:cs typeface="Corbel"/>
              </a:rPr>
              <a:t>  </a:t>
            </a:r>
            <a:r>
              <a:rPr sz="1900" spc="-50" dirty="0">
                <a:solidFill>
                  <a:srgbClr val="001F5F"/>
                </a:solidFill>
                <a:latin typeface="Corbel"/>
                <a:cs typeface="Corbel"/>
              </a:rPr>
              <a:t>–</a:t>
            </a:r>
            <a:endParaRPr sz="1900" dirty="0">
              <a:latin typeface="Corbel"/>
              <a:cs typeface="Corbel"/>
            </a:endParaRPr>
          </a:p>
          <a:p>
            <a:pPr marL="12700" algn="just">
              <a:lnSpc>
                <a:spcPts val="1595"/>
              </a:lnSpc>
            </a:pP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«воспитать</a:t>
            </a:r>
            <a:r>
              <a:rPr sz="1900" spc="20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в</a:t>
            </a:r>
            <a:r>
              <a:rPr sz="1900" spc="25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ребенке</a:t>
            </a:r>
            <a:r>
              <a:rPr sz="1900" spc="15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человечность</a:t>
            </a:r>
            <a:r>
              <a:rPr sz="1900" spc="25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–</a:t>
            </a:r>
            <a:r>
              <a:rPr sz="1900" spc="35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эту</a:t>
            </a:r>
            <a:r>
              <a:rPr sz="1900" spc="5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spc="-10" dirty="0">
                <a:solidFill>
                  <a:srgbClr val="001F5F"/>
                </a:solidFill>
                <a:latin typeface="Corbel"/>
                <a:cs typeface="Corbel"/>
              </a:rPr>
              <a:t>дивную</a:t>
            </a:r>
            <a:endParaRPr sz="1900" dirty="0">
              <a:latin typeface="Corbel"/>
              <a:cs typeface="Corbel"/>
            </a:endParaRPr>
          </a:p>
          <a:p>
            <a:pPr marL="12700" marR="8255" algn="just">
              <a:lnSpc>
                <a:spcPct val="80000"/>
              </a:lnSpc>
              <a:spcBef>
                <a:spcPts val="229"/>
              </a:spcBef>
            </a:pP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способность</a:t>
            </a:r>
            <a:r>
              <a:rPr sz="1900" spc="385" dirty="0">
                <a:solidFill>
                  <a:srgbClr val="001F5F"/>
                </a:solidFill>
                <a:latin typeface="Corbel"/>
                <a:cs typeface="Corbel"/>
              </a:rPr>
              <a:t> 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человека</a:t>
            </a:r>
            <a:r>
              <a:rPr sz="1900" spc="390" dirty="0">
                <a:solidFill>
                  <a:srgbClr val="001F5F"/>
                </a:solidFill>
                <a:latin typeface="Corbel"/>
                <a:cs typeface="Corbel"/>
              </a:rPr>
              <a:t> 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волноваться</a:t>
            </a:r>
            <a:r>
              <a:rPr sz="1900" spc="390" dirty="0">
                <a:solidFill>
                  <a:srgbClr val="001F5F"/>
                </a:solidFill>
                <a:latin typeface="Corbel"/>
                <a:cs typeface="Corbel"/>
              </a:rPr>
              <a:t>   </a:t>
            </a:r>
            <a:r>
              <a:rPr sz="1900" spc="-10" dirty="0">
                <a:solidFill>
                  <a:srgbClr val="001F5F"/>
                </a:solidFill>
                <a:latin typeface="Corbel"/>
                <a:cs typeface="Corbel"/>
              </a:rPr>
              <a:t>чужим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несчастьям,</a:t>
            </a:r>
            <a:r>
              <a:rPr sz="1900" spc="310" dirty="0">
                <a:solidFill>
                  <a:srgbClr val="001F5F"/>
                </a:solidFill>
                <a:latin typeface="Corbel"/>
                <a:cs typeface="Corbel"/>
              </a:rPr>
              <a:t> 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радоваться</a:t>
            </a:r>
            <a:r>
              <a:rPr sz="1900" spc="315" dirty="0">
                <a:solidFill>
                  <a:srgbClr val="001F5F"/>
                </a:solidFill>
                <a:latin typeface="Corbel"/>
                <a:cs typeface="Corbel"/>
              </a:rPr>
              <a:t>  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радостям</a:t>
            </a:r>
            <a:r>
              <a:rPr sz="1900" spc="310" dirty="0">
                <a:solidFill>
                  <a:srgbClr val="001F5F"/>
                </a:solidFill>
                <a:latin typeface="Corbel"/>
                <a:cs typeface="Corbel"/>
              </a:rPr>
              <a:t>   </a:t>
            </a:r>
            <a:r>
              <a:rPr sz="1900" spc="-10" dirty="0">
                <a:solidFill>
                  <a:srgbClr val="001F5F"/>
                </a:solidFill>
                <a:latin typeface="Corbel"/>
                <a:cs typeface="Corbel"/>
              </a:rPr>
              <a:t>другого, переживать</a:t>
            </a:r>
            <a:r>
              <a:rPr sz="1900" spc="-50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чужую</a:t>
            </a:r>
            <a:r>
              <a:rPr sz="1900" spc="-35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spc="-25" dirty="0">
                <a:solidFill>
                  <a:srgbClr val="001F5F"/>
                </a:solidFill>
                <a:latin typeface="Corbel"/>
                <a:cs typeface="Corbel"/>
              </a:rPr>
              <a:t>судьбу,</a:t>
            </a:r>
            <a:r>
              <a:rPr sz="1900" spc="-10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dirty="0">
                <a:solidFill>
                  <a:srgbClr val="001F5F"/>
                </a:solidFill>
                <a:latin typeface="Corbel"/>
                <a:cs typeface="Corbel"/>
              </a:rPr>
              <a:t>как</a:t>
            </a:r>
            <a:r>
              <a:rPr sz="1900" spc="-70" dirty="0">
                <a:solidFill>
                  <a:srgbClr val="001F5F"/>
                </a:solidFill>
                <a:latin typeface="Corbel"/>
                <a:cs typeface="Corbel"/>
              </a:rPr>
              <a:t> </a:t>
            </a:r>
            <a:r>
              <a:rPr sz="1900" spc="-10" dirty="0">
                <a:solidFill>
                  <a:srgbClr val="001F5F"/>
                </a:solidFill>
                <a:latin typeface="Corbel"/>
                <a:cs typeface="Corbel"/>
              </a:rPr>
              <a:t>свою».</a:t>
            </a:r>
            <a:endParaRPr sz="1900" dirty="0">
              <a:latin typeface="Corbel"/>
              <a:cs typeface="Corbel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1600200"/>
            <a:ext cx="2362199" cy="4191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244" y="466420"/>
            <a:ext cx="1316355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i="0" spc="-10" dirty="0">
                <a:latin typeface="Corbel"/>
                <a:cs typeface="Corbel"/>
              </a:rPr>
              <a:t>Цель: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4178" y="1396060"/>
            <a:ext cx="2592070" cy="236791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221615" indent="151765">
              <a:lnSpc>
                <a:spcPct val="90100"/>
              </a:lnSpc>
              <a:spcBef>
                <a:spcPts val="385"/>
              </a:spcBef>
            </a:pPr>
            <a:r>
              <a:rPr lang="ru-RU" sz="2400" spc="-10" dirty="0">
                <a:solidFill>
                  <a:srgbClr val="006FC0"/>
                </a:solidFill>
                <a:latin typeface="Corbel"/>
                <a:cs typeface="Corbel"/>
              </a:rPr>
              <a:t>с</a:t>
            </a:r>
            <a:r>
              <a:rPr sz="2400" spc="-10" dirty="0" err="1" smtClean="0">
                <a:solidFill>
                  <a:srgbClr val="006FC0"/>
                </a:solidFill>
                <a:latin typeface="Corbel"/>
                <a:cs typeface="Corbel"/>
              </a:rPr>
              <a:t>озда</a:t>
            </a:r>
            <a:r>
              <a:rPr lang="ru-RU" sz="2400" spc="-10" dirty="0" err="1" smtClean="0">
                <a:solidFill>
                  <a:srgbClr val="006FC0"/>
                </a:solidFill>
                <a:latin typeface="Corbel"/>
                <a:cs typeface="Corbel"/>
              </a:rPr>
              <a:t>ние</a:t>
            </a:r>
            <a:r>
              <a:rPr sz="2400" spc="-100" dirty="0" smtClean="0">
                <a:solidFill>
                  <a:srgbClr val="006FC0"/>
                </a:solidFill>
                <a:latin typeface="Corbel"/>
                <a:cs typeface="Corbel"/>
              </a:rPr>
              <a:t> </a:t>
            </a:r>
            <a:r>
              <a:rPr sz="2400" spc="-10" dirty="0" err="1" smtClean="0">
                <a:solidFill>
                  <a:srgbClr val="006FC0"/>
                </a:solidFill>
                <a:latin typeface="Corbel"/>
                <a:cs typeface="Corbel"/>
              </a:rPr>
              <a:t>услови</a:t>
            </a:r>
            <a:r>
              <a:rPr lang="ru-RU" sz="2400" spc="-10" dirty="0" smtClean="0">
                <a:solidFill>
                  <a:srgbClr val="006FC0"/>
                </a:solidFill>
                <a:latin typeface="Corbel"/>
                <a:cs typeface="Corbel"/>
              </a:rPr>
              <a:t>й</a:t>
            </a:r>
            <a:r>
              <a:rPr sz="2400" spc="-10" dirty="0" smtClean="0">
                <a:solidFill>
                  <a:srgbClr val="006FC0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006FC0"/>
                </a:solidFill>
                <a:latin typeface="Corbel"/>
                <a:cs typeface="Corbel"/>
              </a:rPr>
              <a:t>для</a:t>
            </a:r>
            <a:r>
              <a:rPr sz="2400" spc="-70" dirty="0">
                <a:solidFill>
                  <a:srgbClr val="006FC0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Corbel"/>
                <a:cs typeface="Corbel"/>
              </a:rPr>
              <a:t>развития детской</a:t>
            </a:r>
            <a:endParaRPr sz="2400" dirty="0">
              <a:latin typeface="Corbel"/>
              <a:cs typeface="Corbel"/>
            </a:endParaRPr>
          </a:p>
          <a:p>
            <a:pPr marL="12700" marR="5080">
              <a:lnSpc>
                <a:spcPct val="90000"/>
              </a:lnSpc>
              <a:spcBef>
                <a:spcPts val="5"/>
              </a:spcBef>
            </a:pPr>
            <a:r>
              <a:rPr sz="2400" spc="-10" dirty="0">
                <a:solidFill>
                  <a:srgbClr val="006FC0"/>
                </a:solidFill>
                <a:latin typeface="Corbel"/>
                <a:cs typeface="Corbel"/>
              </a:rPr>
              <a:t>любознательности, познавательной активности</a:t>
            </a:r>
            <a:r>
              <a:rPr sz="2400" spc="-20" dirty="0">
                <a:solidFill>
                  <a:srgbClr val="006FC0"/>
                </a:solidFill>
                <a:latin typeface="Corbel"/>
                <a:cs typeface="Corbel"/>
              </a:rPr>
              <a:t> </a:t>
            </a:r>
            <a:r>
              <a:rPr sz="2400" spc="-50" dirty="0">
                <a:solidFill>
                  <a:srgbClr val="006FC0"/>
                </a:solidFill>
                <a:latin typeface="Corbel"/>
                <a:cs typeface="Corbel"/>
              </a:rPr>
              <a:t>и</a:t>
            </a:r>
            <a:endParaRPr sz="2400" dirty="0">
              <a:latin typeface="Corbel"/>
              <a:cs typeface="Corbel"/>
            </a:endParaRPr>
          </a:p>
          <a:p>
            <a:pPr marL="12700">
              <a:lnSpc>
                <a:spcPts val="2590"/>
              </a:lnSpc>
            </a:pPr>
            <a:r>
              <a:rPr sz="2400" spc="-10" dirty="0">
                <a:solidFill>
                  <a:srgbClr val="006FC0"/>
                </a:solidFill>
                <a:latin typeface="Corbel"/>
                <a:cs typeface="Corbel"/>
              </a:rPr>
              <a:t>инициативности.</a:t>
            </a:r>
            <a:endParaRPr sz="2400" dirty="0">
              <a:latin typeface="Corbel"/>
              <a:cs typeface="Corbe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95597" y="1128712"/>
            <a:ext cx="4805934" cy="48196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76200"/>
            <a:ext cx="6798734" cy="1303867"/>
          </a:xfrm>
          <a:prstGeom prst="rect">
            <a:avLst/>
          </a:prstGeom>
        </p:spPr>
        <p:txBody>
          <a:bodyPr vert="horz" wrap="square" lIns="0" tIns="141909" rIns="0" bIns="0" rtlCol="0">
            <a:spAutoFit/>
          </a:bodyPr>
          <a:lstStyle/>
          <a:p>
            <a:pPr marL="412750">
              <a:lnSpc>
                <a:spcPct val="100000"/>
              </a:lnSpc>
              <a:spcBef>
                <a:spcPts val="105"/>
              </a:spcBef>
            </a:pPr>
            <a:r>
              <a:rPr i="0" spc="-10" dirty="0">
                <a:latin typeface="Corbel"/>
                <a:cs typeface="Corbel"/>
              </a:rPr>
              <a:t>Задачи: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sz="half" idx="2"/>
          </p:nvPr>
        </p:nvSpPr>
        <p:spPr>
          <a:xfrm>
            <a:off x="830580" y="1137980"/>
            <a:ext cx="3977640" cy="4639988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49860" marR="394335" indent="-137160">
              <a:lnSpc>
                <a:spcPct val="70000"/>
              </a:lnSpc>
              <a:spcBef>
                <a:spcPts val="810"/>
              </a:spcBef>
              <a:buClr>
                <a:srgbClr val="A6B727"/>
              </a:buClr>
              <a:buSzPct val="80000"/>
              <a:buChar char="•"/>
              <a:tabLst>
                <a:tab pos="149860" algn="l"/>
              </a:tabLst>
            </a:pP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Воспитывать</a:t>
            </a:r>
            <a:r>
              <a:rPr sz="18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sz="18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детей чувство сострадания</a:t>
            </a:r>
            <a:r>
              <a:rPr sz="18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sz="18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слабым</a:t>
            </a:r>
            <a:r>
              <a:rPr sz="18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беззащитным.</a:t>
            </a:r>
          </a:p>
          <a:p>
            <a:pPr marL="149860" indent="-137160">
              <a:lnSpc>
                <a:spcPts val="2039"/>
              </a:lnSpc>
              <a:spcBef>
                <a:spcPts val="265"/>
              </a:spcBef>
              <a:buClr>
                <a:srgbClr val="A6B727"/>
              </a:buClr>
              <a:buSzPct val="80000"/>
              <a:buChar char="•"/>
              <a:tabLst>
                <a:tab pos="149860" algn="l"/>
              </a:tabLst>
            </a:pPr>
            <a:r>
              <a:rPr sz="1800" spc="-10" dirty="0" err="1">
                <a:latin typeface="Arial" panose="020B0604020202020204" pitchFamily="34" charset="0"/>
                <a:cs typeface="Arial" panose="020B0604020202020204" pitchFamily="34" charset="0"/>
              </a:rPr>
              <a:t>Развивать</a:t>
            </a:r>
            <a:r>
              <a:rPr sz="18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коммуникативные</a:t>
            </a:r>
            <a:r>
              <a:rPr lang="ru-RU" sz="18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навыки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18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формировать </a:t>
            </a:r>
            <a:r>
              <a:rPr sz="1800" spc="-2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доброжелательное</a:t>
            </a:r>
            <a:r>
              <a:rPr sz="18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отношение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друг</a:t>
            </a:r>
            <a:r>
              <a:rPr sz="18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sz="18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другу.</a:t>
            </a:r>
          </a:p>
          <a:p>
            <a:pPr marL="149860" indent="-137160">
              <a:lnSpc>
                <a:spcPts val="2039"/>
              </a:lnSpc>
              <a:spcBef>
                <a:spcPts val="290"/>
              </a:spcBef>
              <a:buClr>
                <a:srgbClr val="A6B727"/>
              </a:buClr>
              <a:buSzPct val="80000"/>
              <a:buChar char="•"/>
              <a:tabLst>
                <a:tab pos="149860" algn="l"/>
              </a:tabLst>
            </a:pP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Воспитывать</a:t>
            </a:r>
            <a:r>
              <a:rPr sz="18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 err="1">
                <a:latin typeface="Arial" panose="020B0604020202020204" pitchFamily="34" charset="0"/>
                <a:cs typeface="Arial" panose="020B0604020202020204" pitchFamily="34" charset="0"/>
              </a:rPr>
              <a:t>уважение</a:t>
            </a:r>
            <a:r>
              <a:rPr sz="18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0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800" spc="-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сверстникам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18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умение</a:t>
            </a:r>
            <a:r>
              <a:rPr sz="18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проявлять взаимопомощь</a:t>
            </a:r>
            <a:r>
              <a:rPr sz="18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sz="18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совместной коллективной</a:t>
            </a:r>
            <a:r>
              <a:rPr sz="1800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деятельности.</a:t>
            </a:r>
          </a:p>
          <a:p>
            <a:pPr marL="149860" marR="467359" indent="-137160">
              <a:lnSpc>
                <a:spcPct val="70000"/>
              </a:lnSpc>
              <a:spcBef>
                <a:spcPts val="1010"/>
              </a:spcBef>
              <a:buClr>
                <a:srgbClr val="A6B727"/>
              </a:buClr>
              <a:buSzPct val="80000"/>
              <a:buChar char="•"/>
              <a:tabLst>
                <a:tab pos="149860" algn="l"/>
              </a:tabLst>
            </a:pP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Использовать</a:t>
            </a:r>
            <a:r>
              <a:rPr sz="18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сказки </a:t>
            </a:r>
            <a:r>
              <a:rPr sz="1800" spc="-20" dirty="0">
                <a:latin typeface="Arial" panose="020B0604020202020204" pitchFamily="34" charset="0"/>
                <a:cs typeface="Arial" panose="020B0604020202020204" pitchFamily="34" charset="0"/>
              </a:rPr>
              <a:t>К.И.Чуковского</a:t>
            </a:r>
            <a:r>
              <a:rPr sz="18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sz="18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различных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видах</a:t>
            </a:r>
            <a:r>
              <a:rPr sz="18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деятельности.</a:t>
            </a:r>
          </a:p>
          <a:p>
            <a:pPr marL="149860" indent="-137160">
              <a:lnSpc>
                <a:spcPts val="2039"/>
              </a:lnSpc>
              <a:spcBef>
                <a:spcPts val="265"/>
              </a:spcBef>
              <a:buClr>
                <a:srgbClr val="A6B727"/>
              </a:buClr>
              <a:buSzPct val="80000"/>
              <a:buChar char="•"/>
              <a:tabLst>
                <a:tab pos="149860" algn="l"/>
              </a:tabLst>
            </a:pPr>
            <a:r>
              <a:rPr sz="1800" spc="-10" dirty="0" err="1">
                <a:latin typeface="Arial" panose="020B0604020202020204" pitchFamily="34" charset="0"/>
                <a:cs typeface="Arial" panose="020B0604020202020204" pitchFamily="34" charset="0"/>
              </a:rPr>
              <a:t>Формировать</a:t>
            </a:r>
            <a:r>
              <a:rPr sz="18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навыки</a:t>
            </a:r>
            <a:r>
              <a:rPr lang="ru-RU" sz="18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приобретения</a:t>
            </a:r>
            <a:r>
              <a:rPr sz="18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знаний</a:t>
            </a:r>
            <a:r>
              <a:rPr sz="18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из</a:t>
            </a:r>
            <a:r>
              <a:rPr sz="18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книги</a:t>
            </a:r>
            <a:r>
              <a:rPr sz="18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5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применение</a:t>
            </a:r>
            <a:r>
              <a:rPr sz="1800" spc="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их</a:t>
            </a:r>
            <a:r>
              <a:rPr sz="18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sz="18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практической деятельности.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24400" y="1137980"/>
            <a:ext cx="3862704" cy="476450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49860" indent="-137160" algn="just">
              <a:lnSpc>
                <a:spcPts val="2160"/>
              </a:lnSpc>
              <a:spcBef>
                <a:spcPts val="90"/>
              </a:spcBef>
              <a:buClr>
                <a:srgbClr val="A6B727"/>
              </a:buClr>
              <a:buSzPct val="80000"/>
              <a:buChar char="•"/>
              <a:tabLst>
                <a:tab pos="149860" algn="l"/>
              </a:tabLst>
            </a:pPr>
            <a:r>
              <a:rPr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Дать</a:t>
            </a:r>
            <a:r>
              <a:rPr spc="-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целостное</a:t>
            </a:r>
            <a:r>
              <a:rPr spc="-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представление </a:t>
            </a:r>
            <a:r>
              <a:rPr spc="-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9860" marR="390525" algn="just">
              <a:lnSpc>
                <a:spcPct val="80000"/>
              </a:lnSpc>
              <a:spcBef>
                <a:spcPts val="240"/>
              </a:spcBef>
            </a:pPr>
            <a:r>
              <a:rPr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творчестве</a:t>
            </a:r>
            <a:r>
              <a:rPr spc="-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</a:t>
            </a:r>
            <a:r>
              <a:rPr spc="-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3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</a:t>
            </a:r>
            <a:r>
              <a:rPr spc="3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Чуковского,</a:t>
            </a:r>
            <a:r>
              <a:rPr spc="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разнообразных</a:t>
            </a:r>
            <a:r>
              <a:rPr spc="-3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литературных жанрах.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9860" marR="12700" indent="-137160">
              <a:lnSpc>
                <a:spcPct val="80000"/>
              </a:lnSpc>
              <a:spcBef>
                <a:spcPts val="1010"/>
              </a:spcBef>
              <a:buClr>
                <a:srgbClr val="A6B727"/>
              </a:buClr>
              <a:buSzPct val="80000"/>
              <a:buChar char="•"/>
              <a:tabLst>
                <a:tab pos="149860" algn="l"/>
              </a:tabLst>
            </a:pPr>
            <a:r>
              <a:rPr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Учить</a:t>
            </a:r>
            <a:r>
              <a:rPr spc="-5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понимать</a:t>
            </a:r>
            <a:r>
              <a:rPr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занимательность сюжетов</a:t>
            </a:r>
            <a:r>
              <a:rPr spc="-7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сказок</a:t>
            </a:r>
            <a:r>
              <a:rPr spc="-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К.И.</a:t>
            </a:r>
            <a:r>
              <a:rPr spc="-204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Чуковского, особенность</a:t>
            </a:r>
            <a:r>
              <a:rPr spc="-2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</a:t>
            </a:r>
            <a:r>
              <a:rPr spc="-1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языка.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9860" marR="523875" indent="-137160">
              <a:lnSpc>
                <a:spcPts val="1920"/>
              </a:lnSpc>
              <a:spcBef>
                <a:spcPts val="969"/>
              </a:spcBef>
              <a:buClr>
                <a:srgbClr val="A6B727"/>
              </a:buClr>
              <a:buSzPct val="80000"/>
              <a:buChar char="•"/>
              <a:tabLst>
                <a:tab pos="149860" algn="l"/>
              </a:tabLst>
            </a:pP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Пробуждать</a:t>
            </a:r>
            <a:r>
              <a:rPr spc="-5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дошкольников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желание</a:t>
            </a:r>
            <a:r>
              <a:rPr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 </a:t>
            </a:r>
            <a:r>
              <a:rPr spc="-2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обращаться</a:t>
            </a:r>
            <a:r>
              <a:rPr spc="-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spc="-3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книге,</a:t>
            </a:r>
            <a:r>
              <a:rPr spc="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9860" marR="5080">
              <a:lnSpc>
                <a:spcPct val="80000"/>
              </a:lnSpc>
              <a:spcBef>
                <a:spcPts val="20"/>
              </a:spcBef>
            </a:pPr>
            <a:r>
              <a:rPr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источнику</a:t>
            </a:r>
            <a:r>
              <a:rPr spc="-4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содержательного</a:t>
            </a:r>
            <a:r>
              <a:rPr spc="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занимательного</a:t>
            </a:r>
            <a:r>
              <a:rPr spc="-6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проведения досуга;</a:t>
            </a:r>
            <a:r>
              <a:rPr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формировать</a:t>
            </a:r>
            <a:r>
              <a:rPr spc="-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устойчивый </a:t>
            </a:r>
            <a:r>
              <a:rPr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</a:t>
            </a:r>
            <a:r>
              <a:rPr spc="-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spc="-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чтению,</a:t>
            </a:r>
            <a:r>
              <a:rPr spc="-3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вырабатывать </a:t>
            </a:r>
            <a:r>
              <a:rPr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навыки</a:t>
            </a:r>
            <a:r>
              <a:rPr spc="-7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грамотного</a:t>
            </a:r>
            <a:r>
              <a:rPr spc="-3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читателя.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9860" marR="118110" indent="-137160">
              <a:lnSpc>
                <a:spcPct val="80000"/>
              </a:lnSpc>
              <a:spcBef>
                <a:spcPts val="1010"/>
              </a:spcBef>
              <a:buClr>
                <a:srgbClr val="A6B727"/>
              </a:buClr>
              <a:buSzPct val="80000"/>
              <a:buChar char="•"/>
              <a:tabLst>
                <a:tab pos="149860" algn="l"/>
              </a:tabLst>
            </a:pP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Приобщать</a:t>
            </a:r>
            <a:r>
              <a:rPr spc="-9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  <a:r>
              <a:rPr spc="-7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pc="-9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</a:t>
            </a:r>
            <a:r>
              <a:rPr spc="29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совместному</a:t>
            </a:r>
            <a:r>
              <a:rPr spc="-5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семейному</a:t>
            </a:r>
            <a:r>
              <a:rPr spc="-1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чтению </a:t>
            </a:r>
            <a:r>
              <a:rPr spc="-2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художественной</a:t>
            </a:r>
            <a:r>
              <a:rPr spc="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литературы</a:t>
            </a:r>
            <a:r>
              <a:rPr spc="-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творческой</a:t>
            </a:r>
            <a:r>
              <a:rPr spc="-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деятельности.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6447" y="906602"/>
            <a:ext cx="3361690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i="0" dirty="0">
                <a:latin typeface="Corbel"/>
                <a:cs typeface="Corbel"/>
              </a:rPr>
              <a:t>Этапы</a:t>
            </a:r>
            <a:r>
              <a:rPr i="0" spc="-60" dirty="0">
                <a:latin typeface="Corbel"/>
                <a:cs typeface="Corbel"/>
              </a:rPr>
              <a:t> </a:t>
            </a:r>
            <a:r>
              <a:rPr i="0" spc="-10" dirty="0">
                <a:latin typeface="Corbel"/>
                <a:cs typeface="Corbel"/>
              </a:rPr>
              <a:t>работы: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6148" y="1588084"/>
            <a:ext cx="4685030" cy="36715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730" indent="-123825">
              <a:lnSpc>
                <a:spcPts val="2375"/>
              </a:lnSpc>
              <a:spcBef>
                <a:spcPts val="95"/>
              </a:spcBef>
              <a:buSzPct val="97500"/>
              <a:buAutoNum type="arabicPlain"/>
              <a:tabLst>
                <a:tab pos="125730" algn="l"/>
              </a:tabLst>
            </a:pPr>
            <a:r>
              <a:rPr sz="2000" u="sng" spc="-4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rbel"/>
                <a:cs typeface="Corbel"/>
              </a:rPr>
              <a:t> </a:t>
            </a:r>
            <a:r>
              <a:rPr sz="20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rbel"/>
                <a:cs typeface="Corbel"/>
              </a:rPr>
              <a:t>этап</a:t>
            </a:r>
            <a:r>
              <a:rPr sz="2000" u="sng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rbel"/>
                <a:cs typeface="Corbel"/>
              </a:rPr>
              <a:t> </a:t>
            </a:r>
            <a:r>
              <a:rPr sz="20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rbel"/>
                <a:cs typeface="Corbel"/>
              </a:rPr>
              <a:t>–</a:t>
            </a:r>
            <a:r>
              <a:rPr sz="2000" u="sng" spc="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rbel"/>
                <a:cs typeface="Corbel"/>
              </a:rPr>
              <a:t> </a:t>
            </a:r>
            <a:r>
              <a:rPr sz="20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rbel"/>
                <a:cs typeface="Corbel"/>
              </a:rPr>
              <a:t>подготовительный</a:t>
            </a:r>
            <a:endParaRPr sz="2000" dirty="0">
              <a:latin typeface="Corbel"/>
              <a:cs typeface="Corbel"/>
            </a:endParaRPr>
          </a:p>
          <a:p>
            <a:pPr marL="323850" marR="523875" lvl="1" indent="-137160">
              <a:lnSpc>
                <a:spcPts val="2160"/>
              </a:lnSpc>
              <a:spcBef>
                <a:spcPts val="245"/>
              </a:spcBef>
              <a:buClr>
                <a:srgbClr val="A6B727"/>
              </a:buClr>
              <a:buSzPct val="80000"/>
              <a:buChar char="•"/>
              <a:tabLst>
                <a:tab pos="323850" algn="l"/>
              </a:tabLst>
            </a:pPr>
            <a:r>
              <a:rPr sz="2000" spc="-10" dirty="0">
                <a:solidFill>
                  <a:srgbClr val="006FC0"/>
                </a:solidFill>
                <a:latin typeface="Corbel"/>
                <a:cs typeface="Corbel"/>
              </a:rPr>
              <a:t>Создание</a:t>
            </a:r>
            <a:r>
              <a:rPr sz="2000" spc="-55" dirty="0">
                <a:solidFill>
                  <a:srgbClr val="006FC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006FC0"/>
                </a:solidFill>
                <a:latin typeface="Corbel"/>
                <a:cs typeface="Corbel"/>
              </a:rPr>
              <a:t>условий</a:t>
            </a:r>
            <a:r>
              <a:rPr sz="2000" spc="-40" dirty="0">
                <a:solidFill>
                  <a:srgbClr val="006FC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006FC0"/>
                </a:solidFill>
                <a:latin typeface="Corbel"/>
                <a:cs typeface="Corbel"/>
              </a:rPr>
              <a:t>для</a:t>
            </a:r>
            <a:r>
              <a:rPr sz="2000" spc="-70" dirty="0">
                <a:solidFill>
                  <a:srgbClr val="006FC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Corbel"/>
                <a:cs typeface="Corbel"/>
              </a:rPr>
              <a:t>реализации проекта</a:t>
            </a:r>
            <a:endParaRPr sz="2000" dirty="0">
              <a:latin typeface="Corbel"/>
              <a:cs typeface="Corbel"/>
            </a:endParaRPr>
          </a:p>
          <a:p>
            <a:pPr marL="323850" lvl="1" indent="-137160">
              <a:lnSpc>
                <a:spcPct val="100000"/>
              </a:lnSpc>
              <a:spcBef>
                <a:spcPts val="235"/>
              </a:spcBef>
              <a:buClr>
                <a:srgbClr val="A6B727"/>
              </a:buClr>
              <a:buSzPct val="80000"/>
              <a:buChar char="•"/>
              <a:tabLst>
                <a:tab pos="323850" algn="l"/>
              </a:tabLst>
            </a:pPr>
            <a:r>
              <a:rPr sz="2000" spc="-10" dirty="0">
                <a:solidFill>
                  <a:srgbClr val="006FC0"/>
                </a:solidFill>
                <a:latin typeface="Corbel"/>
                <a:cs typeface="Corbel"/>
              </a:rPr>
              <a:t>Обсуждение</a:t>
            </a:r>
            <a:r>
              <a:rPr sz="2000" spc="-25" dirty="0">
                <a:solidFill>
                  <a:srgbClr val="006FC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006FC0"/>
                </a:solidFill>
                <a:latin typeface="Corbel"/>
                <a:cs typeface="Corbel"/>
              </a:rPr>
              <a:t>целей</a:t>
            </a:r>
            <a:r>
              <a:rPr sz="2000" spc="320" dirty="0">
                <a:solidFill>
                  <a:srgbClr val="006FC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006FC0"/>
                </a:solidFill>
                <a:latin typeface="Corbel"/>
                <a:cs typeface="Corbel"/>
              </a:rPr>
              <a:t>и</a:t>
            </a:r>
            <a:r>
              <a:rPr sz="2000" spc="-65" dirty="0">
                <a:solidFill>
                  <a:srgbClr val="006FC0"/>
                </a:solidFill>
                <a:latin typeface="Corbel"/>
                <a:cs typeface="Corbel"/>
              </a:rPr>
              <a:t> </a:t>
            </a:r>
            <a:r>
              <a:rPr sz="2000" spc="-20" dirty="0">
                <a:solidFill>
                  <a:srgbClr val="006FC0"/>
                </a:solidFill>
                <a:latin typeface="Corbel"/>
                <a:cs typeface="Corbel"/>
              </a:rPr>
              <a:t>задач</a:t>
            </a:r>
            <a:endParaRPr sz="2000" dirty="0">
              <a:latin typeface="Corbel"/>
              <a:cs typeface="Corbel"/>
            </a:endParaRPr>
          </a:p>
          <a:p>
            <a:pPr marL="141605" indent="-139700">
              <a:lnSpc>
                <a:spcPts val="2390"/>
              </a:lnSpc>
              <a:spcBef>
                <a:spcPts val="1060"/>
              </a:spcBef>
              <a:buSzPct val="97500"/>
              <a:buAutoNum type="arabicPlain"/>
              <a:tabLst>
                <a:tab pos="141605" algn="l"/>
              </a:tabLst>
            </a:pPr>
            <a:r>
              <a:rPr sz="2000" u="sng" spc="-4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rbel"/>
                <a:cs typeface="Corbel"/>
              </a:rPr>
              <a:t> </a:t>
            </a:r>
            <a:r>
              <a:rPr sz="20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rbel"/>
                <a:cs typeface="Corbel"/>
              </a:rPr>
              <a:t>этап</a:t>
            </a:r>
            <a:r>
              <a:rPr sz="20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rbel"/>
                <a:cs typeface="Corbel"/>
              </a:rPr>
              <a:t> </a:t>
            </a:r>
            <a:r>
              <a:rPr sz="20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rbel"/>
                <a:cs typeface="Corbel"/>
              </a:rPr>
              <a:t>–</a:t>
            </a:r>
            <a:r>
              <a:rPr sz="2000" u="sng" spc="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rbel"/>
                <a:cs typeface="Corbel"/>
              </a:rPr>
              <a:t> </a:t>
            </a:r>
            <a:r>
              <a:rPr sz="20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rbel"/>
                <a:cs typeface="Corbel"/>
              </a:rPr>
              <a:t>основной</a:t>
            </a:r>
            <a:endParaRPr sz="2000" dirty="0">
              <a:latin typeface="Corbel"/>
              <a:cs typeface="Corbel"/>
            </a:endParaRPr>
          </a:p>
          <a:p>
            <a:pPr marL="323850" lvl="1" indent="-137160">
              <a:lnSpc>
                <a:spcPts val="2390"/>
              </a:lnSpc>
              <a:buClr>
                <a:srgbClr val="A6B727"/>
              </a:buClr>
              <a:buSzPct val="80000"/>
              <a:buChar char="•"/>
              <a:tabLst>
                <a:tab pos="323850" algn="l"/>
              </a:tabLst>
            </a:pPr>
            <a:r>
              <a:rPr sz="2000" dirty="0">
                <a:solidFill>
                  <a:srgbClr val="006FC0"/>
                </a:solidFill>
                <a:latin typeface="Corbel"/>
                <a:cs typeface="Corbel"/>
              </a:rPr>
              <a:t>Работа</a:t>
            </a:r>
            <a:r>
              <a:rPr sz="2000" spc="-65" dirty="0">
                <a:solidFill>
                  <a:srgbClr val="006FC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Corbel"/>
                <a:cs typeface="Corbel"/>
              </a:rPr>
              <a:t>воспитателей</a:t>
            </a:r>
            <a:r>
              <a:rPr sz="2000" dirty="0">
                <a:solidFill>
                  <a:srgbClr val="006FC0"/>
                </a:solidFill>
                <a:latin typeface="Corbel"/>
                <a:cs typeface="Corbel"/>
              </a:rPr>
              <a:t> с</a:t>
            </a:r>
            <a:r>
              <a:rPr sz="2000" spc="-40" dirty="0">
                <a:solidFill>
                  <a:srgbClr val="006FC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Corbel"/>
                <a:cs typeface="Corbel"/>
              </a:rPr>
              <a:t>детьми</a:t>
            </a:r>
            <a:endParaRPr sz="2000" dirty="0">
              <a:latin typeface="Corbel"/>
              <a:cs typeface="Corbel"/>
            </a:endParaRPr>
          </a:p>
          <a:p>
            <a:pPr marL="323850" lvl="1" indent="-137160">
              <a:lnSpc>
                <a:spcPct val="100000"/>
              </a:lnSpc>
              <a:spcBef>
                <a:spcPts val="265"/>
              </a:spcBef>
              <a:buClr>
                <a:srgbClr val="A6B727"/>
              </a:buClr>
              <a:buSzPct val="80000"/>
              <a:buChar char="•"/>
              <a:tabLst>
                <a:tab pos="323850" algn="l"/>
              </a:tabLst>
            </a:pPr>
            <a:r>
              <a:rPr sz="2000" dirty="0">
                <a:solidFill>
                  <a:srgbClr val="006FC0"/>
                </a:solidFill>
                <a:latin typeface="Corbel"/>
                <a:cs typeface="Corbel"/>
              </a:rPr>
              <a:t>Работа</a:t>
            </a:r>
            <a:r>
              <a:rPr sz="2000" spc="-45" dirty="0">
                <a:solidFill>
                  <a:srgbClr val="006FC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006FC0"/>
                </a:solidFill>
                <a:latin typeface="Corbel"/>
                <a:cs typeface="Corbel"/>
              </a:rPr>
              <a:t>с</a:t>
            </a:r>
            <a:r>
              <a:rPr sz="2000" spc="-25" dirty="0">
                <a:solidFill>
                  <a:srgbClr val="006FC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Corbel"/>
                <a:cs typeface="Corbel"/>
              </a:rPr>
              <a:t>родителями</a:t>
            </a:r>
            <a:endParaRPr sz="2000" dirty="0">
              <a:latin typeface="Corbel"/>
              <a:cs typeface="Corbel"/>
            </a:endParaRPr>
          </a:p>
          <a:p>
            <a:pPr marL="323850" lvl="1" indent="-137160">
              <a:lnSpc>
                <a:spcPct val="100000"/>
              </a:lnSpc>
              <a:spcBef>
                <a:spcPts val="240"/>
              </a:spcBef>
              <a:buClr>
                <a:srgbClr val="A6B727"/>
              </a:buClr>
              <a:buSzPct val="80000"/>
              <a:buChar char="•"/>
              <a:tabLst>
                <a:tab pos="323850" algn="l"/>
              </a:tabLst>
            </a:pPr>
            <a:r>
              <a:rPr sz="2000" spc="-10" dirty="0">
                <a:solidFill>
                  <a:srgbClr val="006FC0"/>
                </a:solidFill>
                <a:latin typeface="Corbel"/>
                <a:cs typeface="Corbel"/>
              </a:rPr>
              <a:t>Совместная</a:t>
            </a:r>
            <a:r>
              <a:rPr sz="2000" spc="-30" dirty="0">
                <a:solidFill>
                  <a:srgbClr val="006FC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006FC0"/>
                </a:solidFill>
                <a:latin typeface="Corbel"/>
                <a:cs typeface="Corbel"/>
              </a:rPr>
              <a:t>работа</a:t>
            </a:r>
            <a:r>
              <a:rPr sz="2000" spc="-65" dirty="0">
                <a:solidFill>
                  <a:srgbClr val="006FC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Corbel"/>
                <a:cs typeface="Corbel"/>
              </a:rPr>
              <a:t>детей</a:t>
            </a:r>
            <a:r>
              <a:rPr sz="2000" dirty="0">
                <a:solidFill>
                  <a:srgbClr val="006FC0"/>
                </a:solidFill>
                <a:latin typeface="Corbel"/>
                <a:cs typeface="Corbel"/>
              </a:rPr>
              <a:t> с</a:t>
            </a:r>
            <a:r>
              <a:rPr sz="2000" spc="-45" dirty="0">
                <a:solidFill>
                  <a:srgbClr val="006FC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Corbel"/>
                <a:cs typeface="Corbel"/>
              </a:rPr>
              <a:t>родителями</a:t>
            </a:r>
            <a:endParaRPr sz="2000" dirty="0">
              <a:latin typeface="Corbel"/>
              <a:cs typeface="Corbel"/>
            </a:endParaRPr>
          </a:p>
          <a:p>
            <a:pPr marL="127000" indent="-125095">
              <a:lnSpc>
                <a:spcPts val="2380"/>
              </a:lnSpc>
              <a:spcBef>
                <a:spcPts val="1080"/>
              </a:spcBef>
              <a:buSzPct val="97500"/>
              <a:buAutoNum type="arabicPlain"/>
              <a:tabLst>
                <a:tab pos="127000" algn="l"/>
              </a:tabLst>
            </a:pPr>
            <a:r>
              <a:rPr sz="2000" u="sng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rbel"/>
                <a:cs typeface="Corbel"/>
              </a:rPr>
              <a:t> </a:t>
            </a:r>
            <a:r>
              <a:rPr sz="20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rbel"/>
                <a:cs typeface="Corbel"/>
              </a:rPr>
              <a:t>этап</a:t>
            </a:r>
            <a:r>
              <a:rPr sz="2000" u="sng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rbel"/>
                <a:cs typeface="Corbel"/>
              </a:rPr>
              <a:t> </a:t>
            </a:r>
            <a:r>
              <a:rPr sz="20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rbel"/>
                <a:cs typeface="Corbel"/>
              </a:rPr>
              <a:t>–</a:t>
            </a:r>
            <a:r>
              <a:rPr sz="20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rbel"/>
                <a:cs typeface="Corbel"/>
              </a:rPr>
              <a:t> заключительный</a:t>
            </a:r>
            <a:endParaRPr sz="2000" dirty="0">
              <a:latin typeface="Corbel"/>
              <a:cs typeface="Corbel"/>
            </a:endParaRPr>
          </a:p>
          <a:p>
            <a:pPr marL="323850" marR="823594" lvl="1" indent="-137160">
              <a:lnSpc>
                <a:spcPts val="2160"/>
              </a:lnSpc>
              <a:spcBef>
                <a:spcPts val="250"/>
              </a:spcBef>
              <a:buClr>
                <a:srgbClr val="A6B727"/>
              </a:buClr>
              <a:buSzPct val="80000"/>
              <a:buChar char="•"/>
              <a:tabLst>
                <a:tab pos="323850" algn="l"/>
              </a:tabLst>
            </a:pPr>
            <a:r>
              <a:rPr sz="2000" spc="-20" dirty="0">
                <a:solidFill>
                  <a:srgbClr val="006FC0"/>
                </a:solidFill>
                <a:latin typeface="Corbel"/>
                <a:cs typeface="Corbel"/>
              </a:rPr>
              <a:t>Подведение </a:t>
            </a:r>
            <a:r>
              <a:rPr sz="2000" dirty="0">
                <a:solidFill>
                  <a:srgbClr val="006FC0"/>
                </a:solidFill>
                <a:latin typeface="Corbel"/>
                <a:cs typeface="Corbel"/>
              </a:rPr>
              <a:t>итогов</a:t>
            </a:r>
            <a:r>
              <a:rPr sz="2000" spc="-50" dirty="0">
                <a:solidFill>
                  <a:srgbClr val="006FC0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Corbel"/>
                <a:cs typeface="Corbel"/>
              </a:rPr>
              <a:t>проведения проекта</a:t>
            </a:r>
            <a:endParaRPr sz="2000" dirty="0">
              <a:latin typeface="Corbel"/>
              <a:cs typeface="Corbe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30696" y="1044498"/>
            <a:ext cx="2808351" cy="477050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64151" y="1606054"/>
            <a:ext cx="3867658" cy="43723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36446" y="355907"/>
            <a:ext cx="7216953" cy="1738296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55"/>
              </a:spcBef>
            </a:pPr>
            <a:r>
              <a:rPr i="0" dirty="0" err="1">
                <a:latin typeface="Corbel"/>
                <a:cs typeface="Corbel"/>
              </a:rPr>
              <a:t>Оформление</a:t>
            </a:r>
            <a:r>
              <a:rPr i="0" spc="-114" dirty="0">
                <a:latin typeface="Corbel"/>
                <a:cs typeface="Corbel"/>
              </a:rPr>
              <a:t> </a:t>
            </a:r>
            <a:r>
              <a:rPr lang="ru-RU" i="0" spc="-114" dirty="0" smtClean="0">
                <a:latin typeface="Corbel"/>
                <a:cs typeface="Corbel"/>
              </a:rPr>
              <a:t>развивающей </a:t>
            </a:r>
            <a:r>
              <a:rPr i="0" spc="-10" dirty="0" err="1" smtClean="0">
                <a:latin typeface="Corbel"/>
                <a:cs typeface="Corbel"/>
              </a:rPr>
              <a:t>предметно</a:t>
            </a:r>
            <a:r>
              <a:rPr i="0" spc="-10" dirty="0" smtClean="0">
                <a:latin typeface="Corbel"/>
                <a:cs typeface="Corbel"/>
              </a:rPr>
              <a:t>- </a:t>
            </a:r>
            <a:r>
              <a:rPr lang="ru-RU" i="0" dirty="0" smtClean="0">
                <a:latin typeface="Corbel"/>
                <a:cs typeface="Corbel"/>
              </a:rPr>
              <a:t>пространственной</a:t>
            </a:r>
            <a:r>
              <a:rPr i="0" spc="-190" dirty="0" smtClean="0">
                <a:latin typeface="Corbel"/>
                <a:cs typeface="Corbel"/>
              </a:rPr>
              <a:t> </a:t>
            </a:r>
            <a:r>
              <a:rPr i="0" spc="-10" dirty="0">
                <a:latin typeface="Corbel"/>
                <a:cs typeface="Corbel"/>
              </a:rPr>
              <a:t>среды: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52068" y="1951079"/>
            <a:ext cx="4283710" cy="4566122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48590" indent="-135890">
              <a:lnSpc>
                <a:spcPct val="100000"/>
              </a:lnSpc>
              <a:spcBef>
                <a:spcPts val="530"/>
              </a:spcBef>
              <a:buClr>
                <a:srgbClr val="A6B727"/>
              </a:buClr>
              <a:buSzPct val="79166"/>
              <a:buChar char="•"/>
              <a:tabLst>
                <a:tab pos="148590" algn="l"/>
              </a:tabLst>
            </a:pPr>
            <a:r>
              <a:rPr lang="ru-RU" sz="2400" spc="-10" dirty="0" smtClean="0">
                <a:solidFill>
                  <a:srgbClr val="C00000"/>
                </a:solidFill>
                <a:latin typeface="Corbel"/>
                <a:cs typeface="Corbel"/>
              </a:rPr>
              <a:t>Оформление выставки</a:t>
            </a:r>
            <a:r>
              <a:rPr sz="2400" spc="-35" dirty="0" smtClean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C00000"/>
                </a:solidFill>
                <a:latin typeface="Corbel"/>
                <a:cs typeface="Corbel"/>
              </a:rPr>
              <a:t>книг</a:t>
            </a:r>
            <a:r>
              <a:rPr sz="2400" spc="-40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C00000"/>
                </a:solidFill>
                <a:latin typeface="Corbel"/>
                <a:cs typeface="Corbel"/>
              </a:rPr>
              <a:t>К.И.Чуковского;</a:t>
            </a:r>
            <a:endParaRPr sz="2400" dirty="0">
              <a:latin typeface="Corbel"/>
              <a:cs typeface="Corbel"/>
            </a:endParaRPr>
          </a:p>
          <a:p>
            <a:pPr marL="148590" indent="-135890">
              <a:lnSpc>
                <a:spcPts val="2590"/>
              </a:lnSpc>
              <a:spcBef>
                <a:spcPts val="434"/>
              </a:spcBef>
              <a:buClr>
                <a:srgbClr val="A6B727"/>
              </a:buClr>
              <a:buSzPct val="79166"/>
              <a:buChar char="•"/>
              <a:tabLst>
                <a:tab pos="148590" algn="l"/>
              </a:tabLst>
            </a:pPr>
            <a:r>
              <a:rPr sz="2400" spc="-10" dirty="0">
                <a:solidFill>
                  <a:srgbClr val="C00000"/>
                </a:solidFill>
                <a:latin typeface="Corbel"/>
                <a:cs typeface="Corbel"/>
              </a:rPr>
              <a:t>Внесение</a:t>
            </a:r>
            <a:r>
              <a:rPr sz="2400" spc="-85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C00000"/>
                </a:solidFill>
                <a:latin typeface="Corbel"/>
                <a:cs typeface="Corbel"/>
              </a:rPr>
              <a:t>атрибутов</a:t>
            </a:r>
            <a:r>
              <a:rPr sz="2400" spc="-65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spc="-25" dirty="0">
                <a:solidFill>
                  <a:srgbClr val="C00000"/>
                </a:solidFill>
                <a:latin typeface="Corbel"/>
                <a:cs typeface="Corbel"/>
              </a:rPr>
              <a:t>для</a:t>
            </a:r>
            <a:endParaRPr sz="2400" dirty="0">
              <a:latin typeface="Corbel"/>
              <a:cs typeface="Corbel"/>
            </a:endParaRPr>
          </a:p>
          <a:p>
            <a:pPr marL="149225" marR="1046480">
              <a:lnSpc>
                <a:spcPct val="80000"/>
              </a:lnSpc>
              <a:spcBef>
                <a:spcPts val="290"/>
              </a:spcBef>
            </a:pPr>
            <a:r>
              <a:rPr sz="2400" spc="-30" dirty="0">
                <a:solidFill>
                  <a:srgbClr val="C00000"/>
                </a:solidFill>
                <a:latin typeface="Corbel"/>
                <a:cs typeface="Corbel"/>
              </a:rPr>
              <a:t>сюжетно-</a:t>
            </a:r>
            <a:r>
              <a:rPr sz="2400" spc="-10" dirty="0">
                <a:solidFill>
                  <a:srgbClr val="C00000"/>
                </a:solidFill>
                <a:latin typeface="Corbel"/>
                <a:cs typeface="Corbel"/>
              </a:rPr>
              <a:t>ролевых</a:t>
            </a:r>
            <a:r>
              <a:rPr sz="2400" spc="-45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spc="-20" dirty="0">
                <a:solidFill>
                  <a:srgbClr val="C00000"/>
                </a:solidFill>
                <a:latin typeface="Corbel"/>
                <a:cs typeface="Corbel"/>
              </a:rPr>
              <a:t>игр: </a:t>
            </a:r>
            <a:r>
              <a:rPr lang="ru-RU" sz="2400" spc="-10" dirty="0" smtClean="0">
                <a:solidFill>
                  <a:srgbClr val="C00000"/>
                </a:solidFill>
                <a:latin typeface="Corbel"/>
                <a:cs typeface="Corbel"/>
              </a:rPr>
              <a:t>«В</a:t>
            </a:r>
            <a:r>
              <a:rPr sz="2400" spc="-10" dirty="0" err="1" smtClean="0">
                <a:solidFill>
                  <a:srgbClr val="C00000"/>
                </a:solidFill>
                <a:latin typeface="Corbel"/>
                <a:cs typeface="Corbel"/>
              </a:rPr>
              <a:t>етеринарная</a:t>
            </a:r>
            <a:r>
              <a:rPr sz="2400" spc="-50" dirty="0" smtClean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spc="-10" dirty="0" err="1" smtClean="0">
                <a:solidFill>
                  <a:srgbClr val="C00000"/>
                </a:solidFill>
                <a:latin typeface="Corbel"/>
                <a:cs typeface="Corbel"/>
              </a:rPr>
              <a:t>клиника</a:t>
            </a:r>
            <a:r>
              <a:rPr lang="ru-RU" sz="2400" spc="-10" dirty="0" smtClean="0">
                <a:solidFill>
                  <a:srgbClr val="C00000"/>
                </a:solidFill>
                <a:latin typeface="Corbel"/>
                <a:cs typeface="Corbel"/>
              </a:rPr>
              <a:t>"</a:t>
            </a:r>
            <a:r>
              <a:rPr sz="2400" spc="-10" dirty="0" smtClean="0">
                <a:solidFill>
                  <a:srgbClr val="C00000"/>
                </a:solidFill>
                <a:latin typeface="Corbel"/>
                <a:cs typeface="Corbel"/>
              </a:rPr>
              <a:t>, </a:t>
            </a:r>
            <a:r>
              <a:rPr lang="ru-RU" sz="2400" spc="-10" dirty="0" smtClean="0">
                <a:solidFill>
                  <a:srgbClr val="C00000"/>
                </a:solidFill>
                <a:latin typeface="Corbel"/>
                <a:cs typeface="Corbel"/>
              </a:rPr>
              <a:t>«Б</a:t>
            </a:r>
            <a:r>
              <a:rPr sz="2400" spc="-10" dirty="0" err="1" smtClean="0">
                <a:solidFill>
                  <a:srgbClr val="C00000"/>
                </a:solidFill>
                <a:latin typeface="Corbel"/>
                <a:cs typeface="Corbel"/>
              </a:rPr>
              <a:t>иблиотека</a:t>
            </a:r>
            <a:r>
              <a:rPr lang="ru-RU" sz="2400" spc="-10" dirty="0" smtClean="0">
                <a:solidFill>
                  <a:srgbClr val="C00000"/>
                </a:solidFill>
                <a:latin typeface="Corbel"/>
                <a:cs typeface="Corbel"/>
              </a:rPr>
              <a:t>"</a:t>
            </a:r>
            <a:r>
              <a:rPr sz="2400" spc="-10" dirty="0" smtClean="0">
                <a:solidFill>
                  <a:srgbClr val="C00000"/>
                </a:solidFill>
                <a:latin typeface="Corbel"/>
                <a:cs typeface="Corbel"/>
              </a:rPr>
              <a:t>;</a:t>
            </a:r>
            <a:endParaRPr sz="2400" dirty="0">
              <a:latin typeface="Corbel"/>
              <a:cs typeface="Corbel"/>
            </a:endParaRPr>
          </a:p>
          <a:p>
            <a:pPr marL="148590" indent="-135890">
              <a:lnSpc>
                <a:spcPts val="2590"/>
              </a:lnSpc>
              <a:spcBef>
                <a:spcPts val="409"/>
              </a:spcBef>
              <a:buClr>
                <a:srgbClr val="A6B727"/>
              </a:buClr>
              <a:buSzPct val="79166"/>
              <a:buChar char="•"/>
              <a:tabLst>
                <a:tab pos="148590" algn="l"/>
              </a:tabLst>
            </a:pPr>
            <a:r>
              <a:rPr lang="ru-RU" sz="2400" spc="-10" dirty="0" smtClean="0">
                <a:solidFill>
                  <a:srgbClr val="C00000"/>
                </a:solidFill>
                <a:latin typeface="Corbel"/>
                <a:cs typeface="Corbel"/>
              </a:rPr>
              <a:t>Использование</a:t>
            </a:r>
            <a:r>
              <a:rPr sz="2400" spc="50" dirty="0" smtClean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spc="-20" dirty="0" err="1" smtClean="0">
                <a:solidFill>
                  <a:srgbClr val="C00000"/>
                </a:solidFill>
                <a:latin typeface="Corbel"/>
                <a:cs typeface="Corbel"/>
              </a:rPr>
              <a:t>настольно-</a:t>
            </a:r>
            <a:r>
              <a:rPr sz="2400" spc="-10" dirty="0" err="1" smtClean="0">
                <a:solidFill>
                  <a:srgbClr val="C00000"/>
                </a:solidFill>
                <a:latin typeface="Corbel"/>
                <a:cs typeface="Corbel"/>
              </a:rPr>
              <a:t>печатных</a:t>
            </a:r>
            <a:r>
              <a:rPr lang="ru-RU" sz="2400" dirty="0">
                <a:latin typeface="Corbel"/>
                <a:cs typeface="Corbel"/>
              </a:rPr>
              <a:t> </a:t>
            </a:r>
            <a:r>
              <a:rPr sz="2400" dirty="0" err="1" smtClean="0">
                <a:solidFill>
                  <a:srgbClr val="C00000"/>
                </a:solidFill>
                <a:latin typeface="Corbel"/>
                <a:cs typeface="Corbel"/>
              </a:rPr>
              <a:t>игр</a:t>
            </a:r>
            <a:r>
              <a:rPr sz="2400" spc="-45" dirty="0" smtClean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C00000"/>
                </a:solidFill>
                <a:latin typeface="Corbel"/>
                <a:cs typeface="Corbel"/>
              </a:rPr>
              <a:t>по</a:t>
            </a:r>
            <a:r>
              <a:rPr sz="2400" spc="-25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dirty="0" err="1">
                <a:solidFill>
                  <a:srgbClr val="C00000"/>
                </a:solidFill>
                <a:latin typeface="Corbel"/>
                <a:cs typeface="Corbel"/>
              </a:rPr>
              <a:t>сказкам</a:t>
            </a:r>
            <a:r>
              <a:rPr sz="2400" spc="140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lang="ru-RU" sz="2400" spc="140" dirty="0" smtClean="0">
                <a:solidFill>
                  <a:srgbClr val="C00000"/>
                </a:solidFill>
                <a:latin typeface="Corbel"/>
                <a:cs typeface="Corbel"/>
              </a:rPr>
              <a:t>К.И. </a:t>
            </a:r>
            <a:r>
              <a:rPr sz="2400" spc="-10" dirty="0" err="1" smtClean="0">
                <a:solidFill>
                  <a:srgbClr val="C00000"/>
                </a:solidFill>
                <a:latin typeface="Corbel"/>
                <a:cs typeface="Corbel"/>
              </a:rPr>
              <a:t>Чуковского</a:t>
            </a:r>
            <a:r>
              <a:rPr sz="2400" spc="-10" dirty="0">
                <a:solidFill>
                  <a:srgbClr val="C00000"/>
                </a:solidFill>
                <a:latin typeface="Corbel"/>
                <a:cs typeface="Corbel"/>
              </a:rPr>
              <a:t>;</a:t>
            </a:r>
            <a:endParaRPr sz="2400" dirty="0">
              <a:latin typeface="Corbel"/>
              <a:cs typeface="Corbel"/>
            </a:endParaRPr>
          </a:p>
          <a:p>
            <a:pPr marL="148590" indent="-135890">
              <a:lnSpc>
                <a:spcPts val="2590"/>
              </a:lnSpc>
              <a:spcBef>
                <a:spcPts val="434"/>
              </a:spcBef>
              <a:buClr>
                <a:srgbClr val="A6B727"/>
              </a:buClr>
              <a:buSzPct val="79166"/>
              <a:buChar char="•"/>
              <a:tabLst>
                <a:tab pos="148590" algn="l"/>
              </a:tabLst>
            </a:pPr>
            <a:r>
              <a:rPr sz="2400" dirty="0">
                <a:solidFill>
                  <a:srgbClr val="C00000"/>
                </a:solidFill>
                <a:latin typeface="Corbel"/>
                <a:cs typeface="Corbel"/>
              </a:rPr>
              <a:t>Разрезные</a:t>
            </a:r>
            <a:r>
              <a:rPr sz="2400" spc="-40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C00000"/>
                </a:solidFill>
                <a:latin typeface="Corbel"/>
                <a:cs typeface="Corbel"/>
              </a:rPr>
              <a:t>пазлы</a:t>
            </a:r>
            <a:r>
              <a:rPr sz="2400" spc="-35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C00000"/>
                </a:solidFill>
                <a:latin typeface="Corbel"/>
                <a:cs typeface="Corbel"/>
              </a:rPr>
              <a:t>по</a:t>
            </a:r>
            <a:r>
              <a:rPr sz="2400" spc="-25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C00000"/>
                </a:solidFill>
                <a:latin typeface="Corbel"/>
                <a:cs typeface="Corbel"/>
              </a:rPr>
              <a:t>сказкам</a:t>
            </a:r>
            <a:endParaRPr sz="2400" dirty="0">
              <a:latin typeface="Corbel"/>
              <a:cs typeface="Corbel"/>
            </a:endParaRPr>
          </a:p>
          <a:p>
            <a:pPr marL="149225">
              <a:lnSpc>
                <a:spcPts val="2590"/>
              </a:lnSpc>
            </a:pPr>
            <a:r>
              <a:rPr lang="ru-RU" sz="2400" spc="-10" dirty="0" smtClean="0">
                <a:solidFill>
                  <a:srgbClr val="C00000"/>
                </a:solidFill>
                <a:latin typeface="Corbel"/>
                <a:cs typeface="Corbel"/>
              </a:rPr>
              <a:t>К.И. </a:t>
            </a:r>
            <a:r>
              <a:rPr sz="2400" spc="-10" dirty="0" err="1" smtClean="0">
                <a:solidFill>
                  <a:srgbClr val="C00000"/>
                </a:solidFill>
                <a:latin typeface="Corbel"/>
                <a:cs typeface="Corbel"/>
              </a:rPr>
              <a:t>Чуковского</a:t>
            </a:r>
            <a:endParaRPr sz="2400" dirty="0">
              <a:latin typeface="Corbel"/>
              <a:cs typeface="Corbel"/>
            </a:endParaRPr>
          </a:p>
          <a:p>
            <a:pPr marL="12700">
              <a:lnSpc>
                <a:spcPts val="2590"/>
              </a:lnSpc>
              <a:spcBef>
                <a:spcPts val="434"/>
              </a:spcBef>
              <a:buClr>
                <a:srgbClr val="A6B727"/>
              </a:buClr>
              <a:buSzPct val="79166"/>
              <a:tabLst>
                <a:tab pos="148590" algn="l"/>
              </a:tabLst>
            </a:pPr>
            <a:endParaRPr sz="2400" dirty="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6447" y="906602"/>
            <a:ext cx="4960620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i="0" dirty="0">
                <a:latin typeface="Corbel"/>
                <a:cs typeface="Corbel"/>
              </a:rPr>
              <a:t>Работа</a:t>
            </a:r>
            <a:r>
              <a:rPr i="0" spc="-45" dirty="0">
                <a:latin typeface="Corbel"/>
                <a:cs typeface="Corbel"/>
              </a:rPr>
              <a:t> </a:t>
            </a:r>
            <a:r>
              <a:rPr i="0" dirty="0">
                <a:latin typeface="Corbel"/>
                <a:cs typeface="Corbel"/>
              </a:rPr>
              <a:t>с</a:t>
            </a:r>
            <a:r>
              <a:rPr i="0" spc="-45" dirty="0">
                <a:latin typeface="Corbel"/>
                <a:cs typeface="Corbel"/>
              </a:rPr>
              <a:t> </a:t>
            </a:r>
            <a:r>
              <a:rPr i="0" spc="-10" dirty="0">
                <a:latin typeface="Corbel"/>
                <a:cs typeface="Corbel"/>
              </a:rPr>
              <a:t>родителями: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7898" y="1948433"/>
            <a:ext cx="4128135" cy="320421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49860" marR="47625" indent="-137160">
              <a:lnSpc>
                <a:spcPct val="90000"/>
              </a:lnSpc>
              <a:spcBef>
                <a:spcPts val="370"/>
              </a:spcBef>
              <a:buClr>
                <a:srgbClr val="A6B727"/>
              </a:buClr>
              <a:buSzPct val="79545"/>
              <a:buChar char="•"/>
              <a:tabLst>
                <a:tab pos="149860" algn="l"/>
              </a:tabLst>
            </a:pPr>
            <a:r>
              <a:rPr sz="2200" dirty="0">
                <a:solidFill>
                  <a:srgbClr val="6600CC"/>
                </a:solidFill>
                <a:latin typeface="Corbel"/>
                <a:cs typeface="Corbel"/>
              </a:rPr>
              <a:t>Оформление</a:t>
            </a:r>
            <a:r>
              <a:rPr sz="2200" spc="-70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spc="-10" dirty="0">
                <a:solidFill>
                  <a:srgbClr val="6600CC"/>
                </a:solidFill>
                <a:latin typeface="Corbel"/>
                <a:cs typeface="Corbel"/>
              </a:rPr>
              <a:t>информационного </a:t>
            </a:r>
            <a:r>
              <a:rPr sz="2200" dirty="0">
                <a:solidFill>
                  <a:srgbClr val="6600CC"/>
                </a:solidFill>
                <a:latin typeface="Corbel"/>
                <a:cs typeface="Corbel"/>
              </a:rPr>
              <a:t>стенда:</a:t>
            </a:r>
            <a:r>
              <a:rPr sz="2200" spc="-85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dirty="0">
                <a:solidFill>
                  <a:srgbClr val="6600CC"/>
                </a:solidFill>
                <a:latin typeface="Corbel"/>
                <a:cs typeface="Corbel"/>
              </a:rPr>
              <a:t>внесение</a:t>
            </a:r>
            <a:r>
              <a:rPr sz="2200" spc="-50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spc="-10" dirty="0">
                <a:solidFill>
                  <a:srgbClr val="6600CC"/>
                </a:solidFill>
                <a:latin typeface="Corbel"/>
                <a:cs typeface="Corbel"/>
              </a:rPr>
              <a:t>информации</a:t>
            </a:r>
            <a:r>
              <a:rPr sz="2200" spc="-60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spc="-50" dirty="0">
                <a:solidFill>
                  <a:srgbClr val="6600CC"/>
                </a:solidFill>
                <a:latin typeface="Corbel"/>
                <a:cs typeface="Corbel"/>
              </a:rPr>
              <a:t>о </a:t>
            </a:r>
            <a:r>
              <a:rPr sz="2200" spc="-10" dirty="0">
                <a:solidFill>
                  <a:srgbClr val="6600CC"/>
                </a:solidFill>
                <a:latin typeface="Corbel"/>
                <a:cs typeface="Corbel"/>
              </a:rPr>
              <a:t>ценности</a:t>
            </a:r>
            <a:r>
              <a:rPr sz="2200" spc="-50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spc="-10" dirty="0">
                <a:solidFill>
                  <a:srgbClr val="6600CC"/>
                </a:solidFill>
                <a:latin typeface="Corbel"/>
                <a:cs typeface="Corbel"/>
              </a:rPr>
              <a:t>традиции</a:t>
            </a:r>
            <a:r>
              <a:rPr sz="2200" spc="-75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spc="-10" dirty="0">
                <a:solidFill>
                  <a:srgbClr val="6600CC"/>
                </a:solidFill>
                <a:latin typeface="Corbel"/>
                <a:cs typeface="Corbel"/>
              </a:rPr>
              <a:t>семейного </a:t>
            </a:r>
            <a:r>
              <a:rPr sz="2200" dirty="0">
                <a:solidFill>
                  <a:srgbClr val="6600CC"/>
                </a:solidFill>
                <a:latin typeface="Corbel"/>
                <a:cs typeface="Corbel"/>
              </a:rPr>
              <a:t>чтения,</a:t>
            </a:r>
            <a:r>
              <a:rPr sz="2200" spc="-60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dirty="0">
                <a:solidFill>
                  <a:srgbClr val="6600CC"/>
                </a:solidFill>
                <a:latin typeface="Corbel"/>
                <a:cs typeface="Corbel"/>
              </a:rPr>
              <a:t>а</a:t>
            </a:r>
            <a:r>
              <a:rPr sz="2200" spc="-15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dirty="0">
                <a:solidFill>
                  <a:srgbClr val="6600CC"/>
                </a:solidFill>
                <a:latin typeface="Corbel"/>
                <a:cs typeface="Corbel"/>
              </a:rPr>
              <a:t>также</a:t>
            </a:r>
            <a:r>
              <a:rPr sz="2200" spc="-40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spc="-10" dirty="0">
                <a:solidFill>
                  <a:srgbClr val="6600CC"/>
                </a:solidFill>
                <a:latin typeface="Corbel"/>
                <a:cs typeface="Corbel"/>
              </a:rPr>
              <a:t>рекомендации</a:t>
            </a:r>
            <a:r>
              <a:rPr sz="2200" spc="-100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spc="-50" dirty="0">
                <a:solidFill>
                  <a:srgbClr val="6600CC"/>
                </a:solidFill>
                <a:latin typeface="Corbel"/>
                <a:cs typeface="Corbel"/>
              </a:rPr>
              <a:t>о </a:t>
            </a:r>
            <a:r>
              <a:rPr sz="2200" dirty="0">
                <a:solidFill>
                  <a:srgbClr val="6600CC"/>
                </a:solidFill>
                <a:latin typeface="Corbel"/>
                <a:cs typeface="Corbel"/>
              </a:rPr>
              <a:t>чтении</a:t>
            </a:r>
            <a:r>
              <a:rPr sz="2200" spc="-60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dirty="0">
                <a:solidFill>
                  <a:srgbClr val="6600CC"/>
                </a:solidFill>
                <a:latin typeface="Corbel"/>
                <a:cs typeface="Corbel"/>
              </a:rPr>
              <a:t>книг</a:t>
            </a:r>
            <a:r>
              <a:rPr sz="2200" spc="-20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dirty="0">
                <a:solidFill>
                  <a:srgbClr val="6600CC"/>
                </a:solidFill>
                <a:latin typeface="Corbel"/>
                <a:cs typeface="Corbel"/>
              </a:rPr>
              <a:t>К.</a:t>
            </a:r>
            <a:r>
              <a:rPr sz="2200" spc="-45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spc="-10" dirty="0">
                <a:solidFill>
                  <a:srgbClr val="6600CC"/>
                </a:solidFill>
                <a:latin typeface="Corbel"/>
                <a:cs typeface="Corbel"/>
              </a:rPr>
              <a:t>И.</a:t>
            </a:r>
            <a:r>
              <a:rPr sz="2200" spc="-240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spc="-10" dirty="0">
                <a:solidFill>
                  <a:srgbClr val="6600CC"/>
                </a:solidFill>
                <a:latin typeface="Corbel"/>
                <a:cs typeface="Corbel"/>
              </a:rPr>
              <a:t>Чуковского.</a:t>
            </a:r>
            <a:endParaRPr sz="2200">
              <a:latin typeface="Corbel"/>
              <a:cs typeface="Corbel"/>
            </a:endParaRPr>
          </a:p>
          <a:p>
            <a:pPr marL="149860" marR="5080" indent="-137160">
              <a:lnSpc>
                <a:spcPct val="90100"/>
              </a:lnSpc>
              <a:spcBef>
                <a:spcPts val="980"/>
              </a:spcBef>
              <a:buClr>
                <a:srgbClr val="A6B727"/>
              </a:buClr>
              <a:buSzPct val="79545"/>
              <a:buChar char="•"/>
              <a:tabLst>
                <a:tab pos="149860" algn="l"/>
              </a:tabLst>
            </a:pPr>
            <a:r>
              <a:rPr sz="2200" spc="-35" dirty="0">
                <a:solidFill>
                  <a:srgbClr val="6600CC"/>
                </a:solidFill>
                <a:latin typeface="Corbel"/>
                <a:cs typeface="Corbel"/>
              </a:rPr>
              <a:t>Консультация</a:t>
            </a:r>
            <a:r>
              <a:rPr sz="2200" spc="-40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dirty="0">
                <a:solidFill>
                  <a:srgbClr val="6600CC"/>
                </a:solidFill>
                <a:latin typeface="Corbel"/>
                <a:cs typeface="Corbel"/>
              </a:rPr>
              <a:t>для</a:t>
            </a:r>
            <a:r>
              <a:rPr sz="2200" spc="-15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spc="-20" dirty="0">
                <a:solidFill>
                  <a:srgbClr val="6600CC"/>
                </a:solidFill>
                <a:latin typeface="Corbel"/>
                <a:cs typeface="Corbel"/>
              </a:rPr>
              <a:t>родителей</a:t>
            </a:r>
            <a:r>
              <a:rPr sz="2200" spc="-45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spc="-25" dirty="0">
                <a:solidFill>
                  <a:srgbClr val="6600CC"/>
                </a:solidFill>
                <a:latin typeface="Corbel"/>
                <a:cs typeface="Corbel"/>
              </a:rPr>
              <a:t>«К. </a:t>
            </a:r>
            <a:r>
              <a:rPr sz="2200" spc="-10" dirty="0">
                <a:solidFill>
                  <a:srgbClr val="6600CC"/>
                </a:solidFill>
                <a:latin typeface="Corbel"/>
                <a:cs typeface="Corbel"/>
              </a:rPr>
              <a:t>И.</a:t>
            </a:r>
            <a:r>
              <a:rPr sz="2200" spc="-290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spc="-10" dirty="0">
                <a:solidFill>
                  <a:srgbClr val="6600CC"/>
                </a:solidFill>
                <a:latin typeface="Corbel"/>
                <a:cs typeface="Corbel"/>
              </a:rPr>
              <a:t>Чуковский».</a:t>
            </a:r>
            <a:r>
              <a:rPr sz="2200" spc="-20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spc="-10" dirty="0">
                <a:solidFill>
                  <a:srgbClr val="6600CC"/>
                </a:solidFill>
                <a:latin typeface="Corbel"/>
                <a:cs typeface="Corbel"/>
              </a:rPr>
              <a:t>Повышение информационного</a:t>
            </a:r>
            <a:r>
              <a:rPr sz="2200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spc="-10" dirty="0">
                <a:solidFill>
                  <a:srgbClr val="6600CC"/>
                </a:solidFill>
                <a:latin typeface="Corbel"/>
                <a:cs typeface="Corbel"/>
              </a:rPr>
              <a:t>уровня,</a:t>
            </a:r>
            <a:endParaRPr sz="2200">
              <a:latin typeface="Corbel"/>
              <a:cs typeface="Corbel"/>
            </a:endParaRPr>
          </a:p>
          <a:p>
            <a:pPr marL="149860">
              <a:lnSpc>
                <a:spcPts val="2245"/>
              </a:lnSpc>
            </a:pPr>
            <a:r>
              <a:rPr sz="2200" spc="-10" dirty="0">
                <a:solidFill>
                  <a:srgbClr val="6600CC"/>
                </a:solidFill>
                <a:latin typeface="Corbel"/>
                <a:cs typeface="Corbel"/>
              </a:rPr>
              <a:t>осведомленности</a:t>
            </a:r>
            <a:r>
              <a:rPr sz="2200" spc="-45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spc="-20" dirty="0">
                <a:solidFill>
                  <a:srgbClr val="6600CC"/>
                </a:solidFill>
                <a:latin typeface="Corbel"/>
                <a:cs typeface="Corbel"/>
              </a:rPr>
              <a:t>родителей</a:t>
            </a:r>
            <a:r>
              <a:rPr sz="2200" spc="-40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spc="-50" dirty="0">
                <a:solidFill>
                  <a:srgbClr val="6600CC"/>
                </a:solidFill>
                <a:latin typeface="Corbel"/>
                <a:cs typeface="Corbel"/>
              </a:rPr>
              <a:t>в</a:t>
            </a:r>
            <a:endParaRPr sz="2200">
              <a:latin typeface="Corbel"/>
              <a:cs typeface="Corbel"/>
            </a:endParaRPr>
          </a:p>
          <a:p>
            <a:pPr marL="149860">
              <a:lnSpc>
                <a:spcPts val="2510"/>
              </a:lnSpc>
            </a:pPr>
            <a:r>
              <a:rPr sz="2200" dirty="0">
                <a:solidFill>
                  <a:srgbClr val="6600CC"/>
                </a:solidFill>
                <a:latin typeface="Corbel"/>
                <a:cs typeface="Corbel"/>
              </a:rPr>
              <a:t>данном</a:t>
            </a:r>
            <a:r>
              <a:rPr sz="2200" spc="-85" dirty="0">
                <a:solidFill>
                  <a:srgbClr val="6600CC"/>
                </a:solidFill>
                <a:latin typeface="Corbel"/>
                <a:cs typeface="Corbel"/>
              </a:rPr>
              <a:t> </a:t>
            </a:r>
            <a:r>
              <a:rPr sz="2200" spc="-10" dirty="0">
                <a:solidFill>
                  <a:srgbClr val="6600CC"/>
                </a:solidFill>
                <a:latin typeface="Corbel"/>
                <a:cs typeface="Corbel"/>
              </a:rPr>
              <a:t>вопросе.</a:t>
            </a:r>
            <a:endParaRPr sz="2200">
              <a:latin typeface="Corbel"/>
              <a:cs typeface="Corbe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05883" y="1772818"/>
            <a:ext cx="3943349" cy="42862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6447" y="763346"/>
            <a:ext cx="6336665" cy="95123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25"/>
              </a:spcBef>
            </a:pPr>
            <a:r>
              <a:rPr sz="3200" b="0" i="0" spc="-25" dirty="0">
                <a:solidFill>
                  <a:srgbClr val="C00000"/>
                </a:solidFill>
                <a:latin typeface="Corbel"/>
                <a:cs typeface="Corbel"/>
              </a:rPr>
              <a:t>Реализация</a:t>
            </a:r>
            <a:r>
              <a:rPr sz="3200" b="0" i="0" spc="-70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3200" b="0" i="0" dirty="0">
                <a:solidFill>
                  <a:srgbClr val="C00000"/>
                </a:solidFill>
                <a:latin typeface="Corbel"/>
                <a:cs typeface="Corbel"/>
              </a:rPr>
              <a:t>проекта</a:t>
            </a:r>
            <a:r>
              <a:rPr sz="3200" b="0" i="0" spc="-60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3200" b="0" i="0" dirty="0">
                <a:solidFill>
                  <a:srgbClr val="C00000"/>
                </a:solidFill>
                <a:latin typeface="Corbel"/>
                <a:cs typeface="Corbel"/>
              </a:rPr>
              <a:t>в</a:t>
            </a:r>
            <a:r>
              <a:rPr sz="3200" b="0" i="0" spc="-90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3200" b="0" i="0" dirty="0">
                <a:solidFill>
                  <a:srgbClr val="C00000"/>
                </a:solidFill>
                <a:latin typeface="Corbel"/>
                <a:cs typeface="Corbel"/>
              </a:rPr>
              <a:t>разных</a:t>
            </a:r>
            <a:r>
              <a:rPr sz="3200" b="0" i="0" spc="-90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sz="3200" b="0" i="0" spc="-10" dirty="0">
                <a:solidFill>
                  <a:srgbClr val="C00000"/>
                </a:solidFill>
                <a:latin typeface="Corbel"/>
                <a:cs typeface="Corbel"/>
              </a:rPr>
              <a:t>видах деятельности</a:t>
            </a:r>
            <a:endParaRPr sz="3200">
              <a:latin typeface="Corbel"/>
              <a:cs typeface="Corbe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969975" y="2036445"/>
            <a:ext cx="7060565" cy="20569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0"/>
              </a:spcBef>
              <a:buSzPct val="83333"/>
              <a:buAutoNum type="arabicPeriod"/>
              <a:tabLst>
                <a:tab pos="240029" algn="l"/>
              </a:tabLst>
            </a:pP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речевая</a:t>
            </a:r>
            <a:r>
              <a:rPr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свободная деятельность:</a:t>
            </a:r>
          </a:p>
          <a:p>
            <a:pPr>
              <a:lnSpc>
                <a:spcPct val="100000"/>
              </a:lnSpc>
              <a:spcBef>
                <a:spcPts val="1000"/>
              </a:spcBef>
              <a:buClr>
                <a:srgbClr val="FF0066"/>
              </a:buClr>
              <a:buFont typeface="Corbel"/>
              <a:buAutoNum type="arabicPeriod"/>
            </a:pPr>
            <a:endParaRPr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9860" lvl="1" indent="-137160">
              <a:lnSpc>
                <a:spcPts val="2280"/>
              </a:lnSpc>
              <a:buClr>
                <a:srgbClr val="A6B727"/>
              </a:buClr>
              <a:buSzPct val="80000"/>
              <a:buChar char="•"/>
              <a:tabLst>
                <a:tab pos="149860" algn="l"/>
              </a:tabLst>
            </a:pPr>
            <a:r>
              <a:rPr sz="20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</a:t>
            </a:r>
            <a:r>
              <a:rPr sz="2000" spc="-75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сказок</a:t>
            </a:r>
            <a:r>
              <a:rPr sz="2000" spc="-75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</a:t>
            </a:r>
            <a:r>
              <a:rPr sz="2000" spc="-6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</a:t>
            </a:r>
            <a:r>
              <a:rPr sz="2000" spc="-204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Чуковского:</a:t>
            </a:r>
            <a:r>
              <a:rPr sz="2000" spc="-4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«Тараканище»,</a:t>
            </a:r>
            <a:r>
              <a:rPr sz="2000" spc="-15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«Бармалей»,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529590" indent="0">
              <a:lnSpc>
                <a:spcPts val="2160"/>
              </a:lnSpc>
              <a:spcBef>
                <a:spcPts val="155"/>
              </a:spcBef>
              <a:buNone/>
            </a:pPr>
            <a:r>
              <a:rPr sz="2000" spc="-1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«Краденое</a:t>
            </a:r>
            <a:r>
              <a:rPr sz="2000" spc="-5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солнце»,</a:t>
            </a:r>
            <a:r>
              <a:rPr sz="2000" spc="-2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«Лимпопо», </a:t>
            </a:r>
            <a:r>
              <a:rPr sz="2000" spc="-2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«Крокодил»,</a:t>
            </a:r>
            <a:r>
              <a:rPr sz="2000" spc="-4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5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«Муха</a:t>
            </a:r>
            <a:r>
              <a:rPr sz="2000" spc="-35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sz="2000" spc="-6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Цокотуха»,</a:t>
            </a:r>
            <a:r>
              <a:rPr sz="2000" spc="-7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«Федорино</a:t>
            </a:r>
            <a:r>
              <a:rPr sz="2000" spc="1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горе»,</a:t>
            </a:r>
            <a:r>
              <a:rPr sz="2000" spc="-1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sz="2000" spc="-1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Айболит</a:t>
            </a:r>
            <a:r>
              <a:rPr sz="2000" spc="-1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169</TotalTime>
  <Words>719</Words>
  <Application>Microsoft Office PowerPoint</Application>
  <PresentationFormat>Экран (4:3)</PresentationFormat>
  <Paragraphs>97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Corbel</vt:lpstr>
      <vt:lpstr>Garamond</vt:lpstr>
      <vt:lpstr>Times New Roman</vt:lpstr>
      <vt:lpstr>Натуральные материалы</vt:lpstr>
      <vt:lpstr> </vt:lpstr>
      <vt:lpstr>Презентация PowerPoint</vt:lpstr>
      <vt:lpstr>Актуальность темы</vt:lpstr>
      <vt:lpstr>Цель:</vt:lpstr>
      <vt:lpstr>Задачи:</vt:lpstr>
      <vt:lpstr>Этапы работы:</vt:lpstr>
      <vt:lpstr>Оформление развивающей предметно- пространственной среды:</vt:lpstr>
      <vt:lpstr>Работа с родителями:</vt:lpstr>
      <vt:lpstr>Реализация проекта в разных видах деятельности</vt:lpstr>
      <vt:lpstr>Презентация PowerPoint</vt:lpstr>
      <vt:lpstr>Презентация PowerPoint</vt:lpstr>
      <vt:lpstr>Оформление книжного уголка.</vt:lpstr>
      <vt:lpstr>Чтение книг К.И. Чуковского</vt:lpstr>
      <vt:lpstr>Раскрашиваем героев произведений К.И.Чуковского</vt:lpstr>
      <vt:lpstr>Презентация PowerPoint</vt:lpstr>
      <vt:lpstr>Игровая деятельность</vt:lpstr>
      <vt:lpstr>Литературная викторина «Дорогами сказок К. И. Чуковского»</vt:lpstr>
      <vt:lpstr>Рисование по сказкам, совместно с родителями.</vt:lpstr>
      <vt:lpstr>Безопасность</vt:lpstr>
      <vt:lpstr>Результаты: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Удивительный мир Чуковского</dc:title>
  <dc:creator>Алла</dc:creator>
  <cp:lastModifiedBy>Оксана Владимировна</cp:lastModifiedBy>
  <cp:revision>18</cp:revision>
  <dcterms:created xsi:type="dcterms:W3CDTF">2024-03-29T15:35:44Z</dcterms:created>
  <dcterms:modified xsi:type="dcterms:W3CDTF">2024-04-08T05:16:37Z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2022-08-16T00:00:00Z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2024-03-29T00:00:00Z</vt:filetime>
  </property>
  <property fmtid="{D5CDD505-2E9C-101B-9397-08002B2CF9AE}" pid="5" name="Producer">
    <vt:lpwstr>Microsoft® Office PowerPoint® 2007</vt:lpwstr>
  </property>
</Properties>
</file>