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2" r:id="rId3"/>
    <p:sldId id="260" r:id="rId4"/>
    <p:sldId id="263" r:id="rId5"/>
    <p:sldId id="264" r:id="rId6"/>
    <p:sldId id="267" r:id="rId7"/>
    <p:sldId id="268" r:id="rId8"/>
    <p:sldId id="269" r:id="rId9"/>
    <p:sldId id="270" r:id="rId10"/>
    <p:sldId id="274" r:id="rId11"/>
    <p:sldId id="276" r:id="rId12"/>
    <p:sldId id="271" r:id="rId13"/>
    <p:sldId id="272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 varScale="1">
        <p:scale>
          <a:sx n="73" d="100"/>
          <a:sy n="73" d="100"/>
        </p:scale>
        <p:origin x="79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80120" y="2852936"/>
            <a:ext cx="7236296" cy="1102022"/>
          </a:xfrm>
        </p:spPr>
        <p:txBody>
          <a:bodyPr/>
          <a:lstStyle>
            <a:lvl1pPr>
              <a:defRPr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728" y="412798"/>
            <a:ext cx="6840760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267744" y="1700808"/>
            <a:ext cx="6696744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12798"/>
            <a:ext cx="6840760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67744" y="1700808"/>
            <a:ext cx="6696744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2492896"/>
            <a:ext cx="9108504" cy="2664296"/>
          </a:xfrm>
        </p:spPr>
        <p:txBody>
          <a:bodyPr>
            <a:normAutofit fontScale="90000"/>
          </a:bodyPr>
          <a:lstStyle/>
          <a:p>
            <a:r>
              <a:rPr lang="ru-RU" sz="2400" i="1" kern="100" dirty="0" smtClean="0">
                <a:solidFill>
                  <a:srgbClr val="FF0000"/>
                </a:solidFill>
                <a:effectLst/>
                <a:latin typeface="Bahnschrift SemiBold Condensed"/>
                <a:ea typeface="Calibri"/>
                <a:cs typeface="Times New Roman"/>
              </a:rPr>
              <a:t/>
            </a:r>
            <a:br>
              <a:rPr lang="ru-RU" sz="2400" i="1" kern="100" dirty="0" smtClean="0">
                <a:solidFill>
                  <a:srgbClr val="FF0000"/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400" i="1" kern="100" dirty="0" smtClean="0">
                <a:solidFill>
                  <a:srgbClr val="FF0000"/>
                </a:solidFill>
                <a:effectLst/>
                <a:latin typeface="Bahnschrift SemiBold Condensed"/>
                <a:ea typeface="Calibri"/>
                <a:cs typeface="Times New Roman"/>
              </a:rPr>
              <a:t>Проект</a:t>
            </a:r>
            <a:r>
              <a:rPr lang="ru-RU" sz="2400" b="0" i="1" kern="100" dirty="0" smtClean="0">
                <a:solidFill>
                  <a:srgbClr val="FF0000"/>
                </a:solidFill>
                <a:effectLst/>
                <a:latin typeface="Bahnschrift SemiBold Condensed"/>
                <a:ea typeface="Calibri"/>
                <a:cs typeface="Times New Roman"/>
              </a:rPr>
              <a:t> </a:t>
            </a:r>
            <a:r>
              <a:rPr lang="ru-RU" sz="2000" b="0" i="1" kern="100" dirty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/>
            </a:r>
            <a:br>
              <a:rPr lang="ru-RU" sz="2000" b="0" i="1" kern="100" dirty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000" b="0" i="1" kern="100" dirty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    </a:t>
            </a:r>
            <a: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«Маленькие огородники»</a:t>
            </a:r>
            <a:b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     группа раннего возраста «Непоседы».</a:t>
            </a:r>
            <a:b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/>
            </a:r>
            <a:b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000" b="0" i="1" kern="100" dirty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/>
            </a:r>
            <a:br>
              <a:rPr lang="ru-RU" sz="2000" b="0" i="1" kern="100" dirty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/>
            </a:r>
            <a:b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2000" b="0" i="1" kern="100" dirty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 </a:t>
            </a:r>
            <a:r>
              <a:rPr lang="ru-RU" sz="20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                                                                                                                        </a:t>
            </a:r>
            <a:r>
              <a:rPr lang="ru-RU" sz="12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Проект выполнила </a:t>
            </a:r>
            <a:br>
              <a:rPr lang="ru-RU" sz="12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12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                                               Воспитатель 1 </a:t>
            </a:r>
            <a:r>
              <a:rPr lang="ru-RU" sz="1200" b="0" i="1" kern="100" dirty="0" err="1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кк</a:t>
            </a:r>
            <a:r>
              <a:rPr lang="ru-RU" sz="12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/>
            </a:r>
            <a:br>
              <a:rPr lang="ru-RU" sz="12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</a:br>
            <a:r>
              <a:rPr lang="ru-RU" sz="1200" b="0" i="1" kern="100" dirty="0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                                                                                                                                                                                              </a:t>
            </a:r>
            <a:r>
              <a:rPr lang="ru-RU" sz="1200" b="0" i="1" kern="100" dirty="0" err="1" smtClean="0">
                <a:solidFill>
                  <a:srgbClr val="283138">
                    <a:satMod val="130000"/>
                  </a:srgbClr>
                </a:solidFill>
                <a:effectLst/>
                <a:latin typeface="Bahnschrift SemiBold Condensed"/>
                <a:ea typeface="Calibri"/>
                <a:cs typeface="Times New Roman"/>
              </a:rPr>
              <a:t>Пестерникова.Т.А</a:t>
            </a:r>
            <a:endParaRPr lang="ru-RU" sz="1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9168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YS Text"/>
                <a:ea typeface="+mj-ea"/>
                <a:cs typeface="+mj-cs"/>
              </a:rPr>
              <a:t>                                                  Муниципальное бюджетное дошкольное образовательное учреждение</a:t>
            </a:r>
            <a:b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YS Text"/>
                <a:ea typeface="+mj-ea"/>
                <a:cs typeface="+mj-cs"/>
              </a:rPr>
            </a:b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YS Text"/>
                <a:ea typeface="+mj-ea"/>
                <a:cs typeface="+mj-cs"/>
              </a:rPr>
              <a:t>                                                                                г. Екатеринбурга детский сад № 419</a:t>
            </a: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YS Text"/>
                <a:ea typeface="+mj-ea"/>
                <a:cs typeface="+mj-cs"/>
              </a:rPr>
              <a:t/>
            </a:r>
            <a:b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YS Text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35" t="4425" r="2655"/>
          <a:stretch/>
        </p:blipFill>
        <p:spPr>
          <a:xfrm rot="16200000">
            <a:off x="332296" y="404367"/>
            <a:ext cx="2798204" cy="2001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694" t="5662" r="2329" b="212"/>
          <a:stretch/>
        </p:blipFill>
        <p:spPr>
          <a:xfrm rot="5400000">
            <a:off x="6767578" y="456888"/>
            <a:ext cx="2691425" cy="206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856" t="4762" r="1292"/>
          <a:stretch/>
        </p:blipFill>
        <p:spPr>
          <a:xfrm rot="16200000">
            <a:off x="396738" y="3460204"/>
            <a:ext cx="2654697" cy="201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2"/>
            <a:ext cx="3203364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4104" r="8047" b="6024"/>
          <a:stretch/>
        </p:blipFill>
        <p:spPr bwMode="auto">
          <a:xfrm>
            <a:off x="3402264" y="0"/>
            <a:ext cx="3136493" cy="2423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696" y="5285197"/>
            <a:ext cx="2089834" cy="1564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11" y="5279870"/>
            <a:ext cx="2049762" cy="1534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Таня\Desktop\Мои Ясли\IMG-20210224-WA002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r="30639"/>
          <a:stretch/>
        </p:blipFill>
        <p:spPr bwMode="auto">
          <a:xfrm>
            <a:off x="7082581" y="3284984"/>
            <a:ext cx="2001082" cy="3383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-173801"/>
            <a:ext cx="2448272" cy="3270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161" y="3207455"/>
            <a:ext cx="2732839" cy="365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382" y="-140400"/>
            <a:ext cx="2483768" cy="331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653" y="2695490"/>
            <a:ext cx="1944216" cy="2597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4666" t="16988" r="6269" b="-739"/>
          <a:stretch/>
        </p:blipFill>
        <p:spPr>
          <a:xfrm>
            <a:off x="4139952" y="3394123"/>
            <a:ext cx="2130126" cy="3450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77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lv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rgbClr val="838D9B"/>
              </a:buClr>
              <a:buSzPct val="80000"/>
              <a:buNone/>
            </a:pPr>
            <a:r>
              <a:rPr lang="ru-RU" sz="1600" b="1" kern="100" dirty="0">
                <a:solidFill>
                  <a:prstClr val="black"/>
                </a:solidFill>
                <a:ea typeface="Calibri"/>
                <a:cs typeface="Times New Roman"/>
              </a:rPr>
              <a:t>Заключение</a:t>
            </a:r>
          </a:p>
          <a:p>
            <a:pPr marL="0" lvl="0" indent="0"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838D9B"/>
              </a:buClr>
              <a:buSzPct val="80000"/>
              <a:buNone/>
              <a:tabLst>
                <a:tab pos="228600" algn="l"/>
                <a:tab pos="3581400" algn="l"/>
              </a:tabLst>
            </a:pPr>
            <a:r>
              <a:rPr lang="ru-RU" sz="17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5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Огромную роль в экологическом воспитании детей играет практическая, исследовательская деятельность в природных условиях. Дети тесно общаются с природой. Умение вырастить на своем земельном участке овощи, вселяет в них чувство гордости и победы, а также – это хороший способ употреблять в пищу собственные экологически чистые продукты.</a:t>
            </a:r>
            <a:endParaRPr lang="ru-RU" sz="1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337050" algn="l"/>
              </a:tabLst>
            </a:pPr>
            <a:r>
              <a:rPr lang="ru-RU" sz="1600" b="1" kern="100" dirty="0">
                <a:solidFill>
                  <a:prstClr val="black"/>
                </a:solidFill>
                <a:ea typeface="Calibri"/>
                <a:cs typeface="Times New Roman"/>
              </a:rPr>
              <a:t>Список литературы</a:t>
            </a:r>
            <a:r>
              <a:rPr lang="ru-RU" sz="800" kern="1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800" kern="1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800" dirty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chemeClr val="tx1"/>
                </a:solidFill>
                <a:ea typeface="Calibri"/>
                <a:cs typeface="Calibri"/>
              </a:rPr>
              <a:t>1. Иванова А. И.  «Экологические наблюдения и </a:t>
            </a:r>
            <a:r>
              <a:rPr lang="ru-RU" sz="1400" dirty="0" smtClean="0">
                <a:solidFill>
                  <a:schemeClr val="tx1"/>
                </a:solidFill>
                <a:ea typeface="Calibri"/>
                <a:cs typeface="Calibri"/>
              </a:rPr>
              <a:t>эксперименты </a:t>
            </a:r>
            <a:r>
              <a:rPr lang="ru-RU" sz="1400" dirty="0">
                <a:solidFill>
                  <a:schemeClr val="tx1"/>
                </a:solidFill>
                <a:ea typeface="Calibri"/>
                <a:cs typeface="Calibri"/>
              </a:rPr>
              <a:t>в детском саду</a:t>
            </a:r>
            <a:r>
              <a:rPr lang="ru-RU" sz="1400" dirty="0" smtClean="0">
                <a:solidFill>
                  <a:schemeClr val="tx1"/>
                </a:solidFill>
                <a:ea typeface="Calibri"/>
                <a:cs typeface="Calibri"/>
              </a:rPr>
              <a:t>. Мир </a:t>
            </a:r>
            <a:r>
              <a:rPr lang="ru-RU" sz="1400" dirty="0">
                <a:solidFill>
                  <a:schemeClr val="tx1"/>
                </a:solidFill>
                <a:ea typeface="Calibri"/>
                <a:cs typeface="Calibri"/>
              </a:rPr>
              <a:t>растений. 2005г</a:t>
            </a:r>
            <a:endParaRPr lang="ru-RU" sz="1400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337050" algn="l"/>
              </a:tabLst>
            </a:pPr>
            <a:r>
              <a:rPr lang="ru-RU" sz="1400" dirty="0">
                <a:solidFill>
                  <a:schemeClr val="tx1"/>
                </a:solidFill>
                <a:ea typeface="Calibri"/>
                <a:cs typeface="Times New Roman"/>
              </a:rPr>
              <a:t> 2.  Интернет ресурсы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337050" algn="l"/>
              </a:tabLst>
            </a:pPr>
            <a:r>
              <a:rPr lang="ru-RU" sz="1400" dirty="0">
                <a:solidFill>
                  <a:schemeClr val="tx1"/>
                </a:solidFill>
                <a:ea typeface="Calibri"/>
                <a:cs typeface="Times New Roman"/>
              </a:rPr>
              <a:t> 3 "Воспитание экологической культуры в дошкольном детстве" Николаева С.Н.</a:t>
            </a:r>
            <a:r>
              <a:rPr lang="ru-RU" sz="1400" dirty="0">
                <a:solidFill>
                  <a:schemeClr val="tx1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chemeClr val="tx1"/>
                </a:solidFill>
                <a:ea typeface="Calibri"/>
                <a:cs typeface="Times New Roman"/>
              </a:rPr>
              <a:t>Издательство:  «Просвещение 2005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337050" algn="l"/>
              </a:tabLst>
            </a:pPr>
            <a:r>
              <a:rPr lang="ru-RU" sz="1400" dirty="0">
                <a:solidFill>
                  <a:schemeClr val="tx1"/>
                </a:solidFill>
                <a:ea typeface="Calibri"/>
                <a:cs typeface="Times New Roman"/>
              </a:rPr>
              <a:t>4.Комарова </a:t>
            </a:r>
            <a:r>
              <a:rPr lang="ru-RU" sz="1400" dirty="0" smtClean="0">
                <a:solidFill>
                  <a:schemeClr val="tx1"/>
                </a:solidFill>
                <a:ea typeface="Calibri"/>
                <a:cs typeface="Times New Roman"/>
              </a:rPr>
              <a:t>Н.Г </a:t>
            </a:r>
            <a:r>
              <a:rPr lang="ru-RU" sz="1400" dirty="0" err="1" smtClean="0">
                <a:solidFill>
                  <a:schemeClr val="tx1"/>
                </a:solidFill>
                <a:ea typeface="Calibri"/>
                <a:cs typeface="Times New Roman"/>
              </a:rPr>
              <a:t>Грибова.Л.Ф</a:t>
            </a:r>
            <a:r>
              <a:rPr lang="ru-RU" sz="1400" dirty="0" smtClean="0">
                <a:solidFill>
                  <a:schemeClr val="tx1"/>
                </a:solidFill>
                <a:ea typeface="Calibri"/>
                <a:cs typeface="Times New Roman"/>
              </a:rPr>
              <a:t> </a:t>
            </a:r>
            <a:r>
              <a:rPr lang="ru-RU" sz="1400" dirty="0">
                <a:solidFill>
                  <a:schemeClr val="tx1"/>
                </a:solidFill>
                <a:ea typeface="Calibri"/>
                <a:cs typeface="Times New Roman"/>
              </a:rPr>
              <a:t>«Мир в котором я живу» 2006</a:t>
            </a:r>
            <a:endParaRPr lang="ru-RU" sz="1400" kern="100" dirty="0">
              <a:solidFill>
                <a:schemeClr val="tx1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7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1720" y="0"/>
            <a:ext cx="70922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1" u="none" strike="noStrike" kern="100" cap="none" spc="0" normalizeH="0" baseline="0" noProof="0" dirty="0" smtClean="0">
                <a:ln>
                  <a:noFill/>
                </a:ln>
                <a:solidFill>
                  <a:srgbClr val="283138">
                    <a:satMod val="13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В. А. Сухомлинский: «Дайте детям радость труда! Эту радость ему несут успех, осознание своей умелости и значимости выполняемой работы, возможность доставлять радость другим».</a:t>
            </a:r>
            <a:r>
              <a:rPr kumimoji="0" lang="ru-RU" sz="2200" b="0" i="0" u="none" strike="noStrike" kern="100" cap="none" spc="0" normalizeH="0" baseline="0" noProof="0" dirty="0" smtClean="0">
                <a:ln>
                  <a:noFill/>
                </a:ln>
                <a:solidFill>
                  <a:srgbClr val="283138">
                    <a:satMod val="130000"/>
                  </a:srgbClr>
                </a:solidFill>
                <a:effectLst/>
                <a:uLnTx/>
                <a:uFillTx/>
                <a:ea typeface="Calibri"/>
                <a:cs typeface="Times New Roman"/>
              </a:rPr>
              <a:t/>
            </a:r>
            <a:br>
              <a:rPr kumimoji="0" lang="ru-RU" sz="2200" b="0" i="0" u="none" strike="noStrike" kern="100" cap="none" spc="0" normalizeH="0" baseline="0" noProof="0" dirty="0" smtClean="0">
                <a:ln>
                  <a:noFill/>
                </a:ln>
                <a:solidFill>
                  <a:srgbClr val="283138">
                    <a:satMod val="130000"/>
                  </a:srgbClr>
                </a:solidFill>
                <a:effectLst/>
                <a:uLnTx/>
                <a:uFillTx/>
                <a:ea typeface="Calibri"/>
                <a:cs typeface="Times New Roman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9712" y="836712"/>
            <a:ext cx="6912768" cy="4698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a typeface="Calibri"/>
                <a:cs typeface="Times New Roman"/>
              </a:rPr>
              <a:t>Актуальность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/>
                <a:cs typeface="Times New Roman"/>
              </a:rPr>
              <a:t>Как только ребенок родился, он становиться первооткрывателем, исследователем мира, который его окружает. А особенно ребенок – дошкольник. Китайская пословица гласит: «Расскажи – и я забуду, покажи – и я запомню, дай попробовать, и я пойму». Так и ребенок усваивает все прочно и надолго, когда слышит, видит и делает сам.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/>
                <a:cs typeface="Times New Roman"/>
              </a:rPr>
              <a:t> Дети младшего дошкольного возраста в недостаточной степени имеют представления о растениях, о том, где они растут, о необходимых условиях их роста, их интерес к познавательно-исследовательской деятельности недостаточно развит. Исследовательская, поисковая активность – естественное состояние ребенка, он настроен на познание мира. Исследовать, открывать, изучать – значит сделать шаг в неизведанное и непознанное.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95736" y="0"/>
            <a:ext cx="6768752" cy="6381328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Цель проекта: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Цель: формирование экологической культуры младших дошкольников, создание условий для познавательного развития детей, расширение кругозора детей.</a:t>
            </a:r>
            <a:endParaRPr lang="ru-RU" sz="1800" kern="100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Задачи проекта:</a:t>
            </a:r>
            <a:endParaRPr lang="ru-RU" sz="1800" kern="100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1.Расширять представления детей о жизни растений.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Учить наблюдать за посадкой и всходами семян.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Расширять, обогащать, активизировать словарь детей.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Способствовать взаимодействию семьи и ДОУ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Участники проекта</a:t>
            </a: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: </a:t>
            </a:r>
          </a:p>
          <a:p>
            <a:pPr marL="36195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воспитатели, дети ясельной группы, родители.</a:t>
            </a:r>
            <a:endParaRPr lang="ru-RU" sz="1800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82296" lv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rgbClr val="838D9B"/>
              </a:buClr>
              <a:buSzPct val="80000"/>
              <a:buNone/>
            </a:pPr>
            <a:r>
              <a:rPr lang="ru-RU" sz="1800" b="1" kern="1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Тип проекта </a:t>
            </a: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краткосрочный</a:t>
            </a:r>
          </a:p>
          <a:p>
            <a:pPr marL="82296" lvl="0" indent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rgbClr val="838D9B"/>
              </a:buClr>
              <a:buSzPct val="80000"/>
              <a:buNone/>
            </a:pP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(24.04.2023-24.05.2023)</a:t>
            </a:r>
            <a:r>
              <a:rPr lang="ru-RU" sz="1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познавательно-исследовательский</a:t>
            </a: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  <a:endParaRPr lang="ru-RU" sz="1400" b="1" kern="100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883780"/>
            <a:ext cx="2212234" cy="20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612845"/>
            <a:ext cx="6750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</a:t>
            </a:r>
            <a:r>
              <a:rPr lang="ru-RU" b="1" dirty="0" smtClean="0"/>
              <a:t>Планируемые </a:t>
            </a:r>
            <a:r>
              <a:rPr lang="ru-RU" b="1" dirty="0"/>
              <a:t>результаты</a:t>
            </a:r>
          </a:p>
          <a:p>
            <a:r>
              <a:rPr lang="ru-RU" b="1" dirty="0"/>
              <a:t>результат проекта для детей:</a:t>
            </a:r>
          </a:p>
          <a:p>
            <a:r>
              <a:rPr lang="ru-RU" dirty="0"/>
              <a:t>-Расширение знаний детей о жизни растений.</a:t>
            </a:r>
          </a:p>
          <a:p>
            <a:r>
              <a:rPr lang="ru-RU" dirty="0"/>
              <a:t>-Создание необходимых условий на участке для наблюдений за жизнью растений, и возможностью ухаживать за ними.</a:t>
            </a:r>
          </a:p>
          <a:p>
            <a:r>
              <a:rPr lang="ru-RU" dirty="0"/>
              <a:t>-Развить познавательный интерес у детей, любознательность, коммуникативные навыки.</a:t>
            </a:r>
          </a:p>
          <a:p>
            <a:r>
              <a:rPr lang="ru-RU" dirty="0"/>
              <a:t>-Развить умение правильно пользоваться лейкой, сажать семена в грядку и засыпать их землей, сбор урожая.</a:t>
            </a:r>
          </a:p>
          <a:p>
            <a:endParaRPr lang="ru-RU" dirty="0"/>
          </a:p>
          <a:p>
            <a:r>
              <a:rPr lang="ru-RU" b="1" dirty="0"/>
              <a:t>результат проекта для родителей:</a:t>
            </a:r>
          </a:p>
          <a:p>
            <a:r>
              <a:rPr lang="ru-RU" dirty="0"/>
              <a:t>-Заинтересовать родителей в совместной деятельности: воспитатель-родитель-ребенок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/>
              <a:t>Выполнять совместные задания по проекту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442" y="4654425"/>
            <a:ext cx="2174975" cy="217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3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836712"/>
            <a:ext cx="6876256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1.Изучение научно-методической литературы. </a:t>
            </a:r>
            <a:endParaRPr lang="ru-RU" sz="1400" dirty="0" smtClean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Подбор наглядно – методического материала;</a:t>
            </a: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3.Составление плана реализации проекта «Маленькие огородники»;</a:t>
            </a: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4.Обогащение развивающей среды: </a:t>
            </a:r>
            <a:endParaRPr lang="ru-RU" sz="1400" dirty="0" smtClean="0">
              <a:solidFill>
                <a:srgbClr val="1A1A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600" b="1" dirty="0" smtClean="0">
                <a:solidFill>
                  <a:srgbClr val="283138">
                    <a:satMod val="130000"/>
                  </a:srgb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                                                  2 </a:t>
            </a:r>
            <a:r>
              <a:rPr lang="ru-RU" sz="1600" b="1" dirty="0">
                <a:solidFill>
                  <a:srgbClr val="283138">
                    <a:satMod val="130000"/>
                  </a:srgb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этап – основной</a:t>
            </a: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 smtClean="0">
                <a:solidFill>
                  <a:srgbClr val="111111"/>
                </a:solidFill>
                <a:latin typeface="Times New Roman"/>
              </a:rPr>
              <a:t>проводились  </a:t>
            </a:r>
            <a:r>
              <a:rPr lang="ru-RU" sz="1400" dirty="0">
                <a:solidFill>
                  <a:srgbClr val="111111"/>
                </a:solidFill>
                <a:latin typeface="Times New Roman"/>
              </a:rPr>
              <a:t>мероприятия для реализации проекта (беседы, опыты, эксперименты, творческая деятельность, рассматривание иллюстраций, </a:t>
            </a:r>
            <a:r>
              <a:rPr lang="ru-RU" sz="1400" dirty="0" smtClean="0">
                <a:solidFill>
                  <a:srgbClr val="111111"/>
                </a:solidFill>
                <a:latin typeface="Times New Roman"/>
              </a:rPr>
              <a:t>чтение)</a:t>
            </a:r>
            <a:endParaRPr lang="ru-RU" sz="1400" dirty="0">
              <a:solidFill>
                <a:srgbClr val="111111"/>
              </a:solidFill>
              <a:latin typeface="Times New Roman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b="1" dirty="0">
                <a:solidFill>
                  <a:srgbClr val="111111"/>
                </a:solidFill>
                <a:latin typeface="Times New Roman"/>
                <a:ea typeface="Times New Roman"/>
                <a:cs typeface="Calibri" panose="020F0502020204030204" pitchFamily="34" charset="0"/>
              </a:rPr>
              <a:t>                                           </a:t>
            </a:r>
            <a:r>
              <a:rPr lang="ru-RU" sz="1400" b="1" dirty="0" smtClean="0">
                <a:solidFill>
                  <a:srgbClr val="111111"/>
                </a:solidFill>
                <a:latin typeface="Times New Roman"/>
                <a:ea typeface="Times New Roman"/>
                <a:cs typeface="Calibri" panose="020F0502020204030204" pitchFamily="34" charset="0"/>
              </a:rPr>
              <a:t>     </a:t>
            </a:r>
            <a:r>
              <a:rPr lang="ru-RU" sz="1600" b="1" dirty="0">
                <a:solidFill>
                  <a:srgbClr val="283138">
                    <a:satMod val="130000"/>
                  </a:srgb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en-US" sz="1600" b="1" dirty="0">
                <a:solidFill>
                  <a:srgbClr val="283138">
                    <a:satMod val="130000"/>
                  </a:srgb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rgbClr val="283138">
                    <a:satMod val="130000"/>
                  </a:srgb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этап – </a:t>
            </a:r>
            <a:r>
              <a:rPr lang="ru-RU" sz="1600" b="1" dirty="0" smtClean="0">
                <a:solidFill>
                  <a:srgbClr val="283138">
                    <a:satMod val="130000"/>
                  </a:srgb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заключительный</a:t>
            </a:r>
            <a:endParaRPr lang="ru-RU" sz="1600" b="1" dirty="0">
              <a:solidFill>
                <a:srgbClr val="283138">
                  <a:satMod val="130000"/>
                </a:srgbClr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srgbClr val="111111"/>
                </a:solidFill>
              </a:rPr>
              <a:t>Выставка рисунков детей, презентация </a:t>
            </a:r>
            <a:r>
              <a:rPr lang="ru-RU" sz="1400" dirty="0" smtClean="0">
                <a:solidFill>
                  <a:srgbClr val="111111"/>
                </a:solidFill>
              </a:rPr>
              <a:t>проекта «</a:t>
            </a:r>
            <a:r>
              <a:rPr lang="ru-RU" sz="1400" dirty="0">
                <a:solidFill>
                  <a:srgbClr val="111111"/>
                </a:solidFill>
              </a:rPr>
              <a:t>Маленькие огородники</a:t>
            </a:r>
            <a:r>
              <a:rPr lang="ru-RU" sz="1400" dirty="0" smtClean="0">
                <a:solidFill>
                  <a:srgbClr val="111111"/>
                </a:solidFill>
              </a:rPr>
              <a:t>». Сбор урожая.</a:t>
            </a:r>
            <a:endParaRPr lang="ru-RU" sz="1400" b="1" dirty="0">
              <a:solidFill>
                <a:srgbClr val="283138">
                  <a:satMod val="130000"/>
                </a:srgbClr>
              </a:solidFill>
              <a:ea typeface="Times New Roman"/>
              <a:cs typeface="Calibri" panose="020F0502020204030204" pitchFamily="34" charset="0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600" b="1" dirty="0" smtClean="0">
                <a:solidFill>
                  <a:prstClr val="black"/>
                </a:solidFill>
                <a:latin typeface="Trebuchet MS"/>
                <a:ea typeface="Times New Roman"/>
                <a:cs typeface="Times New Roman"/>
              </a:rPr>
              <a:t>                                     Работа </a:t>
            </a:r>
            <a:r>
              <a:rPr lang="ru-RU" sz="1600" b="1" dirty="0">
                <a:solidFill>
                  <a:prstClr val="black"/>
                </a:solidFill>
                <a:latin typeface="Trebuchet MS"/>
                <a:ea typeface="Times New Roman"/>
                <a:cs typeface="Times New Roman"/>
              </a:rPr>
              <a:t>с детьми</a:t>
            </a:r>
            <a:r>
              <a:rPr lang="ru-RU" sz="1100" b="1" dirty="0">
                <a:solidFill>
                  <a:prstClr val="black"/>
                </a:solidFill>
                <a:latin typeface="Century Gothic"/>
                <a:ea typeface="Times New Roman"/>
                <a:cs typeface="Times New Roman"/>
              </a:rPr>
              <a:t> </a:t>
            </a: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-Формы работы с детьми: Наблюдения, организованная деятельность, беседы с</a:t>
            </a: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рассматриванием картинок, чтение художественной литературы, продуктивная деятельность (Конструирование «заборчик для огорода»; Лепка «Овощи», рисование «Мой любимый овощ»)</a:t>
            </a:r>
          </a:p>
          <a:p>
            <a:pPr marL="365760" lvl="0" indent="-283464">
              <a:spcBef>
                <a:spcPts val="600"/>
              </a:spcBef>
              <a:buClr>
                <a:srgbClr val="838D9B"/>
              </a:buClr>
              <a:buSzPct val="80000"/>
              <a:buFont typeface="Wingdings 2"/>
              <a:buChar char=""/>
            </a:pPr>
            <a:endParaRPr lang="ru-RU" sz="1100" dirty="0">
              <a:solidFill>
                <a:srgbClr val="1A1A1A"/>
              </a:solidFill>
              <a:latin typeface="YS Text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600" b="1" smtClean="0">
                <a:solidFill>
                  <a:prstClr val="black"/>
                </a:solidFill>
                <a:latin typeface="Trebuchet MS"/>
                <a:ea typeface="Times New Roman"/>
                <a:cs typeface="Times New Roman"/>
              </a:rPr>
              <a:t>                                 Работа </a:t>
            </a:r>
            <a:r>
              <a:rPr lang="ru-RU" sz="1600" b="1" dirty="0">
                <a:solidFill>
                  <a:prstClr val="black"/>
                </a:solidFill>
                <a:latin typeface="Trebuchet MS"/>
                <a:ea typeface="Times New Roman"/>
                <a:cs typeface="Times New Roman"/>
              </a:rPr>
              <a:t>с родителями</a:t>
            </a: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600" b="1" dirty="0">
                <a:solidFill>
                  <a:prstClr val="black"/>
                </a:solidFill>
                <a:latin typeface="Trebuchet MS"/>
                <a:cs typeface="Times New Roman"/>
              </a:rPr>
              <a:t>-</a:t>
            </a:r>
            <a:r>
              <a:rPr lang="ru-RU" sz="1400" dirty="0">
                <a:solidFill>
                  <a:srgbClr val="000000"/>
                </a:solidFill>
              </a:rPr>
              <a:t>Беседа с родителями «Участвуем в проекте «Маленькие огородники»</a:t>
            </a:r>
            <a:endParaRPr lang="ru-RU" sz="1400" b="1" dirty="0">
              <a:solidFill>
                <a:prstClr val="black"/>
              </a:solidFill>
              <a:ea typeface="Times New Roman"/>
              <a:cs typeface="Times New Roman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r>
              <a:rPr lang="ru-RU" sz="14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Рекомендации, наглядные информационные материалы.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srgbClr val="333333"/>
                </a:solidFill>
              </a:rPr>
              <a:t>   -Выполнение творческих заданий</a:t>
            </a:r>
          </a:p>
          <a:p>
            <a:pPr lvl="0">
              <a:spcBef>
                <a:spcPct val="20000"/>
              </a:spcBef>
            </a:pPr>
            <a:r>
              <a:rPr lang="ru-RU" sz="1400" dirty="0">
                <a:solidFill>
                  <a:srgbClr val="333333"/>
                </a:solidFill>
              </a:rPr>
              <a:t>- Фотографии </a:t>
            </a:r>
            <a:r>
              <a:rPr lang="ru-RU" sz="1400" dirty="0">
                <a:solidFill>
                  <a:srgbClr val="000000"/>
                </a:solidFill>
                <a:latin typeface="Times New Roman"/>
              </a:rPr>
              <a:t>«Помощь ребенка на огороде»</a:t>
            </a:r>
            <a:endParaRPr lang="ru-RU" sz="14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82296" lvl="0">
              <a:spcBef>
                <a:spcPts val="600"/>
              </a:spcBef>
              <a:buClr>
                <a:srgbClr val="838D9B"/>
              </a:buClr>
              <a:buSzPct val="80000"/>
            </a:pP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3744416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2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88640"/>
            <a:ext cx="6696744" cy="61926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2862318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Таня\Desktop\Ясли Мои аттестационные\IMG-20230511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532891" cy="2649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Таня\Desktop\Ясли Мои аттестационные\IMG-20230511-WA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62" y="662907"/>
            <a:ext cx="3870176" cy="2902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16632"/>
            <a:ext cx="6696744" cy="626469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Picture 2" descr="C:\Users\Таня\Desktop\Ясли Мои аттестационные\IMG-20230502-WA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3168352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Таня\Desktop\Ясли Мои аттестационные\IMG-20230502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6262"/>
            <a:ext cx="3283714" cy="2462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Таня\Desktop\Ясли Мои аттестационные\IMG-20230502-WA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/>
          <a:stretch/>
        </p:blipFill>
        <p:spPr bwMode="auto">
          <a:xfrm>
            <a:off x="2418552" y="2749826"/>
            <a:ext cx="3323940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Таня\Desktop\Ясли Мои аттестационные\IMG-20230502-WA0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046" y="2869290"/>
            <a:ext cx="3209821" cy="2407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7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2490490" cy="272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353"/>
            <a:ext cx="2123728" cy="364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0" y="2780928"/>
            <a:ext cx="5402804" cy="359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31" y="260648"/>
            <a:ext cx="2421533" cy="325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80" y="3752321"/>
            <a:ext cx="2123728" cy="310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5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10" y="0"/>
            <a:ext cx="2426418" cy="318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7731"/>
            <a:ext cx="2283346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80" y="4055727"/>
            <a:ext cx="1938966" cy="285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469"/>
            <a:ext cx="2640013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00" y="3366057"/>
            <a:ext cx="2952328" cy="349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95" y="3472335"/>
            <a:ext cx="2511425" cy="342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3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679198ffb9f46584b29ed577d24827d3d3f42fc"/>
</p:tagLst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447</Words>
  <Application>Microsoft Office PowerPoint</Application>
  <PresentationFormat>Экран (4:3)</PresentationFormat>
  <Paragraphs>54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Bahnschrift SemiBold Condensed</vt:lpstr>
      <vt:lpstr>Calibri</vt:lpstr>
      <vt:lpstr>Century Gothic</vt:lpstr>
      <vt:lpstr>Tahoma</vt:lpstr>
      <vt:lpstr>Times New Roman</vt:lpstr>
      <vt:lpstr>Trebuchet MS</vt:lpstr>
      <vt:lpstr>Wingdings 2</vt:lpstr>
      <vt:lpstr>YS Text</vt:lpstr>
      <vt:lpstr>Тема Office</vt:lpstr>
      <vt:lpstr> Проект      «Маленькие огородники»      группа раннего возраста «Непоседы».                                                                                                                             Проект выполнила                                                                                                                                                                                                 Воспитатель 1 кк                                                                                                                                                                                               Пестерникова.Т.А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Овощята</dc:title>
  <dc:creator>obstinate</dc:creator>
  <dc:description>Шаблон презентации с сайта https://presentation-creation.ru/</dc:description>
  <cp:lastModifiedBy>Оксана Владимировна</cp:lastModifiedBy>
  <cp:revision>554</cp:revision>
  <dcterms:created xsi:type="dcterms:W3CDTF">2018-02-25T09:09:03Z</dcterms:created>
  <dcterms:modified xsi:type="dcterms:W3CDTF">2023-06-20T07:54:02Z</dcterms:modified>
</cp:coreProperties>
</file>