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2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971F-BD38-4E91-8C5F-F1CDF3678B14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AACA8-FD61-4B54-A5E5-377D59B200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686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971F-BD38-4E91-8C5F-F1CDF3678B14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AACA8-FD61-4B54-A5E5-377D59B200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280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971F-BD38-4E91-8C5F-F1CDF3678B14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AACA8-FD61-4B54-A5E5-377D59B200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262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971F-BD38-4E91-8C5F-F1CDF3678B14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AACA8-FD61-4B54-A5E5-377D59B200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622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971F-BD38-4E91-8C5F-F1CDF3678B14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AACA8-FD61-4B54-A5E5-377D59B200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980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971F-BD38-4E91-8C5F-F1CDF3678B14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AACA8-FD61-4B54-A5E5-377D59B200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574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971F-BD38-4E91-8C5F-F1CDF3678B14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AACA8-FD61-4B54-A5E5-377D59B200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818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971F-BD38-4E91-8C5F-F1CDF3678B14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AACA8-FD61-4B54-A5E5-377D59B200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888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971F-BD38-4E91-8C5F-F1CDF3678B14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AACA8-FD61-4B54-A5E5-377D59B200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326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971F-BD38-4E91-8C5F-F1CDF3678B14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AACA8-FD61-4B54-A5E5-377D59B200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810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1971F-BD38-4E91-8C5F-F1CDF3678B14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AACA8-FD61-4B54-A5E5-377D59B200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854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41971F-BD38-4E91-8C5F-F1CDF3678B14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AACA8-FD61-4B54-A5E5-377D59B200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71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g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57"/>
          <a:stretch/>
        </p:blipFill>
        <p:spPr>
          <a:xfrm>
            <a:off x="0" y="-13648"/>
            <a:ext cx="12192000" cy="687164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415654" y="163773"/>
            <a:ext cx="65236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МБДОУ- детский сад № 419</a:t>
            </a:r>
            <a:endParaRPr lang="ru-RU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24334" y="2532644"/>
            <a:ext cx="75062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002060"/>
                </a:solidFill>
              </a:rPr>
              <a:t>Забота о питомце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48419" y="5088265"/>
            <a:ext cx="7383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Педагог: Швагирева Полина Сергеевна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594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38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6" r="10809" b="3125"/>
          <a:stretch/>
        </p:blipFill>
        <p:spPr>
          <a:xfrm rot="10800000">
            <a:off x="474640" y="3094911"/>
            <a:ext cx="4053384" cy="29690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55" t="5660" r="8014"/>
          <a:stretch/>
        </p:blipFill>
        <p:spPr>
          <a:xfrm rot="10800000">
            <a:off x="7316716" y="296767"/>
            <a:ext cx="4531056" cy="32131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48" t="1671" r="6167" b="4273"/>
          <a:stretch/>
        </p:blipFill>
        <p:spPr>
          <a:xfrm rot="10800000">
            <a:off x="3151876" y="296767"/>
            <a:ext cx="3780428" cy="24975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425" y="3615474"/>
            <a:ext cx="5448489" cy="3064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36772" y="1016974"/>
            <a:ext cx="2974455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Караваева Полина и ее мечты о кошечке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220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37" y="1787857"/>
            <a:ext cx="7560438" cy="42527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0" r="7065" b="15423"/>
          <a:stretch/>
        </p:blipFill>
        <p:spPr>
          <a:xfrm>
            <a:off x="8095845" y="313324"/>
            <a:ext cx="3714018" cy="5727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532263" y="518615"/>
            <a:ext cx="67010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Еремеев Марк и его коты </a:t>
            </a:r>
          </a:p>
          <a:p>
            <a:pPr algn="ctr"/>
            <a:r>
              <a:rPr lang="ru-RU" sz="3200" dirty="0" err="1" smtClean="0">
                <a:solidFill>
                  <a:srgbClr val="002060"/>
                </a:solidFill>
              </a:rPr>
              <a:t>Тайсон</a:t>
            </a:r>
            <a:r>
              <a:rPr lang="ru-RU" sz="3200" dirty="0" smtClean="0">
                <a:solidFill>
                  <a:srgbClr val="002060"/>
                </a:solidFill>
              </a:rPr>
              <a:t> и </a:t>
            </a:r>
            <a:r>
              <a:rPr lang="ru-RU" sz="3200" dirty="0" err="1" smtClean="0">
                <a:solidFill>
                  <a:srgbClr val="002060"/>
                </a:solidFill>
              </a:rPr>
              <a:t>Белик</a:t>
            </a:r>
            <a:r>
              <a:rPr lang="ru-RU" sz="3200" dirty="0" smtClean="0">
                <a:solidFill>
                  <a:srgbClr val="002060"/>
                </a:solidFill>
              </a:rPr>
              <a:t> 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909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2" t="5242" r="2600" b="20279"/>
          <a:stretch/>
        </p:blipFill>
        <p:spPr>
          <a:xfrm rot="16200000">
            <a:off x="4861737" y="2619619"/>
            <a:ext cx="3412597" cy="48419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35" t="13723" r="34967"/>
          <a:stretch/>
        </p:blipFill>
        <p:spPr>
          <a:xfrm>
            <a:off x="9442647" y="188892"/>
            <a:ext cx="2295720" cy="49085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3" y="213864"/>
            <a:ext cx="5349922" cy="3009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5906688" y="1306593"/>
            <a:ext cx="3473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002060"/>
                </a:solidFill>
              </a:rPr>
              <a:t>Нанаев</a:t>
            </a:r>
            <a:r>
              <a:rPr lang="ru-RU" sz="3200" dirty="0" smtClean="0">
                <a:solidFill>
                  <a:srgbClr val="002060"/>
                </a:solidFill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</a:rPr>
              <a:t>Умар</a:t>
            </a:r>
            <a:r>
              <a:rPr lang="ru-RU" sz="3200" dirty="0" smtClean="0">
                <a:solidFill>
                  <a:srgbClr val="002060"/>
                </a:solidFill>
              </a:rPr>
              <a:t> и его пес Боба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172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728930" y="2556058"/>
            <a:ext cx="3097011" cy="5506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714" y="153420"/>
            <a:ext cx="6410655" cy="36059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589127" y="1305853"/>
            <a:ext cx="43263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Лысаков Леон и его кошка Софа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7875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61" y="2298031"/>
            <a:ext cx="7028597" cy="3953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8" t="2370" r="4815" b="20682"/>
          <a:stretch/>
        </p:blipFill>
        <p:spPr>
          <a:xfrm>
            <a:off x="7870209" y="630806"/>
            <a:ext cx="3753135" cy="5596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559558" y="491319"/>
            <a:ext cx="57866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Сулейманов </a:t>
            </a:r>
            <a:r>
              <a:rPr lang="ru-RU" sz="3600" dirty="0" err="1" smtClean="0">
                <a:solidFill>
                  <a:srgbClr val="002060"/>
                </a:solidFill>
              </a:rPr>
              <a:t>Сабит</a:t>
            </a:r>
            <a:r>
              <a:rPr lang="ru-RU" sz="3600" dirty="0" smtClean="0">
                <a:solidFill>
                  <a:srgbClr val="002060"/>
                </a:solidFill>
              </a:rPr>
              <a:t> и его кошка Муся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6218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6166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6" t="8557" r="1051" b="15821"/>
          <a:stretch/>
        </p:blipFill>
        <p:spPr>
          <a:xfrm>
            <a:off x="7105934" y="0"/>
            <a:ext cx="4821762" cy="6836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487" y="3042305"/>
            <a:ext cx="6150143" cy="34594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623248" y="876114"/>
            <a:ext cx="58594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2060"/>
                </a:solidFill>
              </a:rPr>
              <a:t>Плясунова Вика и ее мечты о собачке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5720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42699" y="1978925"/>
            <a:ext cx="81886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2060"/>
                </a:solidFill>
              </a:rPr>
              <a:t>Спасибо за внимание!</a:t>
            </a:r>
            <a:endParaRPr lang="ru-RU" sz="6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822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0000"/>
            <a:ext cx="12192000" cy="812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36292" y="93452"/>
            <a:ext cx="69194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Актуальность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1570" y="818865"/>
            <a:ext cx="10058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dirty="0" smtClean="0"/>
              <a:t>Воспитывать заботливое отношение </a:t>
            </a:r>
            <a:r>
              <a:rPr lang="ru-RU" dirty="0"/>
              <a:t>к домашним питомцам у детей дошкольного возраста </a:t>
            </a:r>
            <a:r>
              <a:rPr lang="ru-RU" dirty="0" smtClean="0"/>
              <a:t>очень важно</a:t>
            </a:r>
            <a:r>
              <a:rPr lang="ru-RU" dirty="0"/>
              <a:t>, так как</a:t>
            </a:r>
            <a:r>
              <a:rPr lang="ru-RU" dirty="0" smtClean="0"/>
              <a:t>:</a:t>
            </a:r>
          </a:p>
          <a:p>
            <a:pPr indent="450000" algn="just"/>
            <a:endParaRPr lang="ru-RU" b="1" dirty="0" smtClean="0"/>
          </a:p>
          <a:p>
            <a:pPr marL="285750" indent="450000" algn="just">
              <a:buFont typeface="Arial" panose="020B0604020202020204" pitchFamily="34" charset="0"/>
              <a:buChar char="•"/>
            </a:pPr>
            <a:r>
              <a:rPr lang="ru-RU" dirty="0"/>
              <a:t>п</a:t>
            </a:r>
            <a:r>
              <a:rPr lang="ru-RU" dirty="0" smtClean="0"/>
              <a:t>итомцы </a:t>
            </a:r>
            <a:r>
              <a:rPr lang="ru-RU" dirty="0"/>
              <a:t>помогают детям учиться сопереживать, уважать чужие потребности и принимать ответственность за тех, кто рядом. Когда ребёнок заботится о животном, он понимает, что его поступки имеют прямые последствия: забыл насыпать корм — питомец голоден, не поменял воду — кошке или собаке </a:t>
            </a:r>
            <a:r>
              <a:rPr lang="ru-RU" dirty="0" smtClean="0"/>
              <a:t>неудобно;</a:t>
            </a:r>
            <a:r>
              <a:rPr lang="ru-RU" dirty="0"/>
              <a:t> </a:t>
            </a:r>
            <a:endParaRPr lang="ru-RU" dirty="0" smtClean="0"/>
          </a:p>
          <a:p>
            <a:pPr marL="285750" indent="450000" algn="just">
              <a:buFont typeface="Arial" panose="020B0604020202020204" pitchFamily="34" charset="0"/>
              <a:buChar char="•"/>
            </a:pPr>
            <a:r>
              <a:rPr lang="ru-RU" dirty="0"/>
              <a:t>ж</a:t>
            </a:r>
            <a:r>
              <a:rPr lang="ru-RU" dirty="0" smtClean="0"/>
              <a:t>ивотные </a:t>
            </a:r>
            <a:r>
              <a:rPr lang="ru-RU" dirty="0"/>
              <a:t>становятся эмоциональной поддержкой — ребёнок делится с ними переживаниями, учится выражать чувства и чувствует себя </a:t>
            </a:r>
            <a:r>
              <a:rPr lang="ru-RU" dirty="0" smtClean="0"/>
              <a:t>нужным</a:t>
            </a:r>
            <a:r>
              <a:rPr lang="ru-RU" dirty="0"/>
              <a:t>;</a:t>
            </a:r>
            <a:endParaRPr lang="ru-RU" dirty="0" smtClean="0"/>
          </a:p>
          <a:p>
            <a:pPr marL="285750" indent="450000" algn="just">
              <a:buFont typeface="Arial" panose="020B0604020202020204" pitchFamily="34" charset="0"/>
              <a:buChar char="•"/>
            </a:pPr>
            <a:r>
              <a:rPr lang="ru-RU" dirty="0"/>
              <a:t>р</a:t>
            </a:r>
            <a:r>
              <a:rPr lang="ru-RU" dirty="0" smtClean="0"/>
              <a:t>азнообразные </a:t>
            </a:r>
            <a:r>
              <a:rPr lang="ru-RU" dirty="0"/>
              <a:t>ситуации общения с домашними животными дают большой запас представлений об их особенностях, повадках, пробуждают интерес и любознательность, формируют навыки взаимодействия с </a:t>
            </a:r>
            <a:r>
              <a:rPr lang="ru-RU" dirty="0" smtClean="0"/>
              <a:t>ними</a:t>
            </a:r>
            <a:r>
              <a:rPr lang="ru-RU" dirty="0"/>
              <a:t>;</a:t>
            </a:r>
            <a:endParaRPr lang="ru-RU" dirty="0" smtClean="0"/>
          </a:p>
          <a:p>
            <a:pPr marL="285750" indent="450000" algn="just">
              <a:buFont typeface="Arial" panose="020B0604020202020204" pitchFamily="34" charset="0"/>
              <a:buChar char="•"/>
            </a:pPr>
            <a:r>
              <a:rPr lang="ru-RU" dirty="0"/>
              <a:t>п</a:t>
            </a:r>
            <a:r>
              <a:rPr lang="ru-RU" dirty="0" smtClean="0"/>
              <a:t>ри </a:t>
            </a:r>
            <a:r>
              <a:rPr lang="ru-RU" dirty="0"/>
              <a:t>этом важно научить детей бережному отношению к животным — например, объяснить, что животное — это не игрушка и не временное развлечение, а живое существо со своими потребностями, характером и </a:t>
            </a:r>
            <a:r>
              <a:rPr lang="ru-RU" dirty="0" smtClean="0"/>
              <a:t>привычками.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3649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0000"/>
            <a:ext cx="12192000" cy="812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46161" y="218364"/>
            <a:ext cx="952613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Цель:</a:t>
            </a:r>
          </a:p>
          <a:p>
            <a:endParaRPr lang="ru-RU" dirty="0" smtClean="0"/>
          </a:p>
          <a:p>
            <a:pPr indent="450000" algn="just"/>
            <a:r>
              <a:rPr lang="ru-RU" sz="2800" dirty="0" smtClean="0"/>
              <a:t>Формирование </a:t>
            </a:r>
            <a:r>
              <a:rPr lang="ru-RU" sz="2800" dirty="0"/>
              <a:t>у детей </a:t>
            </a:r>
            <a:r>
              <a:rPr lang="ru-RU" sz="2800" dirty="0" smtClean="0"/>
              <a:t>понимания </a:t>
            </a:r>
            <a:r>
              <a:rPr lang="ru-RU" sz="2800" dirty="0"/>
              <a:t>того, что животное — это живое существо со своими потребностями; </a:t>
            </a:r>
            <a:r>
              <a:rPr lang="ru-RU" sz="2800" dirty="0" smtClean="0"/>
              <a:t>воспитание основ </a:t>
            </a:r>
            <a:r>
              <a:rPr lang="ru-RU" sz="2800" dirty="0"/>
              <a:t>заботы и сопереживания.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6545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0000"/>
            <a:ext cx="12192000" cy="812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5094" y="382137"/>
            <a:ext cx="10754434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Задачи</a:t>
            </a:r>
            <a:r>
              <a:rPr lang="ru-RU" sz="3600" dirty="0" smtClean="0"/>
              <a:t>: </a:t>
            </a:r>
            <a:endParaRPr lang="ru-RU" sz="3600" dirty="0"/>
          </a:p>
          <a:p>
            <a:pPr lvl="0" indent="450000" algn="just">
              <a:buFont typeface="+mj-lt"/>
              <a:buAutoNum type="arabicPeriod"/>
            </a:pPr>
            <a:r>
              <a:rPr lang="ru-RU" sz="2400" dirty="0"/>
              <a:t>Выбрать домашнего питомца</a:t>
            </a:r>
          </a:p>
          <a:p>
            <a:pPr lvl="0" indent="450000" algn="just">
              <a:buFont typeface="+mj-lt"/>
              <a:buAutoNum type="arabicPeriod"/>
            </a:pPr>
            <a:r>
              <a:rPr lang="ru-RU" sz="2400" dirty="0"/>
              <a:t>Изучить, что нужно домашнему питомцу для «счастливой жизни» (еда, вода, прогулки, внимание).</a:t>
            </a:r>
          </a:p>
          <a:p>
            <a:pPr lvl="0" indent="450000" algn="just">
              <a:buFont typeface="+mj-lt"/>
              <a:buAutoNum type="arabicPeriod"/>
            </a:pPr>
            <a:r>
              <a:rPr lang="ru-RU" sz="2400" dirty="0"/>
              <a:t>Выяснить, какой образ жизни ведет домашний питомец, и определить, совпадает ли он с нашим.</a:t>
            </a:r>
          </a:p>
          <a:p>
            <a:pPr lvl="0" indent="450000" algn="just">
              <a:buFont typeface="+mj-lt"/>
              <a:buAutoNum type="arabicPeriod"/>
            </a:pPr>
            <a:r>
              <a:rPr lang="ru-RU" sz="2400" dirty="0"/>
              <a:t>Выяснить, как поведение человека влияет на настроение и здоровье животного.</a:t>
            </a:r>
          </a:p>
          <a:p>
            <a:pPr lvl="0" indent="450000" algn="just">
              <a:buFont typeface="+mj-lt"/>
              <a:buAutoNum type="arabicPeriod"/>
            </a:pPr>
            <a:r>
              <a:rPr lang="ru-RU" sz="2400" dirty="0"/>
              <a:t>Изучить животную «азбуку». Понять как общается питомец, как его можно понимать.</a:t>
            </a:r>
          </a:p>
          <a:p>
            <a:pPr lvl="0" indent="450000" algn="just">
              <a:buFont typeface="+mj-lt"/>
              <a:buAutoNum type="arabicPeriod"/>
            </a:pPr>
            <a:r>
              <a:rPr lang="ru-RU" sz="2400" dirty="0"/>
              <a:t>Выделить, какие обязанности по уходу ребёнок 4–6 лет может взять на себя уже сейчас (например, насыпать корм или чистить миску).</a:t>
            </a:r>
          </a:p>
          <a:p>
            <a:pPr lvl="0" indent="450000" algn="just">
              <a:buFont typeface="+mj-lt"/>
              <a:buAutoNum type="arabicPeriod"/>
            </a:pPr>
            <a:r>
              <a:rPr lang="ru-RU" sz="2400" dirty="0"/>
              <a:t>Создать командой психолого-этологический портрет питомца в картинках/ассоциациях.</a:t>
            </a:r>
          </a:p>
        </p:txBody>
      </p:sp>
    </p:spTree>
    <p:extLst>
      <p:ext uri="{BB962C8B-B14F-4D97-AF65-F5344CB8AC3E}">
        <p14:creationId xmlns:p14="http://schemas.microsoft.com/office/powerpoint/2010/main" val="2971594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4656" y="165645"/>
            <a:ext cx="30314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Широков Максим и его 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кот Майкл 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7" t="9666" r="5267" b="14514"/>
          <a:stretch/>
        </p:blipFill>
        <p:spPr>
          <a:xfrm rot="16200000">
            <a:off x="891750" y="867419"/>
            <a:ext cx="2257240" cy="3568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51" r="4429" b="12338"/>
          <a:stretch/>
        </p:blipFill>
        <p:spPr>
          <a:xfrm rot="16200000">
            <a:off x="8317540" y="-377317"/>
            <a:ext cx="2889183" cy="41826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54" r="1244" b="16135"/>
          <a:stretch/>
        </p:blipFill>
        <p:spPr>
          <a:xfrm rot="16200000">
            <a:off x="951836" y="3484013"/>
            <a:ext cx="2631730" cy="3687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9" b="14229"/>
          <a:stretch/>
        </p:blipFill>
        <p:spPr>
          <a:xfrm rot="16200000">
            <a:off x="8258911" y="2988860"/>
            <a:ext cx="3066455" cy="42426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772" y="765611"/>
            <a:ext cx="2995728" cy="53267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12654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399" y="377918"/>
            <a:ext cx="54318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Богданчикова Вероника и ее 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собачка Джеси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25" y="1709942"/>
            <a:ext cx="7492621" cy="4214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73" b="25941"/>
          <a:stretch/>
        </p:blipFill>
        <p:spPr>
          <a:xfrm>
            <a:off x="7936397" y="640826"/>
            <a:ext cx="3734490" cy="48313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94041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232012" y="122830"/>
            <a:ext cx="530897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>
                <a:solidFill>
                  <a:srgbClr val="002060"/>
                </a:solidFill>
              </a:rPr>
              <a:t>Чемерова</a:t>
            </a:r>
            <a:r>
              <a:rPr lang="ru-RU" sz="2800" dirty="0" smtClean="0">
                <a:solidFill>
                  <a:srgbClr val="002060"/>
                </a:solidFill>
              </a:rPr>
              <a:t> Аня и ее 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кошечка Шила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5" t="2171" r="19268" b="4959"/>
          <a:stretch/>
        </p:blipFill>
        <p:spPr>
          <a:xfrm>
            <a:off x="232011" y="1296479"/>
            <a:ext cx="7294097" cy="5087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87"/>
          <a:stretch/>
        </p:blipFill>
        <p:spPr>
          <a:xfrm>
            <a:off x="8592402" y="2706794"/>
            <a:ext cx="2533304" cy="39330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108" y="160847"/>
            <a:ext cx="4138304" cy="2327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18516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8047" y="1122363"/>
            <a:ext cx="37059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Девяткова Алиса, Тима и </a:t>
            </a:r>
            <a:r>
              <a:rPr lang="ru-RU" sz="3600" dirty="0" err="1" smtClean="0">
                <a:solidFill>
                  <a:srgbClr val="002060"/>
                </a:solidFill>
              </a:rPr>
              <a:t>Хард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" t="3781" r="-1781" b="21393"/>
          <a:stretch/>
        </p:blipFill>
        <p:spPr>
          <a:xfrm>
            <a:off x="8147714" y="1122363"/>
            <a:ext cx="3825736" cy="5082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7" t="8076" r="214" b="16355"/>
          <a:stretch/>
        </p:blipFill>
        <p:spPr>
          <a:xfrm rot="16200000">
            <a:off x="4481572" y="-156198"/>
            <a:ext cx="2854010" cy="3983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36" y="3429000"/>
            <a:ext cx="5800299" cy="3262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38000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2138" y="522198"/>
            <a:ext cx="51588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err="1" smtClean="0">
                <a:solidFill>
                  <a:srgbClr val="002060"/>
                </a:solidFill>
              </a:rPr>
              <a:t>Габдрашитова</a:t>
            </a:r>
            <a:r>
              <a:rPr lang="ru-RU" sz="3600" dirty="0" smtClean="0">
                <a:solidFill>
                  <a:srgbClr val="002060"/>
                </a:solidFill>
              </a:rPr>
              <a:t> Амалия и ее кот Васька 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" t="4583" r="6105" b="859"/>
          <a:stretch/>
        </p:blipFill>
        <p:spPr>
          <a:xfrm>
            <a:off x="6249262" y="646527"/>
            <a:ext cx="5792613" cy="3339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86" r="17910"/>
          <a:stretch/>
        </p:blipFill>
        <p:spPr>
          <a:xfrm>
            <a:off x="104129" y="2460095"/>
            <a:ext cx="6145133" cy="34998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426783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242</Words>
  <Application>Microsoft Office PowerPoint</Application>
  <PresentationFormat>Широкоэкранный</PresentationFormat>
  <Paragraphs>37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тупень</cp:lastModifiedBy>
  <cp:revision>15</cp:revision>
  <dcterms:created xsi:type="dcterms:W3CDTF">2026-03-25T09:29:05Z</dcterms:created>
  <dcterms:modified xsi:type="dcterms:W3CDTF">2026-03-26T10:44:23Z</dcterms:modified>
</cp:coreProperties>
</file>