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8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8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6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62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8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7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8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2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1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5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1971F-BD38-4E91-8C5F-F1CDF3678B14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AACA8-FD61-4B54-A5E5-377D59B20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0" y="-13648"/>
            <a:ext cx="12192000" cy="68716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5654" y="163773"/>
            <a:ext cx="6523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МБДОУ- детский сад № 419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4334" y="2532644"/>
            <a:ext cx="750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Забота о питомце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419" y="5088265"/>
            <a:ext cx="738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Педагог: Швагирева Полина Сергеевна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9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8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r="10809" b="3125"/>
          <a:stretch/>
        </p:blipFill>
        <p:spPr>
          <a:xfrm rot="10800000">
            <a:off x="474640" y="3094911"/>
            <a:ext cx="4053384" cy="296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5660" r="8014"/>
          <a:stretch/>
        </p:blipFill>
        <p:spPr>
          <a:xfrm rot="10800000">
            <a:off x="7316716" y="296767"/>
            <a:ext cx="4531056" cy="321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8" t="1671" r="6167" b="4273"/>
          <a:stretch/>
        </p:blipFill>
        <p:spPr>
          <a:xfrm rot="10800000">
            <a:off x="3151876" y="296767"/>
            <a:ext cx="3780428" cy="249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25" y="3615474"/>
            <a:ext cx="5448489" cy="306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6772" y="1016974"/>
            <a:ext cx="29744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Караваева Полина и ее мечты о кошечке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2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787857"/>
            <a:ext cx="7560438" cy="425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" r="7065" b="15423"/>
          <a:stretch/>
        </p:blipFill>
        <p:spPr>
          <a:xfrm>
            <a:off x="8095845" y="313324"/>
            <a:ext cx="3714018" cy="572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2263" y="518615"/>
            <a:ext cx="6701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Еремеев Марк и его коты </a:t>
            </a:r>
          </a:p>
          <a:p>
            <a:pPr algn="ctr"/>
            <a:r>
              <a:rPr lang="ru-RU" sz="3200" dirty="0" err="1" smtClean="0">
                <a:solidFill>
                  <a:srgbClr val="002060"/>
                </a:solidFill>
              </a:rPr>
              <a:t>Тайсон</a:t>
            </a:r>
            <a:r>
              <a:rPr lang="ru-RU" sz="3200" dirty="0" smtClean="0">
                <a:solidFill>
                  <a:srgbClr val="002060"/>
                </a:solidFill>
              </a:rPr>
              <a:t> и </a:t>
            </a:r>
            <a:r>
              <a:rPr lang="ru-RU" sz="3200" dirty="0" err="1" smtClean="0">
                <a:solidFill>
                  <a:srgbClr val="002060"/>
                </a:solidFill>
              </a:rPr>
              <a:t>Белик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0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5242" r="2600" b="20279"/>
          <a:stretch/>
        </p:blipFill>
        <p:spPr>
          <a:xfrm rot="16200000">
            <a:off x="4861737" y="2619619"/>
            <a:ext cx="3412597" cy="484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5" t="13723" r="34967"/>
          <a:stretch/>
        </p:blipFill>
        <p:spPr>
          <a:xfrm>
            <a:off x="9442647" y="188892"/>
            <a:ext cx="2295720" cy="490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" y="213864"/>
            <a:ext cx="5349922" cy="300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906688" y="1306593"/>
            <a:ext cx="347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</a:rPr>
              <a:t>Нанаев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Умар</a:t>
            </a:r>
            <a:r>
              <a:rPr lang="ru-RU" sz="3200" dirty="0" smtClean="0">
                <a:solidFill>
                  <a:srgbClr val="002060"/>
                </a:solidFill>
              </a:rPr>
              <a:t> и его пес Боба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7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28930" y="2556058"/>
            <a:ext cx="3097011" cy="550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14" y="153420"/>
            <a:ext cx="6410655" cy="360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9127" y="1305853"/>
            <a:ext cx="432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Лысаков Леон и его кошка Софа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" y="2298031"/>
            <a:ext cx="7028597" cy="395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2370" r="4815" b="20682"/>
          <a:stretch/>
        </p:blipFill>
        <p:spPr>
          <a:xfrm>
            <a:off x="7870209" y="630806"/>
            <a:ext cx="3753135" cy="559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9558" y="491319"/>
            <a:ext cx="5786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Сулейманов </a:t>
            </a:r>
            <a:r>
              <a:rPr lang="ru-RU" sz="3600" dirty="0" err="1" smtClean="0">
                <a:solidFill>
                  <a:srgbClr val="002060"/>
                </a:solidFill>
              </a:rPr>
              <a:t>Сабит</a:t>
            </a:r>
            <a:r>
              <a:rPr lang="ru-RU" sz="3600" dirty="0" smtClean="0">
                <a:solidFill>
                  <a:srgbClr val="002060"/>
                </a:solidFill>
              </a:rPr>
              <a:t> и его кошка Муся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2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166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8557" r="1051" b="15821"/>
          <a:stretch/>
        </p:blipFill>
        <p:spPr>
          <a:xfrm>
            <a:off x="7105934" y="0"/>
            <a:ext cx="4821762" cy="683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7" y="3042305"/>
            <a:ext cx="6150143" cy="345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3248" y="876114"/>
            <a:ext cx="5859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Плясунова Вика и ее мечты о собачке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72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699" y="1978925"/>
            <a:ext cx="8188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2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6292" y="93452"/>
            <a:ext cx="6919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Актуальность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70" y="818865"/>
            <a:ext cx="1005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smtClean="0"/>
              <a:t>Воспитывать заботливое отношение </a:t>
            </a:r>
            <a:r>
              <a:rPr lang="ru-RU" dirty="0"/>
              <a:t>к домашним питомцам у детей дошкольного возраста </a:t>
            </a:r>
            <a:r>
              <a:rPr lang="ru-RU" dirty="0" smtClean="0"/>
              <a:t>очень важно</a:t>
            </a:r>
            <a:r>
              <a:rPr lang="ru-RU" dirty="0"/>
              <a:t>, так как</a:t>
            </a:r>
            <a:r>
              <a:rPr lang="ru-RU" dirty="0" smtClean="0"/>
              <a:t>:</a:t>
            </a:r>
          </a:p>
          <a:p>
            <a:pPr indent="450000" algn="just"/>
            <a:endParaRPr lang="ru-RU" b="1" dirty="0" smtClean="0"/>
          </a:p>
          <a:p>
            <a:pPr marL="285750" indent="450000" algn="just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итомцы </a:t>
            </a:r>
            <a:r>
              <a:rPr lang="ru-RU" dirty="0"/>
              <a:t>помогают детям учиться сопереживать, уважать чужие потребности и принимать ответственность за тех, кто рядом. Когда ребёнок заботится о животном, он понимает, что его поступки имеют прямые последствия: забыл насыпать корм — питомец голоден, не поменял воду — кошке или собаке </a:t>
            </a:r>
            <a:r>
              <a:rPr lang="ru-RU" dirty="0" smtClean="0"/>
              <a:t>неудобно;</a:t>
            </a:r>
            <a:r>
              <a:rPr lang="ru-RU" dirty="0"/>
              <a:t> </a:t>
            </a:r>
            <a:endParaRPr lang="ru-RU" dirty="0" smtClean="0"/>
          </a:p>
          <a:p>
            <a:pPr marL="285750" indent="450000" algn="just">
              <a:buFont typeface="Arial" panose="020B0604020202020204" pitchFamily="34" charset="0"/>
              <a:buChar char="•"/>
            </a:pPr>
            <a:r>
              <a:rPr lang="ru-RU" dirty="0"/>
              <a:t>ж</a:t>
            </a:r>
            <a:r>
              <a:rPr lang="ru-RU" dirty="0" smtClean="0"/>
              <a:t>ивотные </a:t>
            </a:r>
            <a:r>
              <a:rPr lang="ru-RU" dirty="0"/>
              <a:t>становятся эмоциональной поддержкой — ребёнок делится с ними переживаниями, учится выражать чувства и чувствует себя </a:t>
            </a:r>
            <a:r>
              <a:rPr lang="ru-RU" dirty="0" smtClean="0"/>
              <a:t>нужным</a:t>
            </a:r>
            <a:r>
              <a:rPr lang="ru-RU" dirty="0"/>
              <a:t>;</a:t>
            </a:r>
            <a:endParaRPr lang="ru-RU" dirty="0" smtClean="0"/>
          </a:p>
          <a:p>
            <a:pPr marL="285750" indent="450000" algn="just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азнообразные </a:t>
            </a:r>
            <a:r>
              <a:rPr lang="ru-RU" dirty="0"/>
              <a:t>ситуации общения с домашними животными дают большой запас представлений об их особенностях, повадках, пробуждают интерес и любознательность, формируют навыки взаимодействия с </a:t>
            </a:r>
            <a:r>
              <a:rPr lang="ru-RU" dirty="0" smtClean="0"/>
              <a:t>ними</a:t>
            </a:r>
            <a:r>
              <a:rPr lang="ru-RU" dirty="0"/>
              <a:t>;</a:t>
            </a:r>
            <a:endParaRPr lang="ru-RU" dirty="0" smtClean="0"/>
          </a:p>
          <a:p>
            <a:pPr marL="285750" indent="450000" algn="just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этом важно научить детей бережному отношению к животным — например, объяснить, что животное — это не игрушка и не временное развлечение, а живое существо со своими потребностями, характером и </a:t>
            </a:r>
            <a:r>
              <a:rPr lang="ru-RU" dirty="0" smtClean="0"/>
              <a:t>привычками.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64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161" y="218364"/>
            <a:ext cx="9526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Цель:</a:t>
            </a:r>
          </a:p>
          <a:p>
            <a:endParaRPr lang="ru-RU" dirty="0" smtClean="0"/>
          </a:p>
          <a:p>
            <a:pPr indent="450000" algn="just"/>
            <a:r>
              <a:rPr lang="ru-RU" sz="2800" dirty="0" smtClean="0"/>
              <a:t>Формирование </a:t>
            </a:r>
            <a:r>
              <a:rPr lang="ru-RU" sz="2800" dirty="0"/>
              <a:t>у детей </a:t>
            </a:r>
            <a:r>
              <a:rPr lang="ru-RU" sz="2800" dirty="0" smtClean="0"/>
              <a:t>понимания </a:t>
            </a:r>
            <a:r>
              <a:rPr lang="ru-RU" sz="2800" dirty="0"/>
              <a:t>того, что животное — это живое существо со своими потребностями; </a:t>
            </a:r>
            <a:r>
              <a:rPr lang="ru-RU" sz="2800" dirty="0" smtClean="0"/>
              <a:t>воспитание основ </a:t>
            </a:r>
            <a:r>
              <a:rPr lang="ru-RU" sz="2800" dirty="0"/>
              <a:t>заботы и сопереживания.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4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094" y="382137"/>
            <a:ext cx="1075443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Задачи</a:t>
            </a:r>
            <a:r>
              <a:rPr lang="ru-RU" sz="3600" dirty="0" smtClean="0"/>
              <a:t>: </a:t>
            </a:r>
            <a:endParaRPr lang="ru-RU" sz="3600" dirty="0"/>
          </a:p>
          <a:p>
            <a:pPr lvl="0" indent="450000" algn="just">
              <a:buFont typeface="+mj-lt"/>
              <a:buAutoNum type="arabicPeriod"/>
            </a:pPr>
            <a:r>
              <a:rPr lang="ru-RU" sz="2400" dirty="0"/>
              <a:t>Выбрать домашнего питомца</a:t>
            </a:r>
          </a:p>
          <a:p>
            <a:pPr lvl="0" indent="450000" algn="just">
              <a:buFont typeface="+mj-lt"/>
              <a:buAutoNum type="arabicPeriod"/>
            </a:pPr>
            <a:r>
              <a:rPr lang="ru-RU" sz="2400" dirty="0"/>
              <a:t>Изучить, что нужно домашнему питомцу для «счастливой жизни» (еда, вода, прогулки, внимание).</a:t>
            </a:r>
          </a:p>
          <a:p>
            <a:pPr lvl="0" indent="450000" algn="just">
              <a:buFont typeface="+mj-lt"/>
              <a:buAutoNum type="arabicPeriod"/>
            </a:pPr>
            <a:r>
              <a:rPr lang="ru-RU" sz="2400" dirty="0"/>
              <a:t>Выяснить, какой образ жизни ведет домашний питомец, и определить, совпадает ли он с нашим.</a:t>
            </a:r>
          </a:p>
          <a:p>
            <a:pPr lvl="0" indent="450000" algn="just">
              <a:buFont typeface="+mj-lt"/>
              <a:buAutoNum type="arabicPeriod"/>
            </a:pPr>
            <a:r>
              <a:rPr lang="ru-RU" sz="2400" dirty="0"/>
              <a:t>Выяснить, как поведение человека влияет на настроение и здоровье животного.</a:t>
            </a:r>
          </a:p>
          <a:p>
            <a:pPr lvl="0" indent="450000" algn="just">
              <a:buFont typeface="+mj-lt"/>
              <a:buAutoNum type="arabicPeriod"/>
            </a:pPr>
            <a:r>
              <a:rPr lang="ru-RU" sz="2400" dirty="0"/>
              <a:t>Изучить животную «азбуку». Понять как общается питомец, как его можно понимать.</a:t>
            </a:r>
          </a:p>
          <a:p>
            <a:pPr lvl="0" indent="450000" algn="just">
              <a:buFont typeface="+mj-lt"/>
              <a:buAutoNum type="arabicPeriod"/>
            </a:pPr>
            <a:r>
              <a:rPr lang="ru-RU" sz="2400" dirty="0"/>
              <a:t>Выделить, какие обязанности по уходу ребёнок 4–6 лет может взять на себя уже сейчас (например, насыпать корм или чистить миску).</a:t>
            </a:r>
          </a:p>
          <a:p>
            <a:pPr lvl="0" indent="450000" algn="just">
              <a:buFont typeface="+mj-lt"/>
              <a:buAutoNum type="arabicPeriod"/>
            </a:pPr>
            <a:r>
              <a:rPr lang="ru-RU" sz="2400" dirty="0"/>
              <a:t>Создать командой психолого-этологический портрет питомца в картинках/ассоциациях.</a:t>
            </a:r>
          </a:p>
        </p:txBody>
      </p:sp>
    </p:spTree>
    <p:extLst>
      <p:ext uri="{BB962C8B-B14F-4D97-AF65-F5344CB8AC3E}">
        <p14:creationId xmlns:p14="http://schemas.microsoft.com/office/powerpoint/2010/main" val="297159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656" y="165645"/>
            <a:ext cx="3031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Широков Максим и его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кот Майкл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9666" r="5267" b="14514"/>
          <a:stretch/>
        </p:blipFill>
        <p:spPr>
          <a:xfrm rot="16200000">
            <a:off x="891750" y="867419"/>
            <a:ext cx="2257240" cy="356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r="4429" b="12338"/>
          <a:stretch/>
        </p:blipFill>
        <p:spPr>
          <a:xfrm rot="16200000">
            <a:off x="8317540" y="-377317"/>
            <a:ext cx="2889183" cy="418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r="1244" b="16135"/>
          <a:stretch/>
        </p:blipFill>
        <p:spPr>
          <a:xfrm rot="16200000">
            <a:off x="951836" y="3484013"/>
            <a:ext cx="2631730" cy="368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9" b="14229"/>
          <a:stretch/>
        </p:blipFill>
        <p:spPr>
          <a:xfrm rot="16200000">
            <a:off x="8258911" y="2988860"/>
            <a:ext cx="3066455" cy="424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72" y="765611"/>
            <a:ext cx="2995728" cy="532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65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399" y="377918"/>
            <a:ext cx="5431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Богданчикова Вероника и ее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собачка Джеси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709942"/>
            <a:ext cx="7492621" cy="42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" b="25941"/>
          <a:stretch/>
        </p:blipFill>
        <p:spPr>
          <a:xfrm>
            <a:off x="7936397" y="640826"/>
            <a:ext cx="3734490" cy="483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04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32012" y="122830"/>
            <a:ext cx="53089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Чемерова</a:t>
            </a:r>
            <a:r>
              <a:rPr lang="ru-RU" sz="2800" dirty="0" smtClean="0">
                <a:solidFill>
                  <a:srgbClr val="002060"/>
                </a:solidFill>
              </a:rPr>
              <a:t> Аня и ее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кошечка Шила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t="2171" r="19268" b="4959"/>
          <a:stretch/>
        </p:blipFill>
        <p:spPr>
          <a:xfrm>
            <a:off x="232011" y="1296479"/>
            <a:ext cx="7294097" cy="508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7"/>
          <a:stretch/>
        </p:blipFill>
        <p:spPr>
          <a:xfrm>
            <a:off x="8592402" y="2706794"/>
            <a:ext cx="2533304" cy="393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08" y="160847"/>
            <a:ext cx="4138304" cy="232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51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047" y="1122363"/>
            <a:ext cx="3705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Девяткова Алиса, Тима и </a:t>
            </a:r>
            <a:r>
              <a:rPr lang="ru-RU" sz="3600" dirty="0" err="1" smtClean="0">
                <a:solidFill>
                  <a:srgbClr val="002060"/>
                </a:solidFill>
              </a:rPr>
              <a:t>Хард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3781" r="-1781" b="21393"/>
          <a:stretch/>
        </p:blipFill>
        <p:spPr>
          <a:xfrm>
            <a:off x="8147714" y="1122363"/>
            <a:ext cx="3825736" cy="508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8076" r="214" b="16355"/>
          <a:stretch/>
        </p:blipFill>
        <p:spPr>
          <a:xfrm rot="16200000">
            <a:off x="4481572" y="-156198"/>
            <a:ext cx="2854010" cy="398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6" y="3429000"/>
            <a:ext cx="5800299" cy="326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00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138" y="522198"/>
            <a:ext cx="5158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002060"/>
                </a:solidFill>
              </a:rPr>
              <a:t>Габдрашитова</a:t>
            </a:r>
            <a:r>
              <a:rPr lang="ru-RU" sz="3600" dirty="0" smtClean="0">
                <a:solidFill>
                  <a:srgbClr val="002060"/>
                </a:solidFill>
              </a:rPr>
              <a:t> Амалия и ее кот Васька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4583" r="6105" b="859"/>
          <a:stretch/>
        </p:blipFill>
        <p:spPr>
          <a:xfrm>
            <a:off x="6249262" y="646527"/>
            <a:ext cx="5792613" cy="333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6" r="17910"/>
          <a:stretch/>
        </p:blipFill>
        <p:spPr>
          <a:xfrm>
            <a:off x="104129" y="2460095"/>
            <a:ext cx="6145133" cy="3499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678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242</Words>
  <Application>Microsoft Office PowerPoint</Application>
  <PresentationFormat>Широкоэкранный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тупень</cp:lastModifiedBy>
  <cp:revision>15</cp:revision>
  <dcterms:created xsi:type="dcterms:W3CDTF">2026-03-25T09:29:05Z</dcterms:created>
  <dcterms:modified xsi:type="dcterms:W3CDTF">2026-03-26T10:44:23Z</dcterms:modified>
</cp:coreProperties>
</file>