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eg"/>
  <Override PartName="/ppt/media/image21.jpg" ContentType="image/jpeg"/>
  <Override PartName="/ppt/media/image23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5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78" r:id="rId15"/>
    <p:sldId id="269" r:id="rId16"/>
    <p:sldId id="270" r:id="rId17"/>
    <p:sldId id="271" r:id="rId18"/>
    <p:sldId id="273" r:id="rId19"/>
    <p:sldId id="275" r:id="rId20"/>
    <p:sldId id="276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40" y="96"/>
      </p:cViewPr>
      <p:guideLst>
        <p:guide orient="horz" pos="3936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C71F0-4CBF-4598-9D6E-7454CDAA8C1F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BF08-6991-4411-B0C2-517DE7CE2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BF08-6991-4411-B0C2-517DE7CE2E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2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6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2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1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3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8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91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29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A6B727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72634" y="1293622"/>
            <a:ext cx="3739515" cy="446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6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3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A6B727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11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5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0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8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2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7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9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2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  <p:sldLayoutId id="214748397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79" y="182879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3994" y="37338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48" y="3813797"/>
            <a:ext cx="6181725" cy="30442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5430" y="347831"/>
            <a:ext cx="593217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419" y="449326"/>
            <a:ext cx="7243445" cy="32040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94005" algn="ctr">
              <a:lnSpc>
                <a:spcPts val="2485"/>
              </a:lnSpc>
              <a:spcBef>
                <a:spcPts val="105"/>
              </a:spcBef>
            </a:pPr>
            <a:r>
              <a:rPr lang="ru-RU" sz="23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 бюджетное дошкольное образовательное </a:t>
            </a:r>
            <a:r>
              <a:rPr sz="2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2300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3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lang="ru-RU" sz="2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3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етский</a:t>
            </a:r>
            <a:r>
              <a:rPr sz="23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сад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419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99210" marR="5080" indent="-1286510">
              <a:lnSpc>
                <a:spcPts val="4490"/>
              </a:lnSpc>
            </a:pPr>
            <a:r>
              <a:rPr sz="4400" b="1" i="1" spc="-10" dirty="0">
                <a:solidFill>
                  <a:srgbClr val="C00000"/>
                </a:solidFill>
                <a:latin typeface="Corbel"/>
                <a:cs typeface="Corbel"/>
              </a:rPr>
              <a:t>ПУТЕШЕСТВИЕ</a:t>
            </a:r>
            <a:r>
              <a:rPr sz="4400" b="1" i="1" spc="-14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4400" b="1" i="1" spc="-35" dirty="0">
                <a:solidFill>
                  <a:srgbClr val="C00000"/>
                </a:solidFill>
                <a:latin typeface="Corbel"/>
                <a:cs typeface="Corbel"/>
              </a:rPr>
              <a:t>ПО</a:t>
            </a:r>
            <a:r>
              <a:rPr sz="4400" b="1" i="1" spc="-19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4400" b="1" i="1" spc="-10" dirty="0">
                <a:solidFill>
                  <a:srgbClr val="C00000"/>
                </a:solidFill>
                <a:latin typeface="Corbel"/>
                <a:cs typeface="Corbel"/>
              </a:rPr>
              <a:t>СКАЗКАМ </a:t>
            </a:r>
            <a:r>
              <a:rPr sz="4400" b="1" i="1" dirty="0">
                <a:solidFill>
                  <a:srgbClr val="C00000"/>
                </a:solidFill>
                <a:latin typeface="Corbel"/>
                <a:cs typeface="Corbel"/>
              </a:rPr>
              <a:t>К.</a:t>
            </a:r>
            <a:r>
              <a:rPr sz="4400" b="1" i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4400" b="1" i="1" spc="-30" dirty="0">
                <a:solidFill>
                  <a:srgbClr val="C00000"/>
                </a:solidFill>
                <a:latin typeface="Corbel"/>
                <a:cs typeface="Corbel"/>
              </a:rPr>
              <a:t>И.</a:t>
            </a:r>
            <a:r>
              <a:rPr sz="4400" b="1" i="1" spc="-5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4400" b="1" i="1" spc="-10" dirty="0">
                <a:solidFill>
                  <a:srgbClr val="C00000"/>
                </a:solidFill>
                <a:latin typeface="Corbel"/>
                <a:cs typeface="Corbel"/>
              </a:rPr>
              <a:t>ЧУКОВСКОГО</a:t>
            </a:r>
            <a:endParaRPr sz="4400" dirty="0">
              <a:latin typeface="Corbel"/>
              <a:cs typeface="Corbel"/>
            </a:endParaRPr>
          </a:p>
          <a:p>
            <a:pPr marL="4077335">
              <a:lnSpc>
                <a:spcPct val="100000"/>
              </a:lnSpc>
              <a:spcBef>
                <a:spcPts val="1565"/>
              </a:spcBef>
            </a:pPr>
            <a:r>
              <a:rPr sz="1800" b="1" spc="-10" dirty="0">
                <a:solidFill>
                  <a:srgbClr val="FFFF00"/>
                </a:solidFill>
                <a:latin typeface="Corbel"/>
                <a:cs typeface="Corbel"/>
              </a:rPr>
              <a:t>Подготовила:</a:t>
            </a:r>
            <a:endParaRPr sz="1800" dirty="0">
              <a:latin typeface="Corbel"/>
              <a:cs typeface="Corbel"/>
            </a:endParaRPr>
          </a:p>
          <a:p>
            <a:pPr marL="4077335">
              <a:lnSpc>
                <a:spcPct val="100000"/>
              </a:lnSpc>
            </a:pPr>
            <a:r>
              <a:rPr sz="1800" b="1" spc="-10" dirty="0" err="1">
                <a:solidFill>
                  <a:srgbClr val="FFFF00"/>
                </a:solidFill>
                <a:latin typeface="Corbel"/>
                <a:cs typeface="Corbel"/>
              </a:rPr>
              <a:t>Воспитатель</a:t>
            </a:r>
            <a:r>
              <a:rPr sz="1800" b="1" spc="-65" dirty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lang="ru-RU" sz="1800" b="1" spc="-65" dirty="0" smtClean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lang="ru-RU" b="1" spc="-10" dirty="0" smtClean="0">
                <a:solidFill>
                  <a:srgbClr val="FFFF00"/>
                </a:solidFill>
                <a:latin typeface="Corbel"/>
                <a:cs typeface="Corbel"/>
              </a:rPr>
              <a:t>Ларина Ю.Ю. 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533400"/>
            <a:ext cx="7493000" cy="299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>
              <a:lnSpc>
                <a:spcPts val="259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Дидактические</a:t>
            </a:r>
            <a:r>
              <a:rPr sz="2400" b="1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игры</a:t>
            </a:r>
            <a:r>
              <a:rPr sz="24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«Расскажи</a:t>
            </a:r>
            <a:r>
              <a:rPr sz="2400" spc="-7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сказку</a:t>
            </a:r>
            <a:r>
              <a:rPr sz="2400" spc="-7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по</a:t>
            </a:r>
            <a:r>
              <a:rPr sz="24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rbel"/>
                <a:cs typeface="Corbel"/>
              </a:rPr>
              <a:t>картинкам»,</a:t>
            </a:r>
            <a:endParaRPr sz="2400" dirty="0">
              <a:latin typeface="Corbel"/>
              <a:cs typeface="Corbel"/>
            </a:endParaRPr>
          </a:p>
          <a:p>
            <a:pPr marL="186055" marR="459740">
              <a:lnSpc>
                <a:spcPct val="80000"/>
              </a:lnSpc>
              <a:spcBef>
                <a:spcPts val="290"/>
              </a:spcBef>
            </a:pP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«Найди</a:t>
            </a:r>
            <a:r>
              <a:rPr sz="2400" spc="-1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лишнего</a:t>
            </a:r>
            <a:r>
              <a:rPr sz="24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rbel"/>
                <a:cs typeface="Corbel"/>
              </a:rPr>
              <a:t>героя»,</a:t>
            </a:r>
            <a:r>
              <a:rPr sz="2400" spc="-1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Лото</a:t>
            </a:r>
            <a:r>
              <a:rPr sz="24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«Сказки</a:t>
            </a:r>
            <a:r>
              <a:rPr sz="2400" spc="-3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orbel"/>
                <a:cs typeface="Corbel"/>
              </a:rPr>
              <a:t>Чуковского</a:t>
            </a:r>
            <a:r>
              <a:rPr sz="2400" spc="-10" dirty="0" smtClean="0">
                <a:solidFill>
                  <a:srgbClr val="FF0000"/>
                </a:solidFill>
                <a:latin typeface="Corbel"/>
                <a:cs typeface="Corbel"/>
              </a:rPr>
              <a:t>» </a:t>
            </a:r>
            <a:endParaRPr sz="2400" dirty="0">
              <a:latin typeface="Corbel"/>
              <a:cs typeface="Corbel"/>
            </a:endParaRPr>
          </a:p>
          <a:p>
            <a:pPr marL="250190">
              <a:lnSpc>
                <a:spcPct val="100000"/>
              </a:lnSpc>
              <a:spcBef>
                <a:spcPts val="720"/>
              </a:spcBef>
            </a:pP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Знакомство</a:t>
            </a:r>
            <a:r>
              <a:rPr sz="2400" spc="-65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детей</a:t>
            </a:r>
            <a:r>
              <a:rPr sz="2400" spc="-3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с</a:t>
            </a:r>
            <a:r>
              <a:rPr sz="2400" spc="-6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биографией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К.И.Чуковского</a:t>
            </a:r>
            <a:endParaRPr sz="2400" dirty="0">
              <a:latin typeface="Corbel"/>
              <a:cs typeface="Corbel"/>
            </a:endParaRPr>
          </a:p>
          <a:p>
            <a:pPr marL="311150">
              <a:lnSpc>
                <a:spcPct val="100000"/>
              </a:lnSpc>
              <a:spcBef>
                <a:spcPts val="434"/>
              </a:spcBef>
            </a:pPr>
            <a:r>
              <a:rPr sz="2400" dirty="0" err="1" smtClean="0">
                <a:solidFill>
                  <a:srgbClr val="C00000"/>
                </a:solidFill>
                <a:latin typeface="Corbel"/>
                <a:cs typeface="Corbel"/>
              </a:rPr>
              <a:t>Чтение</a:t>
            </a:r>
            <a:r>
              <a:rPr sz="2400" spc="-20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стихов и</a:t>
            </a:r>
            <a:r>
              <a:rPr sz="2400" spc="-2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сказок</a:t>
            </a:r>
            <a:r>
              <a:rPr sz="2400" spc="-28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Чуковского</a:t>
            </a:r>
            <a:endParaRPr sz="2400" dirty="0">
              <a:latin typeface="Corbel"/>
              <a:cs typeface="Corbel"/>
            </a:endParaRPr>
          </a:p>
          <a:p>
            <a:pPr marL="12065" marR="377825">
              <a:lnSpc>
                <a:spcPts val="2310"/>
              </a:lnSpc>
              <a:spcBef>
                <a:spcPts val="985"/>
              </a:spcBef>
              <a:tabLst>
                <a:tab pos="149225" algn="l"/>
                <a:tab pos="230504" algn="l"/>
              </a:tabLst>
            </a:pPr>
            <a:r>
              <a:rPr lang="ru-RU" sz="2400" spc="-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    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Рассматривание</a:t>
            </a:r>
            <a:r>
              <a:rPr sz="2400" spc="-10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иллюстраций</a:t>
            </a:r>
            <a:r>
              <a:rPr sz="2400" spc="-6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разных</a:t>
            </a:r>
            <a:r>
              <a:rPr sz="2400" spc="-3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orbel"/>
                <a:cs typeface="Corbel"/>
              </a:rPr>
              <a:t>художников</a:t>
            </a:r>
            <a:r>
              <a:rPr sz="2400" spc="-50" dirty="0">
                <a:solidFill>
                  <a:srgbClr val="C00000"/>
                </a:solidFill>
                <a:latin typeface="Corbel"/>
                <a:cs typeface="Corbel"/>
              </a:rPr>
              <a:t> к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сказкам</a:t>
            </a:r>
            <a:r>
              <a:rPr sz="2400" spc="-6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К.</a:t>
            </a:r>
            <a:r>
              <a:rPr sz="2400" spc="-3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orbel"/>
                <a:cs typeface="Corbel"/>
              </a:rPr>
              <a:t>И.</a:t>
            </a:r>
            <a:r>
              <a:rPr sz="2400" spc="-25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 err="1">
                <a:solidFill>
                  <a:srgbClr val="C00000"/>
                </a:solidFill>
                <a:latin typeface="Corbel"/>
                <a:cs typeface="Corbel"/>
              </a:rPr>
              <a:t>Чуковского</a:t>
            </a:r>
            <a:r>
              <a:rPr sz="2400" spc="-10" dirty="0" smtClean="0">
                <a:solidFill>
                  <a:srgbClr val="C00000"/>
                </a:solidFill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  <a:p>
            <a:pPr marL="70485">
              <a:lnSpc>
                <a:spcPts val="2595"/>
              </a:lnSpc>
              <a:spcBef>
                <a:spcPts val="445"/>
              </a:spcBef>
            </a:pPr>
            <a:r>
              <a:rPr lang="ru-RU" sz="240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rbel"/>
                <a:cs typeface="Corbel"/>
              </a:rPr>
              <a:t>  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Литературная 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викторина </a:t>
            </a:r>
            <a:r>
              <a:rPr sz="2400" dirty="0" smtClean="0">
                <a:solidFill>
                  <a:srgbClr val="C00000"/>
                </a:solidFill>
                <a:latin typeface="Corbel"/>
                <a:cs typeface="Corbel"/>
              </a:rPr>
              <a:t>«В</a:t>
            </a:r>
            <a:r>
              <a:rPr sz="2400" spc="-20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мире</a:t>
            </a:r>
            <a:r>
              <a:rPr sz="2400" spc="-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сказок</a:t>
            </a:r>
            <a:r>
              <a:rPr sz="2400" spc="-28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Чуковского»,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ts val="2595"/>
              </a:lnSpc>
            </a:pPr>
            <a:endParaRPr sz="2400" dirty="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9828" y="4166171"/>
            <a:ext cx="1413128" cy="20991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7351" y="3946003"/>
            <a:ext cx="1779651" cy="23192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4874" y="4124311"/>
            <a:ext cx="1779651" cy="21409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9445" y="4124402"/>
            <a:ext cx="1612392" cy="21409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936" y="4166171"/>
            <a:ext cx="1558925" cy="2140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172" y="824306"/>
            <a:ext cx="7181215" cy="233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solidFill>
                  <a:srgbClr val="6600CC"/>
                </a:solidFill>
                <a:latin typeface="Corbel"/>
                <a:cs typeface="Corbel"/>
              </a:rPr>
              <a:t>Образовательная</a:t>
            </a:r>
            <a:r>
              <a:rPr sz="2000" spc="2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Corbel"/>
                <a:cs typeface="Corbel"/>
              </a:rPr>
              <a:t>деятельность:</a:t>
            </a: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2000" dirty="0">
              <a:latin typeface="Corbel"/>
              <a:cs typeface="Corbel"/>
            </a:endParaRPr>
          </a:p>
          <a:p>
            <a:pPr marL="173355" indent="-160655">
              <a:lnSpc>
                <a:spcPct val="100000"/>
              </a:lnSpc>
              <a:buChar char="•"/>
              <a:tabLst>
                <a:tab pos="173355" algn="l"/>
              </a:tabLst>
            </a:pP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По</a:t>
            </a:r>
            <a:r>
              <a:rPr sz="20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художественной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литературе</a:t>
            </a:r>
            <a:r>
              <a:rPr sz="20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«В</a:t>
            </a:r>
            <a:r>
              <a:rPr sz="2000" spc="-40" dirty="0">
                <a:solidFill>
                  <a:srgbClr val="FF0000"/>
                </a:solidFill>
                <a:latin typeface="Corbel"/>
                <a:cs typeface="Corbel"/>
              </a:rPr>
              <a:t> Гостях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у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дедушки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Корнея»;</a:t>
            </a:r>
            <a:endParaRPr sz="2000" dirty="0">
              <a:latin typeface="Corbel"/>
              <a:cs typeface="Corbel"/>
            </a:endParaRPr>
          </a:p>
          <a:p>
            <a:pPr marL="161290" indent="-148590">
              <a:lnSpc>
                <a:spcPct val="100000"/>
              </a:lnSpc>
              <a:spcBef>
                <a:spcPts val="770"/>
              </a:spcBef>
              <a:buChar char="•"/>
              <a:tabLst>
                <a:tab pos="161290" algn="l"/>
              </a:tabLst>
            </a:pP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Литературная</a:t>
            </a:r>
            <a:r>
              <a:rPr sz="20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викторина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«Дорогами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сказок</a:t>
            </a:r>
            <a:r>
              <a:rPr sz="20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К.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И.</a:t>
            </a:r>
            <a:r>
              <a:rPr sz="2000" spc="-20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Чуковского»;</a:t>
            </a:r>
            <a:endParaRPr sz="2000" dirty="0">
              <a:latin typeface="Corbel"/>
              <a:cs typeface="Corbel"/>
            </a:endParaRPr>
          </a:p>
          <a:p>
            <a:pPr marL="173355" indent="-160655">
              <a:lnSpc>
                <a:spcPct val="100000"/>
              </a:lnSpc>
              <a:spcBef>
                <a:spcPts val="770"/>
              </a:spcBef>
              <a:buChar char="•"/>
              <a:tabLst>
                <a:tab pos="173355" algn="l"/>
              </a:tabLst>
            </a:pP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Рисование</a:t>
            </a:r>
            <a:r>
              <a:rPr sz="20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</a:t>
            </a:r>
            <a:r>
              <a:rPr sz="2000" spc="-7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лепка</a:t>
            </a:r>
            <a:r>
              <a:rPr sz="20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персонажей</a:t>
            </a:r>
            <a:r>
              <a:rPr sz="2000" spc="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из</a:t>
            </a:r>
            <a:r>
              <a:rPr sz="20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произведений</a:t>
            </a:r>
            <a:r>
              <a:rPr sz="2000" spc="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К.</a:t>
            </a:r>
            <a:r>
              <a:rPr sz="2000" spc="-2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Чуковского;</a:t>
            </a:r>
            <a:endParaRPr sz="2000" dirty="0">
              <a:latin typeface="Corbel"/>
              <a:cs typeface="Corbel"/>
            </a:endParaRPr>
          </a:p>
          <a:p>
            <a:pPr marL="173355" indent="-160655">
              <a:lnSpc>
                <a:spcPct val="100000"/>
              </a:lnSpc>
              <a:spcBef>
                <a:spcPts val="745"/>
              </a:spcBef>
              <a:buChar char="•"/>
              <a:tabLst>
                <a:tab pos="173355" algn="l"/>
              </a:tabLst>
            </a:pP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Коллективная</a:t>
            </a:r>
            <a:r>
              <a:rPr sz="20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Corbel"/>
                <a:cs typeface="Corbel"/>
              </a:rPr>
              <a:t>работа</a:t>
            </a:r>
            <a:r>
              <a:rPr sz="2000" spc="-9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30" dirty="0" smtClean="0">
                <a:solidFill>
                  <a:srgbClr val="FF0000"/>
                </a:solidFill>
                <a:latin typeface="Corbel"/>
                <a:cs typeface="Corbel"/>
              </a:rPr>
              <a:t>«</a:t>
            </a:r>
            <a:r>
              <a:rPr lang="ru-RU" sz="20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ru-RU" sz="2000" spc="-30" dirty="0" smtClean="0">
                <a:solidFill>
                  <a:srgbClr val="FF0000"/>
                </a:solidFill>
                <a:latin typeface="Corbel"/>
                <a:cs typeface="Corbel"/>
              </a:rPr>
              <a:t>В гостях у Мухи – Цокотухи </a:t>
            </a:r>
            <a:r>
              <a:rPr sz="2000" spc="-10" dirty="0" smtClean="0">
                <a:solidFill>
                  <a:srgbClr val="FF0000"/>
                </a:solidFill>
                <a:latin typeface="Corbel"/>
                <a:cs typeface="Corbel"/>
              </a:rPr>
              <a:t>»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189653"/>
            <a:ext cx="4920361" cy="3075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9128"/>
            <a:ext cx="6798734" cy="1303867"/>
          </a:xfrm>
        </p:spPr>
        <p:txBody>
          <a:bodyPr/>
          <a:lstStyle/>
          <a:p>
            <a:r>
              <a:rPr lang="ru-RU" dirty="0" smtClean="0"/>
              <a:t>Оформление книжного уголка.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7251" r="24282" b="2710"/>
          <a:stretch/>
        </p:blipFill>
        <p:spPr>
          <a:xfrm>
            <a:off x="1143000" y="1752600"/>
            <a:ext cx="3810000" cy="4200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1111" r="4749" b="6667"/>
          <a:stretch/>
        </p:blipFill>
        <p:spPr>
          <a:xfrm>
            <a:off x="5181600" y="1572995"/>
            <a:ext cx="2829708" cy="46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5" y="168351"/>
            <a:ext cx="4492956" cy="982319"/>
          </a:xfrm>
          <a:prstGeom prst="rect">
            <a:avLst/>
          </a:prstGeom>
        </p:spPr>
        <p:txBody>
          <a:bodyPr vert="horz" wrap="square" lIns="0" tIns="668019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95"/>
              </a:spcBef>
            </a:pPr>
            <a:r>
              <a:rPr lang="ru-RU" sz="2000" i="0" dirty="0" smtClean="0">
                <a:solidFill>
                  <a:srgbClr val="6600CC"/>
                </a:solidFill>
              </a:rPr>
              <a:t>Чтение книг</a:t>
            </a:r>
            <a:r>
              <a:rPr sz="2000" i="0" spc="-20" dirty="0" smtClean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spc="-25" dirty="0">
                <a:solidFill>
                  <a:srgbClr val="6600CC"/>
                </a:solidFill>
                <a:latin typeface="Corbel"/>
                <a:cs typeface="Corbel"/>
              </a:rPr>
              <a:t>К.И.</a:t>
            </a:r>
            <a:r>
              <a:rPr sz="2000" i="0" spc="-18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spc="-10" dirty="0">
                <a:solidFill>
                  <a:srgbClr val="6600CC"/>
                </a:solidFill>
                <a:latin typeface="Corbel"/>
                <a:cs typeface="Corbel"/>
              </a:rPr>
              <a:t>Чуковского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5" y="990600"/>
            <a:ext cx="3276600" cy="246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22618"/>
            <a:ext cx="3869109" cy="291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53" y="3733800"/>
            <a:ext cx="3189284" cy="239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833" y="381000"/>
            <a:ext cx="6798734" cy="1303867"/>
          </a:xfrm>
        </p:spPr>
        <p:txBody>
          <a:bodyPr/>
          <a:lstStyle/>
          <a:p>
            <a:r>
              <a:rPr lang="ru-RU" dirty="0" smtClean="0"/>
              <a:t>Раскрашиваем </a:t>
            </a:r>
            <a:r>
              <a:rPr lang="ru-RU" dirty="0" smtClean="0"/>
              <a:t>героев произведений </a:t>
            </a:r>
            <a:r>
              <a:rPr lang="ru-RU" dirty="0" err="1" smtClean="0"/>
              <a:t>К.И.Чуковского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1555"/>
            <a:ext cx="3471334" cy="4566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72" t="4839" r="18172" b="14516"/>
          <a:stretch/>
        </p:blipFill>
        <p:spPr>
          <a:xfrm>
            <a:off x="4157134" y="1752599"/>
            <a:ext cx="4224866" cy="43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838200"/>
            <a:ext cx="6942024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2280"/>
              </a:lnSpc>
              <a:spcBef>
                <a:spcPts val="95"/>
              </a:spcBef>
            </a:pPr>
            <a:r>
              <a:rPr sz="2000" b="1" spc="-20" dirty="0">
                <a:solidFill>
                  <a:srgbClr val="00AFEF"/>
                </a:solidFill>
                <a:latin typeface="Corbel"/>
                <a:cs typeface="Corbel"/>
              </a:rPr>
              <a:t>Коллективная</a:t>
            </a:r>
            <a:r>
              <a:rPr sz="2000" b="1" spc="5" dirty="0">
                <a:solidFill>
                  <a:srgbClr val="00AFE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Corbel"/>
                <a:cs typeface="Corbel"/>
              </a:rPr>
              <a:t>работа</a:t>
            </a:r>
            <a:endParaRPr sz="2000" dirty="0">
              <a:latin typeface="Corbel"/>
              <a:cs typeface="Corbel"/>
            </a:endParaRPr>
          </a:p>
          <a:p>
            <a:pPr marL="12700" algn="ctr">
              <a:lnSpc>
                <a:spcPts val="2280"/>
              </a:lnSpc>
            </a:pPr>
            <a:r>
              <a:rPr sz="2000" b="1" spc="-40" dirty="0" smtClean="0">
                <a:solidFill>
                  <a:srgbClr val="00AFEF"/>
                </a:solidFill>
                <a:latin typeface="Corbel"/>
                <a:cs typeface="Corbel"/>
              </a:rPr>
              <a:t>«</a:t>
            </a:r>
            <a:r>
              <a:rPr lang="ru-RU" sz="2000" b="1" spc="-40" dirty="0">
                <a:solidFill>
                  <a:srgbClr val="00AFEF"/>
                </a:solidFill>
                <a:latin typeface="Corbel"/>
                <a:cs typeface="Corbel"/>
              </a:rPr>
              <a:t> </a:t>
            </a:r>
            <a:r>
              <a:rPr lang="ru-RU" sz="2000" b="1" spc="-40" dirty="0" smtClean="0">
                <a:solidFill>
                  <a:srgbClr val="00AFEF"/>
                </a:solidFill>
                <a:latin typeface="Corbel"/>
                <a:cs typeface="Corbel"/>
              </a:rPr>
              <a:t>В гостях у Мухи – Цокотухи </a:t>
            </a:r>
            <a:r>
              <a:rPr sz="2000" b="1" spc="-10" dirty="0" smtClean="0">
                <a:solidFill>
                  <a:srgbClr val="00AFEF"/>
                </a:solidFill>
                <a:latin typeface="Corbel"/>
                <a:cs typeface="Corbel"/>
              </a:rPr>
              <a:t>»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62614"/>
            <a:ext cx="3535037" cy="2659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12470"/>
          <a:stretch/>
        </p:blipFill>
        <p:spPr>
          <a:xfrm>
            <a:off x="685800" y="1981200"/>
            <a:ext cx="3124200" cy="4350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896" r="-275" b="17934"/>
          <a:stretch/>
        </p:blipFill>
        <p:spPr>
          <a:xfrm>
            <a:off x="4191000" y="1757614"/>
            <a:ext cx="4084019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3886200" cy="487748"/>
          </a:xfrm>
          <a:prstGeom prst="rect">
            <a:avLst/>
          </a:prstGeom>
        </p:spPr>
        <p:txBody>
          <a:bodyPr vert="horz" wrap="square" lIns="0" tIns="117271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C00000"/>
                </a:solidFill>
                <a:latin typeface="Corbel"/>
                <a:cs typeface="Corbel"/>
              </a:rPr>
              <a:t>Игровая</a:t>
            </a:r>
            <a:r>
              <a:rPr sz="2400" i="0" spc="-12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i="0" spc="-10" dirty="0">
                <a:solidFill>
                  <a:srgbClr val="C00000"/>
                </a:solidFill>
                <a:latin typeface="Corbel"/>
                <a:cs typeface="Corbel"/>
              </a:rPr>
              <a:t>деятельность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762000"/>
            <a:ext cx="2819400" cy="2118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9"/>
          <a:stretch/>
        </p:blipFill>
        <p:spPr>
          <a:xfrm>
            <a:off x="1066800" y="1219200"/>
            <a:ext cx="3488634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558216" cy="2905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 b="13504"/>
          <a:stretch/>
        </p:blipFill>
        <p:spPr>
          <a:xfrm>
            <a:off x="829245" y="3703252"/>
            <a:ext cx="3848772" cy="2286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89" y="457200"/>
            <a:ext cx="6985000" cy="743074"/>
          </a:xfrm>
          <a:prstGeom prst="rect">
            <a:avLst/>
          </a:prstGeom>
        </p:spPr>
        <p:txBody>
          <a:bodyPr vert="horz" wrap="square" lIns="0" tIns="126288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90"/>
              </a:spcBef>
            </a:pPr>
            <a:r>
              <a:rPr sz="2000" i="0" spc="-10" dirty="0">
                <a:solidFill>
                  <a:srgbClr val="6600CC"/>
                </a:solidFill>
                <a:latin typeface="Corbel"/>
                <a:cs typeface="Corbel"/>
              </a:rPr>
              <a:t>Литературная</a:t>
            </a:r>
            <a:r>
              <a:rPr sz="2000" i="0" spc="-8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dirty="0">
                <a:solidFill>
                  <a:srgbClr val="6600CC"/>
                </a:solidFill>
                <a:latin typeface="Corbel"/>
                <a:cs typeface="Corbel"/>
              </a:rPr>
              <a:t>викторина</a:t>
            </a:r>
            <a:r>
              <a:rPr sz="2000" i="0" spc="-2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spc="-10" dirty="0">
                <a:solidFill>
                  <a:srgbClr val="6600CC"/>
                </a:solidFill>
                <a:latin typeface="Corbel"/>
                <a:cs typeface="Corbel"/>
              </a:rPr>
              <a:t>«Дорогами</a:t>
            </a:r>
            <a:r>
              <a:rPr sz="2000" i="0" spc="-4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dirty="0">
                <a:solidFill>
                  <a:srgbClr val="6600CC"/>
                </a:solidFill>
                <a:latin typeface="Corbel"/>
                <a:cs typeface="Corbel"/>
              </a:rPr>
              <a:t>сказок</a:t>
            </a:r>
            <a:r>
              <a:rPr sz="2000" i="0" spc="-3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dirty="0">
                <a:solidFill>
                  <a:srgbClr val="6600CC"/>
                </a:solidFill>
                <a:latin typeface="Corbel"/>
                <a:cs typeface="Corbel"/>
              </a:rPr>
              <a:t>К.</a:t>
            </a:r>
            <a:r>
              <a:rPr sz="2000" i="0" spc="-1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spc="-25" dirty="0">
                <a:solidFill>
                  <a:srgbClr val="6600CC"/>
                </a:solidFill>
                <a:latin typeface="Corbel"/>
                <a:cs typeface="Corbel"/>
              </a:rPr>
              <a:t>И.</a:t>
            </a:r>
            <a:r>
              <a:rPr sz="2000" i="0" spc="-204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000" i="0" spc="-10" dirty="0">
                <a:solidFill>
                  <a:srgbClr val="6600CC"/>
                </a:solidFill>
                <a:latin typeface="Corbel"/>
                <a:cs typeface="Corbel"/>
              </a:rPr>
              <a:t>Чуковского»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1784" b="5357"/>
          <a:stretch/>
        </p:blipFill>
        <p:spPr>
          <a:xfrm>
            <a:off x="613304" y="1524000"/>
            <a:ext cx="1951403" cy="3657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16667" r="142" b="21111"/>
          <a:stretch/>
        </p:blipFill>
        <p:spPr>
          <a:xfrm>
            <a:off x="6347679" y="1877690"/>
            <a:ext cx="2138172" cy="32184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-1" r="-2374" b="23334"/>
          <a:stretch/>
        </p:blipFill>
        <p:spPr>
          <a:xfrm>
            <a:off x="4495800" y="3486897"/>
            <a:ext cx="1559975" cy="25555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46" y="2514600"/>
            <a:ext cx="1676095" cy="3774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-35556" r="-2375" b="35556"/>
          <a:stretch/>
        </p:blipFill>
        <p:spPr>
          <a:xfrm>
            <a:off x="4329080" y="21074"/>
            <a:ext cx="1974460" cy="33317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394157"/>
            <a:ext cx="7772399" cy="953080"/>
          </a:xfrm>
          <a:prstGeom prst="rect">
            <a:avLst/>
          </a:prstGeom>
        </p:spPr>
        <p:txBody>
          <a:bodyPr vert="horz" wrap="square" lIns="0" tIns="90423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110"/>
              </a:spcBef>
            </a:pPr>
            <a:r>
              <a:rPr sz="2800" b="0" i="0" dirty="0">
                <a:latin typeface="Corbel"/>
                <a:cs typeface="Corbel"/>
              </a:rPr>
              <a:t>Рисование</a:t>
            </a:r>
            <a:r>
              <a:rPr sz="2800" b="0" i="0" spc="-75" dirty="0">
                <a:latin typeface="Corbel"/>
                <a:cs typeface="Corbel"/>
              </a:rPr>
              <a:t> </a:t>
            </a:r>
            <a:r>
              <a:rPr sz="2800" b="0" i="0" dirty="0" err="1">
                <a:latin typeface="Corbel"/>
                <a:cs typeface="Corbel"/>
              </a:rPr>
              <a:t>по</a:t>
            </a:r>
            <a:r>
              <a:rPr sz="2800" b="0" i="0" spc="-35" dirty="0">
                <a:latin typeface="Corbel"/>
                <a:cs typeface="Corbel"/>
              </a:rPr>
              <a:t> </a:t>
            </a:r>
            <a:r>
              <a:rPr sz="2800" b="0" i="0" spc="-10" dirty="0" err="1" smtClean="0">
                <a:latin typeface="Corbel"/>
                <a:cs typeface="Corbel"/>
              </a:rPr>
              <a:t>сказкам</a:t>
            </a:r>
            <a:r>
              <a:rPr lang="ru-RU" sz="2800" b="0" i="0" spc="-10" dirty="0" smtClean="0">
                <a:latin typeface="Corbel"/>
                <a:cs typeface="Corbel"/>
              </a:rPr>
              <a:t>, </a:t>
            </a:r>
            <a:r>
              <a:rPr lang="ru-RU" sz="2800" b="0" i="0" spc="-10" dirty="0" smtClean="0">
                <a:latin typeface="Corbel"/>
                <a:cs typeface="Corbel"/>
              </a:rPr>
              <a:t>совместно с родителями.</a:t>
            </a:r>
            <a:endParaRPr sz="2800" b="0" i="0" spc="-10" dirty="0">
              <a:latin typeface="Corbel"/>
              <a:cs typeface="Corbe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295400"/>
            <a:ext cx="7429499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20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Безопасность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523999"/>
            <a:ext cx="7543800" cy="15350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buClr>
                <a:srgbClr val="A6B727"/>
              </a:buClr>
              <a:buSzPct val="80000"/>
              <a:tabLst>
                <a:tab pos="149860" algn="l"/>
              </a:tabLst>
            </a:pPr>
            <a:r>
              <a:rPr sz="2000" spc="-10" dirty="0">
                <a:solidFill>
                  <a:srgbClr val="00AF50"/>
                </a:solidFill>
                <a:latin typeface="Corbel"/>
                <a:cs typeface="Corbel"/>
              </a:rPr>
              <a:t>Беседы:</a:t>
            </a:r>
            <a:endParaRPr sz="2000" dirty="0">
              <a:latin typeface="Corbel"/>
              <a:cs typeface="Corbel"/>
            </a:endParaRPr>
          </a:p>
          <a:p>
            <a:pPr marL="149860" indent="-137160">
              <a:lnSpc>
                <a:spcPct val="100000"/>
              </a:lnSpc>
              <a:spcBef>
                <a:spcPts val="77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«Чем</a:t>
            </a:r>
            <a:r>
              <a:rPr sz="2000" spc="-4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опасны</a:t>
            </a:r>
            <a:r>
              <a:rPr sz="2000" spc="-4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спички»</a:t>
            </a:r>
            <a:r>
              <a:rPr sz="2000" spc="-1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(на</a:t>
            </a:r>
            <a:r>
              <a:rPr sz="2000" spc="-6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примере</a:t>
            </a:r>
            <a:r>
              <a:rPr sz="2000" spc="-1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сказки</a:t>
            </a:r>
            <a:r>
              <a:rPr sz="2000" spc="-7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orbel"/>
                <a:cs typeface="Corbel"/>
              </a:rPr>
              <a:t>«Путаница»)</a:t>
            </a:r>
            <a:endParaRPr sz="2000" dirty="0">
              <a:latin typeface="Corbel"/>
              <a:cs typeface="Corbel"/>
            </a:endParaRPr>
          </a:p>
          <a:p>
            <a:pPr marL="149860" indent="-137160">
              <a:lnSpc>
                <a:spcPct val="100000"/>
              </a:lnSpc>
              <a:spcBef>
                <a:spcPts val="745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«Не</a:t>
            </a:r>
            <a:r>
              <a:rPr sz="2000" spc="-8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orbel"/>
                <a:cs typeface="Corbel"/>
              </a:rPr>
              <a:t>ходите,</a:t>
            </a:r>
            <a:r>
              <a:rPr sz="2000" spc="-5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orbel"/>
                <a:cs typeface="Corbel"/>
              </a:rPr>
              <a:t>дети,</a:t>
            </a:r>
            <a:r>
              <a:rPr sz="2000" spc="-3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в</a:t>
            </a:r>
            <a:r>
              <a:rPr sz="2000" spc="-10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Африку</a:t>
            </a:r>
            <a:r>
              <a:rPr sz="2000" spc="31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orbel"/>
                <a:cs typeface="Corbel"/>
              </a:rPr>
              <a:t>гулять»</a:t>
            </a:r>
            <a:r>
              <a:rPr sz="2000" spc="-5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(на</a:t>
            </a:r>
            <a:r>
              <a:rPr sz="2000" spc="-5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примере</a:t>
            </a:r>
            <a:r>
              <a:rPr sz="2000" spc="-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AF50"/>
                </a:solidFill>
                <a:latin typeface="Corbel"/>
                <a:cs typeface="Corbel"/>
              </a:rPr>
              <a:t>сказки</a:t>
            </a:r>
            <a:r>
              <a:rPr sz="2000" spc="-6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orbel"/>
                <a:cs typeface="Corbel"/>
              </a:rPr>
              <a:t>«Бармалей»)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45" y="3200400"/>
            <a:ext cx="5547255" cy="2916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167" y="583068"/>
            <a:ext cx="6417310" cy="184858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795"/>
              </a:spcBef>
              <a:buClr>
                <a:srgbClr val="A6B727"/>
              </a:buClr>
              <a:buSzPct val="79166"/>
              <a:buFont typeface="Corbel"/>
              <a:buChar char="•"/>
              <a:tabLst>
                <a:tab pos="148590" algn="l"/>
              </a:tabLst>
            </a:pPr>
            <a:r>
              <a:rPr sz="2400" b="1" spc="-45" dirty="0">
                <a:solidFill>
                  <a:srgbClr val="FF0000"/>
                </a:solidFill>
                <a:latin typeface="Corbel"/>
                <a:cs typeface="Corbel"/>
              </a:rPr>
              <a:t>Тип</a:t>
            </a:r>
            <a:r>
              <a:rPr sz="2400" b="1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проекта:</a:t>
            </a:r>
            <a:r>
              <a:rPr sz="24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rbel"/>
                <a:cs typeface="Corbel"/>
              </a:rPr>
              <a:t>Информационно-</a:t>
            </a: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творческий</a:t>
            </a:r>
            <a:endParaRPr sz="2400" dirty="0">
              <a:latin typeface="Corbel"/>
              <a:cs typeface="Corbel"/>
            </a:endParaRPr>
          </a:p>
          <a:p>
            <a:pPr marL="148590" indent="-135890">
              <a:lnSpc>
                <a:spcPct val="100000"/>
              </a:lnSpc>
              <a:spcBef>
                <a:spcPts val="695"/>
              </a:spcBef>
              <a:buClr>
                <a:srgbClr val="A6B727"/>
              </a:buClr>
              <a:buSzPct val="79166"/>
              <a:buFont typeface="Corbel"/>
              <a:buChar char="•"/>
              <a:tabLst>
                <a:tab pos="148590" algn="l"/>
              </a:tabLst>
            </a:pPr>
            <a:r>
              <a:rPr sz="2400" b="1" spc="-20" dirty="0">
                <a:solidFill>
                  <a:srgbClr val="FF0000"/>
                </a:solidFill>
                <a:latin typeface="Corbel"/>
                <a:cs typeface="Corbel"/>
              </a:rPr>
              <a:t>Продолжительность:</a:t>
            </a:r>
            <a:r>
              <a:rPr sz="2400" b="1" spc="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краткосрочный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(с</a:t>
            </a:r>
            <a:r>
              <a:rPr sz="2400" b="1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rbel"/>
                <a:cs typeface="Corbel"/>
              </a:rPr>
              <a:t>25.03.2024 по 05.04.2024.</a:t>
            </a:r>
            <a:r>
              <a:rPr sz="2400" b="1" spc="-10" dirty="0" smtClean="0">
                <a:solidFill>
                  <a:srgbClr val="FF0000"/>
                </a:solidFill>
                <a:latin typeface="Corbel"/>
                <a:cs typeface="Corbel"/>
              </a:rPr>
              <a:t>)</a:t>
            </a:r>
            <a:endParaRPr sz="2400" dirty="0">
              <a:latin typeface="Corbel"/>
              <a:cs typeface="Corbel"/>
            </a:endParaRPr>
          </a:p>
          <a:p>
            <a:pPr marL="148590" indent="-135890">
              <a:lnSpc>
                <a:spcPct val="100000"/>
              </a:lnSpc>
              <a:spcBef>
                <a:spcPts val="725"/>
              </a:spcBef>
              <a:buClr>
                <a:srgbClr val="A6B727"/>
              </a:buClr>
              <a:buSzPct val="79166"/>
              <a:buFont typeface="Corbel"/>
              <a:buChar char="•"/>
              <a:tabLst>
                <a:tab pos="148590" algn="l"/>
              </a:tabLst>
            </a:pPr>
            <a:r>
              <a:rPr sz="2400" b="1" dirty="0">
                <a:solidFill>
                  <a:srgbClr val="FF0000"/>
                </a:solidFill>
                <a:latin typeface="Corbel"/>
                <a:cs typeface="Corbel"/>
              </a:rPr>
              <a:t>Участники</a:t>
            </a:r>
            <a:r>
              <a:rPr sz="2400" b="1" spc="-10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проекта:</a:t>
            </a:r>
            <a:r>
              <a:rPr sz="2400" b="1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Corbel"/>
                <a:cs typeface="Corbel"/>
              </a:rPr>
              <a:t>д</a:t>
            </a:r>
            <a:r>
              <a:rPr sz="2400" b="1" spc="-10" dirty="0" err="1" smtClean="0">
                <a:solidFill>
                  <a:srgbClr val="FF0000"/>
                </a:solidFill>
                <a:latin typeface="Corbel"/>
                <a:cs typeface="Corbel"/>
              </a:rPr>
              <a:t>ети</a:t>
            </a: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,</a:t>
            </a:r>
            <a:r>
              <a:rPr sz="2400" b="1" spc="-8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rbel"/>
                <a:cs typeface="Corbel"/>
              </a:rPr>
              <a:t>родители,</a:t>
            </a:r>
            <a:r>
              <a:rPr sz="2400" b="1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b="1" spc="-10" dirty="0" err="1" smtClean="0">
                <a:solidFill>
                  <a:srgbClr val="FF0000"/>
                </a:solidFill>
                <a:latin typeface="Corbel"/>
                <a:cs typeface="Corbel"/>
              </a:rPr>
              <a:t>педагоги</a:t>
            </a:r>
            <a:r>
              <a:rPr lang="ru-RU" sz="2400" b="1" spc="-10" dirty="0" smtClean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5" y="2800982"/>
            <a:ext cx="5564125" cy="32950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962400"/>
            <a:ext cx="4436745" cy="2209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724" y="330530"/>
            <a:ext cx="27362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i="0" spc="-60" dirty="0">
                <a:latin typeface="Corbel"/>
                <a:cs typeface="Corbel"/>
              </a:rPr>
              <a:t>Результаты: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155" y="1766443"/>
            <a:ext cx="116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155" y="2440305"/>
            <a:ext cx="116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155" y="2842641"/>
            <a:ext cx="116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155" y="3519678"/>
            <a:ext cx="116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A6B727"/>
                </a:solidFill>
                <a:latin typeface="Corbel"/>
                <a:cs typeface="Corbel"/>
              </a:rPr>
              <a:t>•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155" y="1040333"/>
            <a:ext cx="810514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indent="-533400">
              <a:lnSpc>
                <a:spcPts val="2280"/>
              </a:lnSpc>
              <a:spcBef>
                <a:spcPts val="95"/>
              </a:spcBef>
              <a:buClr>
                <a:srgbClr val="A6B727"/>
              </a:buClr>
              <a:buSzPct val="80000"/>
              <a:buChar char="•"/>
              <a:tabLst>
                <a:tab pos="546100" algn="l"/>
              </a:tabLst>
            </a:pP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Дети</a:t>
            </a:r>
            <a:r>
              <a:rPr sz="2000" spc="-7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приобрели</a:t>
            </a:r>
            <a:r>
              <a:rPr sz="2000" spc="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</a:t>
            </a:r>
            <a:r>
              <a:rPr sz="20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углубили</a:t>
            </a:r>
            <a:r>
              <a:rPr sz="20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знания</a:t>
            </a:r>
            <a:r>
              <a:rPr sz="20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о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жизни</a:t>
            </a:r>
            <a:r>
              <a:rPr sz="2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творчестве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К.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rbel"/>
                <a:cs typeface="Corbel"/>
              </a:rPr>
              <a:t>И.</a:t>
            </a:r>
            <a:endParaRPr sz="2000" dirty="0">
              <a:latin typeface="Corbel"/>
              <a:cs typeface="Corbel"/>
            </a:endParaRPr>
          </a:p>
          <a:p>
            <a:pPr marL="546100">
              <a:lnSpc>
                <a:spcPts val="2280"/>
              </a:lnSpc>
            </a:pP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Чуковского.</a:t>
            </a:r>
            <a:endParaRPr sz="2000" dirty="0">
              <a:latin typeface="Corbel"/>
              <a:cs typeface="Corbel"/>
            </a:endParaRPr>
          </a:p>
          <a:p>
            <a:pPr marL="546100">
              <a:lnSpc>
                <a:spcPts val="2280"/>
              </a:lnSpc>
              <a:spcBef>
                <a:spcPts val="770"/>
              </a:spcBef>
            </a:pPr>
            <a:r>
              <a:rPr lang="ru-RU" sz="2000" spc="-10" dirty="0" smtClean="0">
                <a:solidFill>
                  <a:srgbClr val="FF0000"/>
                </a:solidFill>
                <a:latin typeface="Corbel"/>
                <a:cs typeface="Corbel"/>
              </a:rPr>
              <a:t>Возросло ж</a:t>
            </a:r>
            <a:r>
              <a:rPr sz="2000" spc="-10" dirty="0" err="1" smtClean="0">
                <a:solidFill>
                  <a:srgbClr val="FF0000"/>
                </a:solidFill>
                <a:latin typeface="Corbel"/>
                <a:cs typeface="Corbel"/>
              </a:rPr>
              <a:t>елание</a:t>
            </a:r>
            <a:r>
              <a:rPr sz="2000" spc="-25" dirty="0" smtClean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у</a:t>
            </a:r>
            <a:r>
              <a:rPr sz="20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дошкольников</a:t>
            </a:r>
            <a:r>
              <a:rPr sz="2000" spc="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обращаться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к</a:t>
            </a:r>
            <a:r>
              <a:rPr sz="20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книге</a:t>
            </a:r>
            <a:r>
              <a:rPr sz="20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не</a:t>
            </a:r>
            <a:r>
              <a:rPr sz="20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orbel"/>
                <a:cs typeface="Corbel"/>
              </a:rPr>
              <a:t>только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25" dirty="0" err="1" smtClean="0">
                <a:solidFill>
                  <a:srgbClr val="FF0000"/>
                </a:solidFill>
                <a:latin typeface="Corbel"/>
                <a:cs typeface="Corbel"/>
              </a:rPr>
              <a:t>для</a:t>
            </a:r>
            <a:r>
              <a:rPr lang="ru-RU" sz="2000" dirty="0">
                <a:latin typeface="Corbel"/>
                <a:cs typeface="Corbel"/>
              </a:rPr>
              <a:t> </a:t>
            </a:r>
            <a:r>
              <a:rPr sz="2000" dirty="0" err="1" smtClean="0">
                <a:solidFill>
                  <a:srgbClr val="FF0000"/>
                </a:solidFill>
                <a:latin typeface="Corbel"/>
                <a:cs typeface="Corbel"/>
              </a:rPr>
              <a:t>развлечения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,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но</a:t>
            </a:r>
            <a:r>
              <a:rPr sz="2000" spc="-7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для</a:t>
            </a:r>
            <a:r>
              <a:rPr sz="2000" spc="-7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приобретения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знаний,</a:t>
            </a:r>
            <a:r>
              <a:rPr sz="20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значительно</a:t>
            </a:r>
            <a:r>
              <a:rPr sz="20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возросло.</a:t>
            </a:r>
            <a:endParaRPr sz="2000" dirty="0">
              <a:latin typeface="Corbel"/>
              <a:cs typeface="Corbel"/>
            </a:endParaRPr>
          </a:p>
          <a:p>
            <a:pPr marL="546100" marR="134620">
              <a:lnSpc>
                <a:spcPts val="3170"/>
              </a:lnSpc>
              <a:spcBef>
                <a:spcPts val="210"/>
              </a:spcBef>
            </a:pP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Увеличился</a:t>
            </a:r>
            <a:r>
              <a:rPr sz="2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интерес</a:t>
            </a:r>
            <a:r>
              <a:rPr sz="2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детей</a:t>
            </a:r>
            <a:r>
              <a:rPr sz="2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к</a:t>
            </a:r>
            <a:r>
              <a:rPr sz="20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чтению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литературных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произведений.</a:t>
            </a:r>
            <a:r>
              <a:rPr sz="2000" spc="50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В</a:t>
            </a:r>
            <a:r>
              <a:rPr sz="2000" spc="-9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группах</a:t>
            </a:r>
            <a:r>
              <a:rPr sz="20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созданы</a:t>
            </a:r>
            <a:r>
              <a:rPr sz="20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необходимые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условия</a:t>
            </a:r>
            <a:r>
              <a:rPr sz="20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по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ознакомлению</a:t>
            </a:r>
            <a:r>
              <a:rPr sz="2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детей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с</a:t>
            </a:r>
            <a:endParaRPr sz="2000" dirty="0">
              <a:latin typeface="Corbel"/>
              <a:cs typeface="Corbel"/>
            </a:endParaRPr>
          </a:p>
          <a:p>
            <a:pPr marL="546100">
              <a:lnSpc>
                <a:spcPts val="1925"/>
              </a:lnSpc>
            </a:pP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творчеством</a:t>
            </a:r>
            <a:r>
              <a:rPr sz="20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К.</a:t>
            </a:r>
            <a:r>
              <a:rPr sz="20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И.</a:t>
            </a:r>
            <a:r>
              <a:rPr sz="2000" spc="-229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Чуковского.</a:t>
            </a:r>
            <a:endParaRPr sz="2000" dirty="0">
              <a:latin typeface="Corbel"/>
              <a:cs typeface="Corbel"/>
            </a:endParaRPr>
          </a:p>
          <a:p>
            <a:pPr marL="546100">
              <a:lnSpc>
                <a:spcPct val="100000"/>
              </a:lnSpc>
              <a:spcBef>
                <a:spcPts val="765"/>
              </a:spcBef>
            </a:pP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Укреплены</a:t>
            </a:r>
            <a:r>
              <a:rPr sz="20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0000"/>
                </a:solidFill>
                <a:latin typeface="Corbel"/>
                <a:cs typeface="Corbel"/>
              </a:rPr>
              <a:t>взаимосвязи</a:t>
            </a:r>
            <a:r>
              <a:rPr sz="2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участников</a:t>
            </a:r>
            <a:r>
              <a:rPr sz="20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образовательного</a:t>
            </a:r>
            <a:r>
              <a:rPr sz="20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rbel"/>
                <a:cs typeface="Corbel"/>
              </a:rPr>
              <a:t>процесса.</a:t>
            </a:r>
            <a:endParaRPr sz="2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75099"/>
            <a:ext cx="6798734" cy="1303867"/>
          </a:xfrm>
          <a:prstGeom prst="rect">
            <a:avLst/>
          </a:prstGeom>
        </p:spPr>
        <p:txBody>
          <a:bodyPr vert="horz" wrap="square" lIns="0" tIns="330631" rIns="0" bIns="0" rtlCol="0">
            <a:spAutoFit/>
          </a:bodyPr>
          <a:lstStyle/>
          <a:p>
            <a:pPr marL="1391285">
              <a:lnSpc>
                <a:spcPct val="100000"/>
              </a:lnSpc>
              <a:spcBef>
                <a:spcPts val="105"/>
              </a:spcBef>
            </a:pPr>
            <a:r>
              <a:rPr b="0" i="0" dirty="0">
                <a:solidFill>
                  <a:srgbClr val="FF0000"/>
                </a:solidFill>
                <a:latin typeface="Corbel"/>
                <a:cs typeface="Corbel"/>
              </a:rPr>
              <a:t>Актуальность</a:t>
            </a:r>
            <a:r>
              <a:rPr b="0" i="0" spc="-1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b="0" i="0" spc="-20" dirty="0">
                <a:solidFill>
                  <a:srgbClr val="FF0000"/>
                </a:solidFill>
                <a:latin typeface="Corbel"/>
                <a:cs typeface="Corbel"/>
              </a:rPr>
              <a:t>темы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6373" y="2613285"/>
            <a:ext cx="5215890" cy="10102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50"/>
              </a:spcBef>
            </a:pP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Сказка</a:t>
            </a:r>
            <a:r>
              <a:rPr sz="1900" spc="21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-</a:t>
            </a:r>
            <a:r>
              <a:rPr sz="1900" spc="21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необходимый</a:t>
            </a:r>
            <a:r>
              <a:rPr sz="1900" spc="21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элемент</a:t>
            </a:r>
            <a:r>
              <a:rPr sz="1900" spc="229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духовной</a:t>
            </a:r>
            <a:r>
              <a:rPr sz="1900" spc="22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жизни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ребёнка.</a:t>
            </a:r>
            <a:r>
              <a:rPr sz="1900" spc="30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Входя</a:t>
            </a:r>
            <a:r>
              <a:rPr sz="1900" spc="28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</a:t>
            </a:r>
            <a:r>
              <a:rPr sz="1900" spc="29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мир</a:t>
            </a:r>
            <a:r>
              <a:rPr sz="1900" spc="29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чудес</a:t>
            </a:r>
            <a:r>
              <a:rPr sz="1900" spc="29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r>
              <a:rPr sz="1900" spc="29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волшебства,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ребёнок</a:t>
            </a:r>
            <a:r>
              <a:rPr sz="1900" spc="19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погружается</a:t>
            </a:r>
            <a:r>
              <a:rPr sz="1900" spc="19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</a:t>
            </a:r>
            <a:r>
              <a:rPr sz="1900" spc="19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глубины</a:t>
            </a:r>
            <a:r>
              <a:rPr sz="1900" spc="19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своей</a:t>
            </a:r>
            <a:r>
              <a:rPr sz="1900" spc="18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души.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Русские</a:t>
            </a:r>
            <a:r>
              <a:rPr sz="1900" spc="7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народные</a:t>
            </a:r>
            <a:r>
              <a:rPr sz="1900" spc="7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сказки,</a:t>
            </a:r>
            <a:r>
              <a:rPr sz="1900" spc="8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вводя</a:t>
            </a:r>
            <a:r>
              <a:rPr sz="1900" spc="8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детей</a:t>
            </a:r>
            <a:r>
              <a:rPr sz="1900" spc="7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</a:t>
            </a:r>
            <a:r>
              <a:rPr sz="1900" spc="8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spc="-20" dirty="0">
                <a:solidFill>
                  <a:srgbClr val="001F5F"/>
                </a:solidFill>
                <a:latin typeface="Corbel"/>
                <a:cs typeface="Corbel"/>
              </a:rPr>
              <a:t>круг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9625" y="3647440"/>
            <a:ext cx="1822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необыкновенных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5954" y="3635505"/>
            <a:ext cx="9785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событий,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1800" y="3635505"/>
            <a:ext cx="15214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превращений,</a:t>
            </a:r>
            <a:endParaRPr sz="19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6373" y="3962400"/>
            <a:ext cx="5219065" cy="21685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50"/>
              </a:spcBef>
            </a:pP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происходящих</a:t>
            </a:r>
            <a:r>
              <a:rPr sz="1900" spc="6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</a:t>
            </a:r>
            <a:r>
              <a:rPr sz="1900" spc="6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их</a:t>
            </a:r>
            <a:r>
              <a:rPr sz="1900" spc="6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героями,</a:t>
            </a:r>
            <a:r>
              <a:rPr sz="1900" spc="9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выражают</a:t>
            </a:r>
            <a:r>
              <a:rPr sz="1900" spc="7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глубокие моральные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идеи.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Они</a:t>
            </a:r>
            <a:r>
              <a:rPr sz="1900" spc="-5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учат</a:t>
            </a:r>
            <a:r>
              <a:rPr sz="1900" spc="-4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доброму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отношению</a:t>
            </a:r>
            <a:r>
              <a:rPr sz="1900" spc="-4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к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людям,</a:t>
            </a:r>
            <a:r>
              <a:rPr sz="1900" spc="465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показывают</a:t>
            </a:r>
            <a:r>
              <a:rPr sz="1900" spc="470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высокие</a:t>
            </a:r>
            <a:r>
              <a:rPr sz="1900" spc="455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чувства</a:t>
            </a:r>
            <a:r>
              <a:rPr sz="1900" spc="475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и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стремления.</a:t>
            </a:r>
            <a:r>
              <a:rPr sz="1900" spc="12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К.</a:t>
            </a:r>
            <a:r>
              <a:rPr sz="1900" spc="13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И.</a:t>
            </a:r>
            <a:r>
              <a:rPr sz="1900" spc="13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Чуковский</a:t>
            </a:r>
            <a:r>
              <a:rPr sz="1900" spc="13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писал,</a:t>
            </a:r>
            <a:r>
              <a:rPr sz="1900" spc="13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что</a:t>
            </a:r>
            <a:r>
              <a:rPr sz="1900" spc="13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spc="-20" dirty="0">
                <a:solidFill>
                  <a:srgbClr val="001F5F"/>
                </a:solidFill>
                <a:latin typeface="Corbel"/>
                <a:cs typeface="Corbel"/>
              </a:rPr>
              <a:t>цель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сказочника,</a:t>
            </a:r>
            <a:r>
              <a:rPr sz="1900" spc="114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r>
              <a:rPr sz="1900" spc="105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</a:t>
            </a:r>
            <a:r>
              <a:rPr sz="1900" spc="114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первую</a:t>
            </a:r>
            <a:r>
              <a:rPr sz="1900" spc="11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очередь</a:t>
            </a:r>
            <a:r>
              <a:rPr sz="1900" spc="11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народного</a:t>
            </a:r>
            <a:r>
              <a:rPr sz="1900" spc="110" dirty="0">
                <a:solidFill>
                  <a:srgbClr val="001F5F"/>
                </a:solidFill>
                <a:latin typeface="Corbel"/>
                <a:cs typeface="Corbel"/>
              </a:rPr>
              <a:t>  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–</a:t>
            </a:r>
            <a:endParaRPr sz="1900" dirty="0">
              <a:latin typeface="Corbel"/>
              <a:cs typeface="Corbel"/>
            </a:endParaRPr>
          </a:p>
          <a:p>
            <a:pPr marL="12700" algn="just">
              <a:lnSpc>
                <a:spcPts val="1595"/>
              </a:lnSpc>
            </a:pP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«воспитать</a:t>
            </a:r>
            <a:r>
              <a:rPr sz="1900" spc="2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</a:t>
            </a:r>
            <a:r>
              <a:rPr sz="1900" spc="2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ребенке</a:t>
            </a:r>
            <a:r>
              <a:rPr sz="1900" spc="1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человечность</a:t>
            </a:r>
            <a:r>
              <a:rPr sz="1900" spc="2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–</a:t>
            </a:r>
            <a:r>
              <a:rPr sz="1900" spc="3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эту</a:t>
            </a:r>
            <a:r>
              <a:rPr sz="1900" spc="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дивную</a:t>
            </a:r>
            <a:endParaRPr sz="1900" dirty="0">
              <a:latin typeface="Corbel"/>
              <a:cs typeface="Corbel"/>
            </a:endParaRPr>
          </a:p>
          <a:p>
            <a:pPr marL="12700" marR="8255" algn="just">
              <a:lnSpc>
                <a:spcPct val="80000"/>
              </a:lnSpc>
              <a:spcBef>
                <a:spcPts val="229"/>
              </a:spcBef>
            </a:pP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способность</a:t>
            </a:r>
            <a:r>
              <a:rPr sz="1900" spc="385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человека</a:t>
            </a:r>
            <a:r>
              <a:rPr sz="1900" spc="390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волноваться</a:t>
            </a:r>
            <a:r>
              <a:rPr sz="1900" spc="390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чужим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несчастьям,</a:t>
            </a:r>
            <a:r>
              <a:rPr sz="1900" spc="310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радоваться</a:t>
            </a:r>
            <a:r>
              <a:rPr sz="1900" spc="315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радостям</a:t>
            </a:r>
            <a:r>
              <a:rPr sz="1900" spc="310" dirty="0">
                <a:solidFill>
                  <a:srgbClr val="001F5F"/>
                </a:solidFill>
                <a:latin typeface="Corbel"/>
                <a:cs typeface="Corbel"/>
              </a:rPr>
              <a:t>  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другого, переживать</a:t>
            </a:r>
            <a:r>
              <a:rPr sz="1900" spc="-5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чужую</a:t>
            </a:r>
            <a:r>
              <a:rPr sz="1900" spc="-35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Corbel"/>
                <a:cs typeface="Corbel"/>
              </a:rPr>
              <a:t>судьбу,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001F5F"/>
                </a:solidFill>
                <a:latin typeface="Corbel"/>
                <a:cs typeface="Corbel"/>
              </a:rPr>
              <a:t>как</a:t>
            </a:r>
            <a:r>
              <a:rPr sz="1900" spc="-70" dirty="0">
                <a:solidFill>
                  <a:srgbClr val="001F5F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orbel"/>
                <a:cs typeface="Corbel"/>
              </a:rPr>
              <a:t>свою».</a:t>
            </a:r>
            <a:endParaRPr sz="1900" dirty="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2362199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6420"/>
            <a:ext cx="13163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i="0" spc="-10" dirty="0">
                <a:latin typeface="Corbel"/>
                <a:cs typeface="Corbel"/>
              </a:rPr>
              <a:t>Цель: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4178" y="1396060"/>
            <a:ext cx="2592070" cy="23679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21615" indent="151765">
              <a:lnSpc>
                <a:spcPct val="90100"/>
              </a:lnSpc>
              <a:spcBef>
                <a:spcPts val="385"/>
              </a:spcBef>
            </a:pPr>
            <a:r>
              <a:rPr lang="ru-RU" sz="2400" spc="-10" dirty="0">
                <a:solidFill>
                  <a:srgbClr val="006FC0"/>
                </a:solidFill>
                <a:latin typeface="Corbel"/>
                <a:cs typeface="Corbel"/>
              </a:rPr>
              <a:t>с</a:t>
            </a:r>
            <a:r>
              <a:rPr sz="2400" spc="-10" dirty="0" err="1" smtClean="0">
                <a:solidFill>
                  <a:srgbClr val="006FC0"/>
                </a:solidFill>
                <a:latin typeface="Corbel"/>
                <a:cs typeface="Corbel"/>
              </a:rPr>
              <a:t>озда</a:t>
            </a:r>
            <a:r>
              <a:rPr lang="ru-RU" sz="2400" spc="-10" dirty="0" err="1" smtClean="0">
                <a:solidFill>
                  <a:srgbClr val="006FC0"/>
                </a:solidFill>
                <a:latin typeface="Corbel"/>
                <a:cs typeface="Corbel"/>
              </a:rPr>
              <a:t>ние</a:t>
            </a:r>
            <a:r>
              <a:rPr sz="2400" spc="-100" dirty="0" smtClean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400" spc="-10" dirty="0" err="1" smtClean="0">
                <a:solidFill>
                  <a:srgbClr val="006FC0"/>
                </a:solidFill>
                <a:latin typeface="Corbel"/>
                <a:cs typeface="Corbel"/>
              </a:rPr>
              <a:t>услови</a:t>
            </a:r>
            <a:r>
              <a:rPr lang="ru-RU" sz="2400" spc="-10" dirty="0" smtClean="0">
                <a:solidFill>
                  <a:srgbClr val="006FC0"/>
                </a:solidFill>
                <a:latin typeface="Corbel"/>
                <a:cs typeface="Corbel"/>
              </a:rPr>
              <a:t>й</a:t>
            </a:r>
            <a:r>
              <a:rPr sz="2400" spc="-10" dirty="0" smtClean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6FC0"/>
                </a:solidFill>
                <a:latin typeface="Corbel"/>
                <a:cs typeface="Corbel"/>
              </a:rPr>
              <a:t>для</a:t>
            </a:r>
            <a:r>
              <a:rPr sz="2400" spc="-7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orbel"/>
                <a:cs typeface="Corbel"/>
              </a:rPr>
              <a:t>развития детской</a:t>
            </a:r>
            <a:endParaRPr sz="2400" dirty="0">
              <a:latin typeface="Corbel"/>
              <a:cs typeface="Corbel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400" spc="-10" dirty="0">
                <a:solidFill>
                  <a:srgbClr val="006FC0"/>
                </a:solidFill>
                <a:latin typeface="Corbel"/>
                <a:cs typeface="Corbel"/>
              </a:rPr>
              <a:t>любознательности, познавательной активности</a:t>
            </a:r>
            <a:r>
              <a:rPr sz="2400" spc="-2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Corbel"/>
                <a:cs typeface="Corbel"/>
              </a:rPr>
              <a:t>и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ts val="2590"/>
              </a:lnSpc>
            </a:pPr>
            <a:r>
              <a:rPr sz="2400" spc="-10" dirty="0">
                <a:solidFill>
                  <a:srgbClr val="006FC0"/>
                </a:solidFill>
                <a:latin typeface="Corbel"/>
                <a:cs typeface="Corbel"/>
              </a:rPr>
              <a:t>инициативности.</a:t>
            </a:r>
            <a:endParaRPr sz="24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597" y="1128712"/>
            <a:ext cx="4805934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6798734" cy="1303867"/>
          </a:xfrm>
          <a:prstGeom prst="rect">
            <a:avLst/>
          </a:prstGeom>
        </p:spPr>
        <p:txBody>
          <a:bodyPr vert="horz" wrap="square" lIns="0" tIns="141909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05"/>
              </a:spcBef>
            </a:pPr>
            <a:r>
              <a:rPr i="0" spc="-10" dirty="0">
                <a:latin typeface="Corbel"/>
                <a:cs typeface="Corbel"/>
              </a:rPr>
              <a:t>Задачи: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830580" y="1137980"/>
            <a:ext cx="3977640" cy="463998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49860" marR="394335" indent="-137160">
              <a:lnSpc>
                <a:spcPct val="70000"/>
              </a:lnSpc>
              <a:spcBef>
                <a:spcPts val="81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детей чувство сострадания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слабым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беззащитным.</a:t>
            </a:r>
          </a:p>
          <a:p>
            <a:pPr marL="149860" indent="-137160">
              <a:lnSpc>
                <a:spcPts val="2039"/>
              </a:lnSpc>
              <a:spcBef>
                <a:spcPts val="265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Развивать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коммуникативные</a:t>
            </a:r>
            <a:r>
              <a:rPr lang="ru-RU" sz="1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навыки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доброжелательное</a:t>
            </a:r>
            <a:r>
              <a:rPr sz="1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отношение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друг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другу.</a:t>
            </a:r>
          </a:p>
          <a:p>
            <a:pPr marL="149860" indent="-137160">
              <a:lnSpc>
                <a:spcPts val="2039"/>
              </a:lnSpc>
              <a:spcBef>
                <a:spcPts val="29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err="1">
                <a:latin typeface="Arial" panose="020B0604020202020204" pitchFamily="34" charset="0"/>
                <a:cs typeface="Arial" panose="020B0604020202020204" pitchFamily="34" charset="0"/>
              </a:rPr>
              <a:t>уважение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сверстникам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умение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проявлять взаимопомощь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совместной коллективной</a:t>
            </a:r>
            <a:r>
              <a:rPr sz="1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marL="149860" marR="467359" indent="-137160">
              <a:lnSpc>
                <a:spcPct val="70000"/>
              </a:lnSpc>
              <a:spcBef>
                <a:spcPts val="101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К.И.Чуковского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различных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видах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marL="149860" indent="-137160">
              <a:lnSpc>
                <a:spcPts val="2039"/>
              </a:lnSpc>
              <a:spcBef>
                <a:spcPts val="265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Формировать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навыки</a:t>
            </a:r>
            <a:r>
              <a:rPr lang="ru-RU" sz="1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приобретения</a:t>
            </a:r>
            <a:r>
              <a:rPr sz="18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применение</a:t>
            </a:r>
            <a:r>
              <a:rPr sz="1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практической деятельности.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1137980"/>
            <a:ext cx="3862704" cy="47645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9860" indent="-137160" algn="just">
              <a:lnSpc>
                <a:spcPts val="2160"/>
              </a:lnSpc>
              <a:spcBef>
                <a:spcPts val="9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</a:t>
            </a:r>
            <a:r>
              <a:rPr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целостное</a:t>
            </a:r>
            <a:r>
              <a:rPr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860" marR="390525" algn="just">
              <a:lnSpc>
                <a:spcPct val="80000"/>
              </a:lnSpc>
              <a:spcBef>
                <a:spcPts val="240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творчестве</a:t>
            </a:r>
            <a:r>
              <a:rPr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</a:t>
            </a:r>
            <a:r>
              <a:rPr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</a:t>
            </a:r>
            <a:r>
              <a:rPr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Чуковского,</a:t>
            </a:r>
            <a:r>
              <a:rPr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разнообразных</a:t>
            </a:r>
            <a:r>
              <a:rPr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литературных жанрах.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860" marR="12700" indent="-137160">
              <a:lnSpc>
                <a:spcPct val="80000"/>
              </a:lnSpc>
              <a:spcBef>
                <a:spcPts val="101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</a:t>
            </a:r>
            <a:r>
              <a:rPr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</a:t>
            </a:r>
            <a:r>
              <a:rPr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занимательность сюжетов</a:t>
            </a:r>
            <a:r>
              <a:rPr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сказок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К.И.</a:t>
            </a:r>
            <a:r>
              <a:rPr spc="-2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Чуковского, особенность</a:t>
            </a:r>
            <a:r>
              <a:rPr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860" marR="523875" indent="-137160">
              <a:lnSpc>
                <a:spcPts val="1920"/>
              </a:lnSpc>
              <a:spcBef>
                <a:spcPts val="969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Пробуждать</a:t>
            </a:r>
            <a:r>
              <a:rPr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</a:t>
            </a:r>
            <a:r>
              <a:rPr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обращаться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книге,</a:t>
            </a:r>
            <a:r>
              <a:rPr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860" marR="5080">
              <a:lnSpc>
                <a:spcPct val="80000"/>
              </a:lnSpc>
              <a:spcBef>
                <a:spcPts val="20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источнику</a:t>
            </a:r>
            <a:r>
              <a:rPr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содержательного</a:t>
            </a:r>
            <a:r>
              <a:rPr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занимательного</a:t>
            </a:r>
            <a:r>
              <a:rPr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досуга;</a:t>
            </a:r>
            <a:r>
              <a:rPr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</a:t>
            </a:r>
            <a:r>
              <a:rPr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чтению,</a:t>
            </a:r>
            <a:r>
              <a:rPr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вырабатывать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</a:t>
            </a:r>
            <a:r>
              <a:rPr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грамотного</a:t>
            </a:r>
            <a:r>
              <a:rPr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читателя.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860" marR="118110" indent="-137160">
              <a:lnSpc>
                <a:spcPct val="80000"/>
              </a:lnSpc>
              <a:spcBef>
                <a:spcPts val="1010"/>
              </a:spcBef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Приобщать</a:t>
            </a:r>
            <a:r>
              <a:rPr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spc="2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совместному</a:t>
            </a:r>
            <a:r>
              <a:rPr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семейному</a:t>
            </a:r>
            <a:r>
              <a:rPr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чтению </a:t>
            </a:r>
            <a:r>
              <a:rPr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художественной</a:t>
            </a:r>
            <a:r>
              <a:rPr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r>
              <a:rPr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</a:t>
            </a:r>
            <a:r>
              <a:rPr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447" y="906602"/>
            <a:ext cx="33616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i="0" dirty="0">
                <a:latin typeface="Corbel"/>
                <a:cs typeface="Corbel"/>
              </a:rPr>
              <a:t>Этапы</a:t>
            </a:r>
            <a:r>
              <a:rPr i="0" spc="-60" dirty="0">
                <a:latin typeface="Corbel"/>
                <a:cs typeface="Corbel"/>
              </a:rPr>
              <a:t> </a:t>
            </a:r>
            <a:r>
              <a:rPr i="0" spc="-10" dirty="0">
                <a:latin typeface="Corbel"/>
                <a:cs typeface="Corbel"/>
              </a:rPr>
              <a:t>работы: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148" y="1588084"/>
            <a:ext cx="4685030" cy="367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" indent="-123825">
              <a:lnSpc>
                <a:spcPts val="2375"/>
              </a:lnSpc>
              <a:spcBef>
                <a:spcPts val="95"/>
              </a:spcBef>
              <a:buSzPct val="97500"/>
              <a:buAutoNum type="arabicPlain"/>
              <a:tabLst>
                <a:tab pos="125730" algn="l"/>
              </a:tabLst>
            </a:pPr>
            <a:r>
              <a:rPr sz="20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этап</a:t>
            </a:r>
            <a:r>
              <a:rPr sz="20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–</a:t>
            </a:r>
            <a:r>
              <a:rPr sz="2000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подготовительный</a:t>
            </a:r>
            <a:endParaRPr sz="2000" dirty="0">
              <a:latin typeface="Corbel"/>
              <a:cs typeface="Corbel"/>
            </a:endParaRPr>
          </a:p>
          <a:p>
            <a:pPr marL="323850" marR="523875" lvl="1" indent="-137160">
              <a:lnSpc>
                <a:spcPts val="2160"/>
              </a:lnSpc>
              <a:spcBef>
                <a:spcPts val="245"/>
              </a:spcBef>
              <a:buClr>
                <a:srgbClr val="A6B727"/>
              </a:buClr>
              <a:buSzPct val="80000"/>
              <a:buChar char="•"/>
              <a:tabLst>
                <a:tab pos="323850" algn="l"/>
              </a:tabLst>
            </a:pP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Создание</a:t>
            </a:r>
            <a:r>
              <a:rPr sz="2000" spc="-5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условий</a:t>
            </a:r>
            <a:r>
              <a:rPr sz="2000" spc="-4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для</a:t>
            </a:r>
            <a:r>
              <a:rPr sz="2000" spc="-7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реализации проекта</a:t>
            </a:r>
            <a:endParaRPr sz="2000" dirty="0">
              <a:latin typeface="Corbel"/>
              <a:cs typeface="Corbel"/>
            </a:endParaRPr>
          </a:p>
          <a:p>
            <a:pPr marL="323850" lvl="1" indent="-137160">
              <a:lnSpc>
                <a:spcPct val="100000"/>
              </a:lnSpc>
              <a:spcBef>
                <a:spcPts val="235"/>
              </a:spcBef>
              <a:buClr>
                <a:srgbClr val="A6B727"/>
              </a:buClr>
              <a:buSzPct val="80000"/>
              <a:buChar char="•"/>
              <a:tabLst>
                <a:tab pos="323850" algn="l"/>
              </a:tabLst>
            </a:pP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Обсуждение</a:t>
            </a:r>
            <a:r>
              <a:rPr sz="2000" spc="-2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целей</a:t>
            </a:r>
            <a:r>
              <a:rPr sz="2000" spc="32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и</a:t>
            </a:r>
            <a:r>
              <a:rPr sz="2000" spc="-6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orbel"/>
                <a:cs typeface="Corbel"/>
              </a:rPr>
              <a:t>задач</a:t>
            </a:r>
            <a:endParaRPr sz="2000" dirty="0">
              <a:latin typeface="Corbel"/>
              <a:cs typeface="Corbel"/>
            </a:endParaRPr>
          </a:p>
          <a:p>
            <a:pPr marL="141605" indent="-139700">
              <a:lnSpc>
                <a:spcPts val="2390"/>
              </a:lnSpc>
              <a:spcBef>
                <a:spcPts val="1060"/>
              </a:spcBef>
              <a:buSzPct val="97500"/>
              <a:buAutoNum type="arabicPlain"/>
              <a:tabLst>
                <a:tab pos="141605" algn="l"/>
              </a:tabLst>
            </a:pPr>
            <a:r>
              <a:rPr sz="20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этап</a:t>
            </a: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–</a:t>
            </a:r>
            <a:r>
              <a:rPr sz="2000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основной</a:t>
            </a:r>
            <a:endParaRPr sz="2000" dirty="0">
              <a:latin typeface="Corbel"/>
              <a:cs typeface="Corbel"/>
            </a:endParaRPr>
          </a:p>
          <a:p>
            <a:pPr marL="323850" lvl="1" indent="-137160">
              <a:lnSpc>
                <a:spcPts val="2390"/>
              </a:lnSpc>
              <a:buClr>
                <a:srgbClr val="A6B727"/>
              </a:buClr>
              <a:buSzPct val="80000"/>
              <a:buChar char="•"/>
              <a:tabLst>
                <a:tab pos="323850" algn="l"/>
              </a:tabLst>
            </a:pP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Работа</a:t>
            </a:r>
            <a:r>
              <a:rPr sz="2000" spc="-6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воспитателей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 с</a:t>
            </a:r>
            <a:r>
              <a:rPr sz="2000" spc="-4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детьми</a:t>
            </a:r>
            <a:endParaRPr sz="2000" dirty="0">
              <a:latin typeface="Corbel"/>
              <a:cs typeface="Corbel"/>
            </a:endParaRPr>
          </a:p>
          <a:p>
            <a:pPr marL="323850" lvl="1" indent="-137160">
              <a:lnSpc>
                <a:spcPct val="100000"/>
              </a:lnSpc>
              <a:spcBef>
                <a:spcPts val="265"/>
              </a:spcBef>
              <a:buClr>
                <a:srgbClr val="A6B727"/>
              </a:buClr>
              <a:buSzPct val="80000"/>
              <a:buChar char="•"/>
              <a:tabLst>
                <a:tab pos="323850" algn="l"/>
              </a:tabLst>
            </a:pP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Работа</a:t>
            </a:r>
            <a:r>
              <a:rPr sz="2000" spc="-4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с</a:t>
            </a:r>
            <a:r>
              <a:rPr sz="2000" spc="-2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родителями</a:t>
            </a:r>
            <a:endParaRPr sz="2000" dirty="0">
              <a:latin typeface="Corbel"/>
              <a:cs typeface="Corbel"/>
            </a:endParaRPr>
          </a:p>
          <a:p>
            <a:pPr marL="323850" lvl="1" indent="-137160">
              <a:lnSpc>
                <a:spcPct val="100000"/>
              </a:lnSpc>
              <a:spcBef>
                <a:spcPts val="240"/>
              </a:spcBef>
              <a:buClr>
                <a:srgbClr val="A6B727"/>
              </a:buClr>
              <a:buSzPct val="80000"/>
              <a:buChar char="•"/>
              <a:tabLst>
                <a:tab pos="323850" algn="l"/>
              </a:tabLst>
            </a:pP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Совместная</a:t>
            </a:r>
            <a:r>
              <a:rPr sz="2000" spc="-3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работа</a:t>
            </a:r>
            <a:r>
              <a:rPr sz="2000" spc="-6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детей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 с</a:t>
            </a:r>
            <a:r>
              <a:rPr sz="2000" spc="-4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родителями</a:t>
            </a:r>
            <a:endParaRPr sz="2000" dirty="0">
              <a:latin typeface="Corbel"/>
              <a:cs typeface="Corbel"/>
            </a:endParaRPr>
          </a:p>
          <a:p>
            <a:pPr marL="127000" indent="-125095">
              <a:lnSpc>
                <a:spcPts val="2380"/>
              </a:lnSpc>
              <a:spcBef>
                <a:spcPts val="1080"/>
              </a:spcBef>
              <a:buSzPct val="97500"/>
              <a:buAutoNum type="arabicPlain"/>
              <a:tabLst>
                <a:tab pos="127000" algn="l"/>
              </a:tabLst>
            </a:pPr>
            <a:r>
              <a:rPr sz="20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этап</a:t>
            </a:r>
            <a:r>
              <a:rPr sz="20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–</a:t>
            </a: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заключительный</a:t>
            </a:r>
            <a:endParaRPr sz="2000" dirty="0">
              <a:latin typeface="Corbel"/>
              <a:cs typeface="Corbel"/>
            </a:endParaRPr>
          </a:p>
          <a:p>
            <a:pPr marL="323850" marR="823594" lvl="1" indent="-137160">
              <a:lnSpc>
                <a:spcPts val="2160"/>
              </a:lnSpc>
              <a:spcBef>
                <a:spcPts val="250"/>
              </a:spcBef>
              <a:buClr>
                <a:srgbClr val="A6B727"/>
              </a:buClr>
              <a:buSzPct val="80000"/>
              <a:buChar char="•"/>
              <a:tabLst>
                <a:tab pos="323850" algn="l"/>
              </a:tabLst>
            </a:pPr>
            <a:r>
              <a:rPr sz="2000" spc="-20" dirty="0">
                <a:solidFill>
                  <a:srgbClr val="006FC0"/>
                </a:solidFill>
                <a:latin typeface="Corbel"/>
                <a:cs typeface="Corbel"/>
              </a:rPr>
              <a:t>Подведение </a:t>
            </a:r>
            <a:r>
              <a:rPr sz="2000" dirty="0">
                <a:solidFill>
                  <a:srgbClr val="006FC0"/>
                </a:solidFill>
                <a:latin typeface="Corbel"/>
                <a:cs typeface="Corbel"/>
              </a:rPr>
              <a:t>итогов</a:t>
            </a:r>
            <a:r>
              <a:rPr sz="2000" spc="-50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orbel"/>
                <a:cs typeface="Corbel"/>
              </a:rPr>
              <a:t>проведения проекта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0696" y="1044498"/>
            <a:ext cx="2808351" cy="4770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151" y="1606054"/>
            <a:ext cx="3867658" cy="43723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446" y="355907"/>
            <a:ext cx="7216953" cy="173829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i="0" dirty="0" err="1">
                <a:latin typeface="Corbel"/>
                <a:cs typeface="Corbel"/>
              </a:rPr>
              <a:t>Оформление</a:t>
            </a:r>
            <a:r>
              <a:rPr i="0" spc="-114" dirty="0">
                <a:latin typeface="Corbel"/>
                <a:cs typeface="Corbel"/>
              </a:rPr>
              <a:t> </a:t>
            </a:r>
            <a:r>
              <a:rPr lang="ru-RU" i="0" spc="-114" dirty="0" smtClean="0">
                <a:latin typeface="Corbel"/>
                <a:cs typeface="Corbel"/>
              </a:rPr>
              <a:t>развивающей </a:t>
            </a:r>
            <a:r>
              <a:rPr i="0" spc="-10" dirty="0" err="1" smtClean="0">
                <a:latin typeface="Corbel"/>
                <a:cs typeface="Corbel"/>
              </a:rPr>
              <a:t>предметно</a:t>
            </a:r>
            <a:r>
              <a:rPr i="0" spc="-10" dirty="0" smtClean="0">
                <a:latin typeface="Corbel"/>
                <a:cs typeface="Corbel"/>
              </a:rPr>
              <a:t>- </a:t>
            </a:r>
            <a:r>
              <a:rPr lang="ru-RU" i="0" dirty="0" smtClean="0">
                <a:latin typeface="Corbel"/>
                <a:cs typeface="Corbel"/>
              </a:rPr>
              <a:t>пространственной</a:t>
            </a:r>
            <a:r>
              <a:rPr i="0" spc="-190" dirty="0" smtClean="0">
                <a:latin typeface="Corbel"/>
                <a:cs typeface="Corbel"/>
              </a:rPr>
              <a:t> </a:t>
            </a:r>
            <a:r>
              <a:rPr i="0" spc="-10" dirty="0">
                <a:latin typeface="Corbel"/>
                <a:cs typeface="Corbel"/>
              </a:rPr>
              <a:t>среды: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068" y="1951079"/>
            <a:ext cx="4283710" cy="456612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530"/>
              </a:spcBef>
              <a:buClr>
                <a:srgbClr val="A6B727"/>
              </a:buClr>
              <a:buSzPct val="79166"/>
              <a:buChar char="•"/>
              <a:tabLst>
                <a:tab pos="148590" algn="l"/>
              </a:tabLst>
            </a:pP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Оформление выставки</a:t>
            </a:r>
            <a:r>
              <a:rPr sz="2400" spc="-35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книг</a:t>
            </a:r>
            <a:r>
              <a:rPr sz="2400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К.И.Чуковского;</a:t>
            </a:r>
            <a:endParaRPr sz="2400" dirty="0">
              <a:latin typeface="Corbel"/>
              <a:cs typeface="Corbel"/>
            </a:endParaRPr>
          </a:p>
          <a:p>
            <a:pPr marL="148590" indent="-135890">
              <a:lnSpc>
                <a:spcPts val="2590"/>
              </a:lnSpc>
              <a:spcBef>
                <a:spcPts val="434"/>
              </a:spcBef>
              <a:buClr>
                <a:srgbClr val="A6B727"/>
              </a:buClr>
              <a:buSzPct val="79166"/>
              <a:buChar char="•"/>
              <a:tabLst>
                <a:tab pos="148590" algn="l"/>
              </a:tabLst>
            </a:pP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Внесение</a:t>
            </a:r>
            <a:r>
              <a:rPr sz="2400" spc="-8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атрибутов</a:t>
            </a:r>
            <a:r>
              <a:rPr sz="2400" spc="-6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orbel"/>
                <a:cs typeface="Corbel"/>
              </a:rPr>
              <a:t>для</a:t>
            </a:r>
            <a:endParaRPr sz="2400" dirty="0">
              <a:latin typeface="Corbel"/>
              <a:cs typeface="Corbel"/>
            </a:endParaRPr>
          </a:p>
          <a:p>
            <a:pPr marL="149225" marR="1046480">
              <a:lnSpc>
                <a:spcPct val="80000"/>
              </a:lnSpc>
              <a:spcBef>
                <a:spcPts val="290"/>
              </a:spcBef>
            </a:pPr>
            <a:r>
              <a:rPr sz="2400" spc="-30" dirty="0">
                <a:solidFill>
                  <a:srgbClr val="C00000"/>
                </a:solidFill>
                <a:latin typeface="Corbel"/>
                <a:cs typeface="Corbel"/>
              </a:rPr>
              <a:t>сюжетно-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ролевых</a:t>
            </a:r>
            <a:r>
              <a:rPr sz="2400" spc="-4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orbel"/>
                <a:cs typeface="Corbel"/>
              </a:rPr>
              <a:t>игр: 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«В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етеринарная</a:t>
            </a:r>
            <a:r>
              <a:rPr sz="2400" spc="-50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клиника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"</a:t>
            </a:r>
            <a:r>
              <a:rPr sz="2400" spc="-10" dirty="0" smtClean="0">
                <a:solidFill>
                  <a:srgbClr val="C00000"/>
                </a:solidFill>
                <a:latin typeface="Corbel"/>
                <a:cs typeface="Corbel"/>
              </a:rPr>
              <a:t>, 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«Б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иблиотека</a:t>
            </a: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"</a:t>
            </a:r>
            <a:r>
              <a:rPr sz="2400" spc="-10" dirty="0" smtClean="0">
                <a:solidFill>
                  <a:srgbClr val="C00000"/>
                </a:solidFill>
                <a:latin typeface="Corbel"/>
                <a:cs typeface="Corbel"/>
              </a:rPr>
              <a:t>;</a:t>
            </a:r>
            <a:endParaRPr sz="2400" dirty="0">
              <a:latin typeface="Corbel"/>
              <a:cs typeface="Corbel"/>
            </a:endParaRPr>
          </a:p>
          <a:p>
            <a:pPr marL="148590" indent="-135890">
              <a:lnSpc>
                <a:spcPts val="2590"/>
              </a:lnSpc>
              <a:spcBef>
                <a:spcPts val="409"/>
              </a:spcBef>
              <a:buClr>
                <a:srgbClr val="A6B727"/>
              </a:buClr>
              <a:buSzPct val="79166"/>
              <a:buChar char="•"/>
              <a:tabLst>
                <a:tab pos="148590" algn="l"/>
              </a:tabLst>
            </a:pP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Использование</a:t>
            </a:r>
            <a:r>
              <a:rPr sz="2400" spc="50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20" dirty="0" err="1" smtClean="0">
                <a:solidFill>
                  <a:srgbClr val="C00000"/>
                </a:solidFill>
                <a:latin typeface="Corbel"/>
                <a:cs typeface="Corbel"/>
              </a:rPr>
              <a:t>настольно-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печатных</a:t>
            </a:r>
            <a:r>
              <a:rPr lang="ru-RU" sz="2400" dirty="0">
                <a:latin typeface="Corbel"/>
                <a:cs typeface="Corbel"/>
              </a:rPr>
              <a:t> </a:t>
            </a:r>
            <a:r>
              <a:rPr sz="2400" dirty="0" err="1" smtClean="0">
                <a:solidFill>
                  <a:srgbClr val="C00000"/>
                </a:solidFill>
                <a:latin typeface="Corbel"/>
                <a:cs typeface="Corbel"/>
              </a:rPr>
              <a:t>игр</a:t>
            </a:r>
            <a:r>
              <a:rPr sz="2400" spc="-45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по</a:t>
            </a:r>
            <a:r>
              <a:rPr sz="2400" spc="-2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 err="1">
                <a:solidFill>
                  <a:srgbClr val="C00000"/>
                </a:solidFill>
                <a:latin typeface="Corbel"/>
                <a:cs typeface="Corbel"/>
              </a:rPr>
              <a:t>сказкам</a:t>
            </a:r>
            <a:r>
              <a:rPr sz="2400" spc="1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lang="ru-RU" sz="2400" spc="140" dirty="0" smtClean="0">
                <a:solidFill>
                  <a:srgbClr val="C00000"/>
                </a:solidFill>
                <a:latin typeface="Corbel"/>
                <a:cs typeface="Corbel"/>
              </a:rPr>
              <a:t>К.И. 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Чуковского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;</a:t>
            </a:r>
            <a:endParaRPr sz="2400" dirty="0">
              <a:latin typeface="Corbel"/>
              <a:cs typeface="Corbel"/>
            </a:endParaRPr>
          </a:p>
          <a:p>
            <a:pPr marL="148590" indent="-135890">
              <a:lnSpc>
                <a:spcPts val="2590"/>
              </a:lnSpc>
              <a:spcBef>
                <a:spcPts val="434"/>
              </a:spcBef>
              <a:buClr>
                <a:srgbClr val="A6B727"/>
              </a:buClr>
              <a:buSzPct val="79166"/>
              <a:buChar char="•"/>
              <a:tabLst>
                <a:tab pos="148590" algn="l"/>
              </a:tabLst>
            </a:pP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Разрезные</a:t>
            </a:r>
            <a:r>
              <a:rPr sz="2400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пазлы</a:t>
            </a:r>
            <a:r>
              <a:rPr sz="2400" spc="-3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по</a:t>
            </a:r>
            <a:r>
              <a:rPr sz="2400" spc="-2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orbel"/>
                <a:cs typeface="Corbel"/>
              </a:rPr>
              <a:t>сказкам</a:t>
            </a:r>
            <a:endParaRPr sz="2400" dirty="0">
              <a:latin typeface="Corbel"/>
              <a:cs typeface="Corbel"/>
            </a:endParaRPr>
          </a:p>
          <a:p>
            <a:pPr marL="149225">
              <a:lnSpc>
                <a:spcPts val="2590"/>
              </a:lnSpc>
            </a:pPr>
            <a:r>
              <a:rPr lang="ru-RU" sz="2400" spc="-10" dirty="0" smtClean="0">
                <a:solidFill>
                  <a:srgbClr val="C00000"/>
                </a:solidFill>
                <a:latin typeface="Corbel"/>
                <a:cs typeface="Corbel"/>
              </a:rPr>
              <a:t>К.И. </a:t>
            </a:r>
            <a:r>
              <a:rPr sz="2400" spc="-10" dirty="0" err="1" smtClean="0">
                <a:solidFill>
                  <a:srgbClr val="C00000"/>
                </a:solidFill>
                <a:latin typeface="Corbel"/>
                <a:cs typeface="Corbel"/>
              </a:rPr>
              <a:t>Чуковского</a:t>
            </a:r>
            <a:endParaRPr sz="2400" dirty="0">
              <a:latin typeface="Corbel"/>
              <a:cs typeface="Corbel"/>
            </a:endParaRPr>
          </a:p>
          <a:p>
            <a:pPr marL="12700">
              <a:lnSpc>
                <a:spcPts val="2590"/>
              </a:lnSpc>
              <a:spcBef>
                <a:spcPts val="434"/>
              </a:spcBef>
              <a:buClr>
                <a:srgbClr val="A6B727"/>
              </a:buClr>
              <a:buSzPct val="79166"/>
              <a:tabLst>
                <a:tab pos="148590" algn="l"/>
              </a:tabLst>
            </a:pP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447" y="906602"/>
            <a:ext cx="49606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i="0" dirty="0">
                <a:latin typeface="Corbel"/>
                <a:cs typeface="Corbel"/>
              </a:rPr>
              <a:t>Работа</a:t>
            </a:r>
            <a:r>
              <a:rPr i="0" spc="-45" dirty="0">
                <a:latin typeface="Corbel"/>
                <a:cs typeface="Corbel"/>
              </a:rPr>
              <a:t> </a:t>
            </a:r>
            <a:r>
              <a:rPr i="0" dirty="0">
                <a:latin typeface="Corbel"/>
                <a:cs typeface="Corbel"/>
              </a:rPr>
              <a:t>с</a:t>
            </a:r>
            <a:r>
              <a:rPr i="0" spc="-45" dirty="0">
                <a:latin typeface="Corbel"/>
                <a:cs typeface="Corbel"/>
              </a:rPr>
              <a:t> </a:t>
            </a:r>
            <a:r>
              <a:rPr i="0" spc="-10" dirty="0">
                <a:latin typeface="Corbel"/>
                <a:cs typeface="Corbel"/>
              </a:rPr>
              <a:t>родителями: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898" y="1948433"/>
            <a:ext cx="4128135" cy="3204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49860" marR="47625" indent="-137160">
              <a:lnSpc>
                <a:spcPct val="90000"/>
              </a:lnSpc>
              <a:spcBef>
                <a:spcPts val="370"/>
              </a:spcBef>
              <a:buClr>
                <a:srgbClr val="A6B727"/>
              </a:buClr>
              <a:buSzPct val="79545"/>
              <a:buChar char="•"/>
              <a:tabLst>
                <a:tab pos="149860" algn="l"/>
              </a:tabLst>
            </a:pP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Оформление</a:t>
            </a:r>
            <a:r>
              <a:rPr sz="2200" spc="-7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информационного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стенда:</a:t>
            </a:r>
            <a:r>
              <a:rPr sz="2200" spc="-8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внесение</a:t>
            </a:r>
            <a:r>
              <a:rPr sz="2200" spc="-5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информации</a:t>
            </a:r>
            <a:r>
              <a:rPr sz="2200" spc="-6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50" dirty="0">
                <a:solidFill>
                  <a:srgbClr val="6600CC"/>
                </a:solidFill>
                <a:latin typeface="Corbel"/>
                <a:cs typeface="Corbel"/>
              </a:rPr>
              <a:t>о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ценности</a:t>
            </a:r>
            <a:r>
              <a:rPr sz="2200" spc="-5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традиции</a:t>
            </a:r>
            <a:r>
              <a:rPr sz="2200" spc="-7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семейного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чтения,</a:t>
            </a:r>
            <a:r>
              <a:rPr sz="2200" spc="-6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а</a:t>
            </a:r>
            <a:r>
              <a:rPr sz="2200" spc="-1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также</a:t>
            </a:r>
            <a:r>
              <a:rPr sz="2200" spc="-4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рекомендации</a:t>
            </a:r>
            <a:r>
              <a:rPr sz="2200" spc="-10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50" dirty="0">
                <a:solidFill>
                  <a:srgbClr val="6600CC"/>
                </a:solidFill>
                <a:latin typeface="Corbel"/>
                <a:cs typeface="Corbel"/>
              </a:rPr>
              <a:t>о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чтении</a:t>
            </a:r>
            <a:r>
              <a:rPr sz="2200" spc="-6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книг</a:t>
            </a:r>
            <a:r>
              <a:rPr sz="2200" spc="-2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К.</a:t>
            </a:r>
            <a:r>
              <a:rPr sz="2200" spc="-4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И.</a:t>
            </a:r>
            <a:r>
              <a:rPr sz="2200" spc="-24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Чуковского.</a:t>
            </a:r>
            <a:endParaRPr sz="2200">
              <a:latin typeface="Corbel"/>
              <a:cs typeface="Corbel"/>
            </a:endParaRPr>
          </a:p>
          <a:p>
            <a:pPr marL="149860" marR="5080" indent="-137160">
              <a:lnSpc>
                <a:spcPct val="90100"/>
              </a:lnSpc>
              <a:spcBef>
                <a:spcPts val="980"/>
              </a:spcBef>
              <a:buClr>
                <a:srgbClr val="A6B727"/>
              </a:buClr>
              <a:buSzPct val="79545"/>
              <a:buChar char="•"/>
              <a:tabLst>
                <a:tab pos="149860" algn="l"/>
              </a:tabLst>
            </a:pPr>
            <a:r>
              <a:rPr sz="2200" spc="-35" dirty="0">
                <a:solidFill>
                  <a:srgbClr val="6600CC"/>
                </a:solidFill>
                <a:latin typeface="Corbel"/>
                <a:cs typeface="Corbel"/>
              </a:rPr>
              <a:t>Консультация</a:t>
            </a:r>
            <a:r>
              <a:rPr sz="2200" spc="-4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для</a:t>
            </a:r>
            <a:r>
              <a:rPr sz="2200" spc="-1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Corbel"/>
                <a:cs typeface="Corbel"/>
              </a:rPr>
              <a:t>родителей</a:t>
            </a:r>
            <a:r>
              <a:rPr sz="2200" spc="-4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6600CC"/>
                </a:solidFill>
                <a:latin typeface="Corbel"/>
                <a:cs typeface="Corbel"/>
              </a:rPr>
              <a:t>«К.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И.</a:t>
            </a:r>
            <a:r>
              <a:rPr sz="2200" spc="-29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Чуковский».</a:t>
            </a:r>
            <a:r>
              <a:rPr sz="2200" spc="-2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Повышение информационного</a:t>
            </a: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уровня,</a:t>
            </a:r>
            <a:endParaRPr sz="2200">
              <a:latin typeface="Corbel"/>
              <a:cs typeface="Corbel"/>
            </a:endParaRPr>
          </a:p>
          <a:p>
            <a:pPr marL="149860">
              <a:lnSpc>
                <a:spcPts val="2245"/>
              </a:lnSpc>
            </a:pP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осведомленности</a:t>
            </a:r>
            <a:r>
              <a:rPr sz="2200" spc="-4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6600CC"/>
                </a:solidFill>
                <a:latin typeface="Corbel"/>
                <a:cs typeface="Corbel"/>
              </a:rPr>
              <a:t>родителей</a:t>
            </a:r>
            <a:r>
              <a:rPr sz="2200" spc="-40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50" dirty="0">
                <a:solidFill>
                  <a:srgbClr val="6600CC"/>
                </a:solidFill>
                <a:latin typeface="Corbel"/>
                <a:cs typeface="Corbel"/>
              </a:rPr>
              <a:t>в</a:t>
            </a:r>
            <a:endParaRPr sz="2200">
              <a:latin typeface="Corbel"/>
              <a:cs typeface="Corbel"/>
            </a:endParaRPr>
          </a:p>
          <a:p>
            <a:pPr marL="149860">
              <a:lnSpc>
                <a:spcPts val="2510"/>
              </a:lnSpc>
            </a:pPr>
            <a:r>
              <a:rPr sz="2200" dirty="0">
                <a:solidFill>
                  <a:srgbClr val="6600CC"/>
                </a:solidFill>
                <a:latin typeface="Corbel"/>
                <a:cs typeface="Corbel"/>
              </a:rPr>
              <a:t>данном</a:t>
            </a:r>
            <a:r>
              <a:rPr sz="2200" spc="-85" dirty="0">
                <a:solidFill>
                  <a:srgbClr val="6600CC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6600CC"/>
                </a:solidFill>
                <a:latin typeface="Corbel"/>
                <a:cs typeface="Corbel"/>
              </a:rPr>
              <a:t>вопросе.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883" y="1772818"/>
            <a:ext cx="3943349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447" y="763346"/>
            <a:ext cx="6336665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b="0" i="0" spc="-25" dirty="0">
                <a:solidFill>
                  <a:srgbClr val="C00000"/>
                </a:solidFill>
                <a:latin typeface="Corbel"/>
                <a:cs typeface="Corbel"/>
              </a:rPr>
              <a:t>Реализация</a:t>
            </a:r>
            <a:r>
              <a:rPr sz="3200" b="0" i="0" spc="-7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3200" b="0" i="0" dirty="0">
                <a:solidFill>
                  <a:srgbClr val="C00000"/>
                </a:solidFill>
                <a:latin typeface="Corbel"/>
                <a:cs typeface="Corbel"/>
              </a:rPr>
              <a:t>проекта</a:t>
            </a:r>
            <a:r>
              <a:rPr sz="3200" b="0" i="0" spc="-6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3200" b="0" i="0" dirty="0">
                <a:solidFill>
                  <a:srgbClr val="C00000"/>
                </a:solidFill>
                <a:latin typeface="Corbel"/>
                <a:cs typeface="Corbel"/>
              </a:rPr>
              <a:t>в</a:t>
            </a:r>
            <a:r>
              <a:rPr sz="3200" b="0" i="0" spc="-9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3200" b="0" i="0" dirty="0">
                <a:solidFill>
                  <a:srgbClr val="C00000"/>
                </a:solidFill>
                <a:latin typeface="Corbel"/>
                <a:cs typeface="Corbel"/>
              </a:rPr>
              <a:t>разных</a:t>
            </a:r>
            <a:r>
              <a:rPr sz="3200" b="0" i="0" spc="-9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3200" b="0" i="0" spc="-10" dirty="0">
                <a:solidFill>
                  <a:srgbClr val="C00000"/>
                </a:solidFill>
                <a:latin typeface="Corbel"/>
                <a:cs typeface="Corbel"/>
              </a:rPr>
              <a:t>видах деятельности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69975" y="2036445"/>
            <a:ext cx="7060565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SzPct val="83333"/>
              <a:buAutoNum type="arabicPeriod"/>
              <a:tabLst>
                <a:tab pos="240029" algn="l"/>
              </a:tabLst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деятельность: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FF0066"/>
              </a:buClr>
              <a:buFont typeface="Corbel"/>
              <a:buAutoNum type="arabicPeriod"/>
            </a:pPr>
            <a:endParaRPr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lvl="1" indent="-137160">
              <a:lnSpc>
                <a:spcPts val="2280"/>
              </a:lnSpc>
              <a:buClr>
                <a:srgbClr val="A6B727"/>
              </a:buClr>
              <a:buSzPct val="80000"/>
              <a:buChar char="•"/>
              <a:tabLst>
                <a:tab pos="149860" algn="l"/>
              </a:tabLst>
            </a:pP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sz="2000" spc="-7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sz="2000" spc="-7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</a:t>
            </a:r>
            <a:r>
              <a:rPr sz="2000" spc="-6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r>
              <a:rPr sz="2000" spc="-204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Чуковского:</a:t>
            </a:r>
            <a:r>
              <a:rPr sz="2000" spc="-4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«Тараканище»,</a:t>
            </a:r>
            <a:r>
              <a:rPr sz="2000" spc="-1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«Бармалей»,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9590" indent="0">
              <a:lnSpc>
                <a:spcPts val="2160"/>
              </a:lnSpc>
              <a:spcBef>
                <a:spcPts val="155"/>
              </a:spcBef>
              <a:buNone/>
            </a:pP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«Краденое</a:t>
            </a:r>
            <a:r>
              <a:rPr sz="2000" spc="-5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солнце»,</a:t>
            </a:r>
            <a:r>
              <a:rPr sz="2000" spc="-2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«Лимпопо», </a:t>
            </a:r>
            <a:r>
              <a:rPr sz="2000" spc="-2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«Крокодил»,</a:t>
            </a:r>
            <a:r>
              <a:rPr sz="2000" spc="-4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«Муха</a:t>
            </a:r>
            <a:r>
              <a:rPr sz="2000" spc="-3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spc="-6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Цокотуха»,</a:t>
            </a:r>
            <a:r>
              <a:rPr sz="2000" spc="-7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«Федорино</a:t>
            </a:r>
            <a:r>
              <a:rPr sz="2000" spc="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горе»,</a:t>
            </a:r>
            <a:r>
              <a:rPr sz="2000" spc="-1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spc="-1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</a:t>
            </a:r>
            <a:r>
              <a:rPr sz="2000" spc="-1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719</Words>
  <Application>Microsoft Office PowerPoint</Application>
  <PresentationFormat>Экран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Garamond</vt:lpstr>
      <vt:lpstr>Times New Roman</vt:lpstr>
      <vt:lpstr>Натуральные материалы</vt:lpstr>
      <vt:lpstr> </vt:lpstr>
      <vt:lpstr>Презентация PowerPoint</vt:lpstr>
      <vt:lpstr>Актуальность темы</vt:lpstr>
      <vt:lpstr>Цель:</vt:lpstr>
      <vt:lpstr>Задачи:</vt:lpstr>
      <vt:lpstr>Этапы работы:</vt:lpstr>
      <vt:lpstr>Оформление развивающей предметно- пространственной среды:</vt:lpstr>
      <vt:lpstr>Работа с родителями:</vt:lpstr>
      <vt:lpstr>Реализация проекта в разных видах деятельности</vt:lpstr>
      <vt:lpstr>Презентация PowerPoint</vt:lpstr>
      <vt:lpstr>Презентация PowerPoint</vt:lpstr>
      <vt:lpstr>Оформление книжного уголка.</vt:lpstr>
      <vt:lpstr>Чтение книг К.И. Чуковского</vt:lpstr>
      <vt:lpstr>Раскрашиваем героев произведений К.И.Чуковского</vt:lpstr>
      <vt:lpstr>Презентация PowerPoint</vt:lpstr>
      <vt:lpstr>Игровая деятельность</vt:lpstr>
      <vt:lpstr>Литературная викторина «Дорогами сказок К. И. Чуковского»</vt:lpstr>
      <vt:lpstr>Рисование по сказкам, совместно с родителями.</vt:lpstr>
      <vt:lpstr>Безопасность</vt:lpstr>
      <vt:lpstr>Результаты: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Чуковского</dc:title>
  <dc:creator>Алла</dc:creator>
  <cp:lastModifiedBy>Оксана Владимировна</cp:lastModifiedBy>
  <cp:revision>18</cp:revision>
  <dcterms:created xsi:type="dcterms:W3CDTF">2024-03-29T15:35:44Z</dcterms:created>
  <dcterms:modified xsi:type="dcterms:W3CDTF">2024-04-08T05:16:37Z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2024-03-29T00:00:00Z</vt:filetime>
  </property>
  <property fmtid="{D5CDD505-2E9C-101B-9397-08002B2CF9AE}" pid="5" name="Producer">
    <vt:lpwstr>Microsoft® Office PowerPoint® 2007</vt:lpwstr>
  </property>
</Properties>
</file>