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4" r:id="rId17"/>
    <p:sldId id="273" r:id="rId18"/>
    <p:sldId id="272" r:id="rId19"/>
    <p:sldId id="27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83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11/10/2025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741286"/>
            <a:ext cx="7876630" cy="1478132"/>
          </a:xfrm>
        </p:spPr>
        <p:txBody>
          <a:bodyPr/>
          <a:lstStyle/>
          <a:p>
            <a:pPr algn="ctr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«Мое профессиональное кредо»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(Ваша любимая цитата о детях)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6" y="3429000"/>
            <a:ext cx="7787853" cy="225270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«Моя суперсила как педагога» </a:t>
            </a:r>
          </a:p>
          <a:p>
            <a:pPr algn="ctr"/>
            <a:r>
              <a:rPr 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(Ваша позиция по отношению к детям и свое лучшее профессиональное качество)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399495"/>
            <a:ext cx="7876630" cy="1464816"/>
          </a:xfrm>
        </p:spPr>
        <p:txBody>
          <a:bodyPr/>
          <a:lstStyle/>
          <a:p>
            <a:pPr algn="ctr"/>
            <a:br>
              <a:rPr lang="ru-RU" sz="16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2963" y="-108154"/>
            <a:ext cx="10081151" cy="1710002"/>
          </a:xfrm>
        </p:spPr>
        <p:txBody>
          <a:bodyPr>
            <a:noAutofit/>
          </a:bodyPr>
          <a:lstStyle/>
          <a:p>
            <a:pPr algn="ctr"/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ПРОЯВЛЕНИЕ ЭМОЦИЙ У ДОШКОЛЬНИКОВ РАЗНОГО ВОЗРАСТА</a:t>
            </a:r>
          </a:p>
          <a:p>
            <a:pPr algn="l"/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Младший и средний    Старший дошкольный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Ранний возраст         дошкольный возраст            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возраст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 r="3168" b="10820"/>
          <a:stretch>
            <a:fillRect/>
          </a:stretch>
        </p:blipFill>
        <p:spPr>
          <a:xfrm>
            <a:off x="266198" y="4112459"/>
            <a:ext cx="2831976" cy="24147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441" y="4245624"/>
            <a:ext cx="3053503" cy="22815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6211" y="4246195"/>
            <a:ext cx="3417903" cy="228156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399495"/>
            <a:ext cx="7876630" cy="1464816"/>
          </a:xfrm>
        </p:spPr>
        <p:txBody>
          <a:bodyPr/>
          <a:lstStyle/>
          <a:p>
            <a:pPr algn="ctr"/>
            <a:br>
              <a:rPr lang="ru-RU" sz="16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9867" y="173353"/>
            <a:ext cx="9756559" cy="613447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ЭМОЦИИ И ЧУВСТВА</a:t>
            </a:r>
          </a:p>
          <a:p>
            <a:pPr algn="ctr"/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63730" y="1466661"/>
            <a:ext cx="2823099" cy="67470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Краткосрочны</a:t>
            </a:r>
          </a:p>
        </p:txBody>
      </p:sp>
      <p:sp>
        <p:nvSpPr>
          <p:cNvPr id="8" name="Овал 7"/>
          <p:cNvSpPr/>
          <p:nvPr/>
        </p:nvSpPr>
        <p:spPr>
          <a:xfrm>
            <a:off x="563729" y="2483527"/>
            <a:ext cx="2823099" cy="67470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Момент</a:t>
            </a:r>
          </a:p>
        </p:txBody>
      </p:sp>
      <p:sp>
        <p:nvSpPr>
          <p:cNvPr id="9" name="Овал 8"/>
          <p:cNvSpPr/>
          <p:nvPr/>
        </p:nvSpPr>
        <p:spPr>
          <a:xfrm>
            <a:off x="483832" y="3608772"/>
            <a:ext cx="2823098" cy="67470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chemeClr val="tx1"/>
                </a:solidFill>
              </a:rPr>
              <a:t>Действитель</a:t>
            </a:r>
            <a:r>
              <a:rPr lang="ru-RU" b="1" dirty="0">
                <a:solidFill>
                  <a:schemeClr val="tx1"/>
                </a:solidFill>
              </a:rPr>
              <a:t>-</a:t>
            </a:r>
          </a:p>
          <a:p>
            <a:pPr algn="ctr"/>
            <a:r>
              <a:rPr lang="ru-RU" b="1" dirty="0" err="1">
                <a:solidFill>
                  <a:schemeClr val="tx1"/>
                </a:solidFill>
              </a:rPr>
              <a:t>ности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63730" y="4734017"/>
            <a:ext cx="2823099" cy="67470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Исчезают</a:t>
            </a:r>
          </a:p>
        </p:txBody>
      </p:sp>
      <p:sp>
        <p:nvSpPr>
          <p:cNvPr id="11" name="Овал 10"/>
          <p:cNvSpPr/>
          <p:nvPr/>
        </p:nvSpPr>
        <p:spPr>
          <a:xfrm>
            <a:off x="483832" y="5871469"/>
            <a:ext cx="2823099" cy="67470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Времени</a:t>
            </a:r>
          </a:p>
        </p:txBody>
      </p:sp>
      <p:sp>
        <p:nvSpPr>
          <p:cNvPr id="12" name="Овал 11"/>
          <p:cNvSpPr/>
          <p:nvPr/>
        </p:nvSpPr>
        <p:spPr>
          <a:xfrm>
            <a:off x="3807041" y="5871469"/>
            <a:ext cx="2823099" cy="67470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Людьми</a:t>
            </a:r>
          </a:p>
        </p:txBody>
      </p:sp>
      <p:sp>
        <p:nvSpPr>
          <p:cNvPr id="13" name="Овал 12"/>
          <p:cNvSpPr/>
          <p:nvPr/>
        </p:nvSpPr>
        <p:spPr>
          <a:xfrm>
            <a:off x="3716598" y="4734016"/>
            <a:ext cx="2823099" cy="67470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Эмоция</a:t>
            </a:r>
          </a:p>
        </p:txBody>
      </p:sp>
      <p:sp>
        <p:nvSpPr>
          <p:cNvPr id="14" name="Овал 13"/>
          <p:cNvSpPr/>
          <p:nvPr/>
        </p:nvSpPr>
        <p:spPr>
          <a:xfrm>
            <a:off x="3807039" y="3551066"/>
            <a:ext cx="2823099" cy="67470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Чувства</a:t>
            </a:r>
          </a:p>
        </p:txBody>
      </p:sp>
      <p:sp>
        <p:nvSpPr>
          <p:cNvPr id="15" name="Овал 14"/>
          <p:cNvSpPr/>
          <p:nvPr/>
        </p:nvSpPr>
        <p:spPr>
          <a:xfrm>
            <a:off x="3807041" y="2440708"/>
            <a:ext cx="2823099" cy="67470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Жизни</a:t>
            </a:r>
          </a:p>
        </p:txBody>
      </p:sp>
      <p:sp>
        <p:nvSpPr>
          <p:cNvPr id="16" name="Овал 15"/>
          <p:cNvSpPr/>
          <p:nvPr/>
        </p:nvSpPr>
        <p:spPr>
          <a:xfrm>
            <a:off x="3768571" y="1454688"/>
            <a:ext cx="2823099" cy="67470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 другом</a:t>
            </a:r>
          </a:p>
        </p:txBody>
      </p:sp>
      <p:sp>
        <p:nvSpPr>
          <p:cNvPr id="17" name="Овал 16"/>
          <p:cNvSpPr/>
          <p:nvPr/>
        </p:nvSpPr>
        <p:spPr>
          <a:xfrm>
            <a:off x="6973412" y="1454688"/>
            <a:ext cx="2823099" cy="67470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Долгосрочно</a:t>
            </a:r>
          </a:p>
        </p:txBody>
      </p:sp>
      <p:sp>
        <p:nvSpPr>
          <p:cNvPr id="18" name="Овал 17"/>
          <p:cNvSpPr/>
          <p:nvPr/>
        </p:nvSpPr>
        <p:spPr>
          <a:xfrm>
            <a:off x="6977849" y="2394471"/>
            <a:ext cx="2823099" cy="67470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Раздражители</a:t>
            </a:r>
          </a:p>
        </p:txBody>
      </p:sp>
      <p:sp>
        <p:nvSpPr>
          <p:cNvPr id="19" name="Овал 18"/>
          <p:cNvSpPr/>
          <p:nvPr/>
        </p:nvSpPr>
        <p:spPr>
          <a:xfrm>
            <a:off x="6973412" y="3577976"/>
            <a:ext cx="2823099" cy="67470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Человеку</a:t>
            </a:r>
          </a:p>
        </p:txBody>
      </p:sp>
      <p:sp>
        <p:nvSpPr>
          <p:cNvPr id="20" name="Овал 19"/>
          <p:cNvSpPr/>
          <p:nvPr/>
        </p:nvSpPr>
        <p:spPr>
          <a:xfrm>
            <a:off x="6973411" y="4734015"/>
            <a:ext cx="2823099" cy="67470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Чувство</a:t>
            </a:r>
          </a:p>
        </p:txBody>
      </p:sp>
      <p:sp>
        <p:nvSpPr>
          <p:cNvPr id="21" name="Овал 20"/>
          <p:cNvSpPr/>
          <p:nvPr/>
        </p:nvSpPr>
        <p:spPr>
          <a:xfrm>
            <a:off x="6977851" y="5766323"/>
            <a:ext cx="2823099" cy="67470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Устойчивость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399495"/>
            <a:ext cx="7876630" cy="1464816"/>
          </a:xfrm>
        </p:spPr>
        <p:txBody>
          <a:bodyPr/>
          <a:lstStyle/>
          <a:p>
            <a:pPr algn="ctr"/>
            <a:br>
              <a:rPr lang="ru-RU" sz="16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7967" y="84863"/>
            <a:ext cx="9756559" cy="613447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БАЗОВЫЕ ЭМОЦИИ</a:t>
            </a:r>
          </a:p>
          <a:p>
            <a:pPr algn="ctr"/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39" t="14607" r="39798" b="1100"/>
          <a:stretch>
            <a:fillRect/>
          </a:stretch>
        </p:blipFill>
        <p:spPr bwMode="auto">
          <a:xfrm>
            <a:off x="0" y="2964679"/>
            <a:ext cx="3924322" cy="296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2265" y="2342073"/>
            <a:ext cx="146546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Страх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20045" y="2282778"/>
            <a:ext cx="167064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Грусть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54993" y="2208741"/>
            <a:ext cx="196880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Радость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939575" y="2208741"/>
            <a:ext cx="169469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Злость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rcRect l="49476"/>
          <a:stretch>
            <a:fillRect/>
          </a:stretch>
        </p:blipFill>
        <p:spPr>
          <a:xfrm>
            <a:off x="6854993" y="2929109"/>
            <a:ext cx="3971077" cy="29691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8142" y="1499863"/>
            <a:ext cx="7830193" cy="439836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118736" y="684250"/>
            <a:ext cx="265329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Удивление</a:t>
            </a:r>
          </a:p>
        </p:txBody>
      </p:sp>
      <p:sp>
        <p:nvSpPr>
          <p:cNvPr id="12" name="Прямоугольник 11"/>
          <p:cNvSpPr/>
          <p:nvPr/>
        </p:nvSpPr>
        <p:spPr>
          <a:xfrm rot="1510099">
            <a:off x="5890930" y="1196893"/>
            <a:ext cx="89318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?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4842" y="1199544"/>
            <a:ext cx="274344" cy="54259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437258">
            <a:off x="4472720" y="1344040"/>
            <a:ext cx="274344" cy="54259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399495"/>
            <a:ext cx="7876630" cy="1464816"/>
          </a:xfrm>
        </p:spPr>
        <p:txBody>
          <a:bodyPr/>
          <a:lstStyle/>
          <a:p>
            <a:pPr algn="ctr"/>
            <a:br>
              <a:rPr lang="ru-RU" sz="16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0817" y="-439611"/>
            <a:ext cx="9756559" cy="1245594"/>
          </a:xfrm>
        </p:spPr>
        <p:txBody>
          <a:bodyPr>
            <a:noAutofit/>
          </a:bodyPr>
          <a:lstStyle/>
          <a:p>
            <a:pPr algn="ctr"/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«Я – ФИЛОСОФ»</a:t>
            </a:r>
          </a:p>
          <a:p>
            <a:pPr algn="ctr"/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Выставка книг «Я – философ»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7" y="1406014"/>
            <a:ext cx="7554897" cy="523994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3"/>
          <p:cNvSpPr txBox="1"/>
          <p:nvPr/>
        </p:nvSpPr>
        <p:spPr>
          <a:xfrm>
            <a:off x="479390" y="1763053"/>
            <a:ext cx="8965682" cy="45886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33CC33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 3" panose="05040102010807070707" charset="2"/>
              <a:buAutoNum type="arabicPeriod"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399495"/>
            <a:ext cx="7876630" cy="1464816"/>
          </a:xfrm>
        </p:spPr>
        <p:txBody>
          <a:bodyPr/>
          <a:lstStyle/>
          <a:p>
            <a:pPr algn="ctr"/>
            <a:br>
              <a:rPr lang="ru-RU" sz="16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4627" y="51647"/>
            <a:ext cx="9756559" cy="122903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«Я – ФИЛОСОФ»</a:t>
            </a:r>
          </a:p>
          <a:p>
            <a:pPr algn="ctr"/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книги коллективу сверстников 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5148" y="1752016"/>
            <a:ext cx="1905762" cy="21581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66149" y="1694760"/>
            <a:ext cx="1875043" cy="22141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62209" y="1722745"/>
            <a:ext cx="1875044" cy="21581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545" y="1864311"/>
            <a:ext cx="1989150" cy="18750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4939" y="4149943"/>
            <a:ext cx="1905762" cy="21385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41597" y="4118021"/>
            <a:ext cx="1935851" cy="22024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80724" y="4215961"/>
            <a:ext cx="1935852" cy="203664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36239" y="4180033"/>
            <a:ext cx="1905761" cy="19891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399495"/>
            <a:ext cx="7876630" cy="1464816"/>
          </a:xfrm>
        </p:spPr>
        <p:txBody>
          <a:bodyPr/>
          <a:lstStyle/>
          <a:p>
            <a:pPr algn="ctr"/>
            <a:br>
              <a:rPr lang="ru-RU" sz="16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37064" y="99836"/>
            <a:ext cx="9756559" cy="613447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«Я – ФИЛОСОФ»</a:t>
            </a:r>
          </a:p>
          <a:p>
            <a:pPr algn="ctr"/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Награждение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19"/>
          <a:stretch>
            <a:fillRect/>
          </a:stretch>
        </p:blipFill>
        <p:spPr>
          <a:xfrm>
            <a:off x="230820" y="3949802"/>
            <a:ext cx="3742018" cy="258416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161" y="3889195"/>
            <a:ext cx="3751246" cy="270537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40"/>
          <a:stretch>
            <a:fillRect/>
          </a:stretch>
        </p:blipFill>
        <p:spPr>
          <a:xfrm>
            <a:off x="3972838" y="1443418"/>
            <a:ext cx="4246323" cy="344730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399495"/>
            <a:ext cx="7876630" cy="1464816"/>
          </a:xfrm>
        </p:spPr>
        <p:txBody>
          <a:bodyPr/>
          <a:lstStyle/>
          <a:p>
            <a:pPr algn="ctr"/>
            <a:br>
              <a:rPr lang="ru-RU" sz="16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0819" y="399495"/>
            <a:ext cx="9756559" cy="6134470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Создаем мандалу</a:t>
            </a:r>
          </a:p>
          <a:p>
            <a:pPr algn="ctr"/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5064" y="0"/>
            <a:ext cx="535572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3"/>
          <p:cNvSpPr txBox="1"/>
          <p:nvPr/>
        </p:nvSpPr>
        <p:spPr>
          <a:xfrm>
            <a:off x="541538" y="2139518"/>
            <a:ext cx="8842159" cy="35954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33CC33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 3" panose="05040102010807070707" charset="2"/>
              <a:buAutoNum type="arabicPeriod"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399495"/>
            <a:ext cx="7876630" cy="1464816"/>
          </a:xfrm>
        </p:spPr>
        <p:txBody>
          <a:bodyPr/>
          <a:lstStyle/>
          <a:p>
            <a:pPr algn="ctr"/>
            <a:br>
              <a:rPr lang="ru-RU" sz="16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0819" y="399495"/>
            <a:ext cx="9756559" cy="6134470"/>
          </a:xfrm>
        </p:spPr>
        <p:txBody>
          <a:bodyPr>
            <a:noAutofit/>
          </a:bodyPr>
          <a:lstStyle/>
          <a:p>
            <a:pPr algn="ctr"/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Знакомство с мандалой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0304" y="2466594"/>
            <a:ext cx="3113687" cy="288032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80770" y="2527161"/>
            <a:ext cx="2664295" cy="288031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86694" y="2466594"/>
            <a:ext cx="3113687" cy="288031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3"/>
          <p:cNvSpPr txBox="1"/>
          <p:nvPr/>
        </p:nvSpPr>
        <p:spPr>
          <a:xfrm>
            <a:off x="1225117" y="1402673"/>
            <a:ext cx="8318377" cy="47939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33CC33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 3" panose="05040102010807070707" charset="2"/>
              <a:buAutoNum type="arabicPeriod"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399495"/>
            <a:ext cx="7876630" cy="1464816"/>
          </a:xfrm>
        </p:spPr>
        <p:txBody>
          <a:bodyPr/>
          <a:lstStyle/>
          <a:p>
            <a:pPr algn="ctr"/>
            <a:br>
              <a:rPr lang="ru-RU" sz="16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0819" y="399495"/>
            <a:ext cx="9756559" cy="613447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Создаем мандалу</a:t>
            </a:r>
          </a:p>
          <a:p>
            <a:pPr algn="ctr"/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15078" y="1516991"/>
            <a:ext cx="1944216" cy="22322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48643" y="1480987"/>
            <a:ext cx="1944216" cy="23042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33270" y="1552995"/>
            <a:ext cx="1944216" cy="21602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40777" y="3748790"/>
            <a:ext cx="2092819" cy="23042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74342" y="3748791"/>
            <a:ext cx="2092819" cy="230425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58968" y="3816318"/>
            <a:ext cx="2092819" cy="218729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399495"/>
            <a:ext cx="7876630" cy="1464816"/>
          </a:xfrm>
        </p:spPr>
        <p:txBody>
          <a:bodyPr/>
          <a:lstStyle/>
          <a:p>
            <a:pPr algn="ctr"/>
            <a:br>
              <a:rPr lang="ru-RU" sz="16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8494" y="821367"/>
            <a:ext cx="6363622" cy="469207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09" y="249722"/>
            <a:ext cx="7876630" cy="1260628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МБДОУ – детский сад № 419</a:t>
            </a:r>
            <a:br>
              <a:rPr lang="ru-RU" sz="16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3267" y="1860493"/>
            <a:ext cx="9973288" cy="3932807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Семинар-практикум </a:t>
            </a:r>
          </a:p>
          <a:p>
            <a:pPr algn="ctr"/>
            <a:r>
              <a:rPr 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«Безопасная среда в ДОУ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искусство управления эмоциями детей и способы их выражения»</a:t>
            </a:r>
          </a:p>
          <a:p>
            <a:pPr algn="ctr"/>
            <a:r>
              <a:rPr 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рамках Городской Лаборатории Активных Дошкольников)</a:t>
            </a:r>
          </a:p>
          <a:p>
            <a:pPr algn="ctr"/>
            <a:endParaRPr lang="ru-RU" sz="3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Екатеринбург, 2025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603683"/>
            <a:ext cx="7876630" cy="1260628"/>
          </a:xfrm>
        </p:spPr>
        <p:txBody>
          <a:bodyPr/>
          <a:lstStyle/>
          <a:p>
            <a:pPr algn="ctr"/>
            <a:br>
              <a:rPr lang="ru-RU" sz="16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8136" y="510704"/>
            <a:ext cx="8453013" cy="5379869"/>
          </a:xfrm>
        </p:spPr>
        <p:txBody>
          <a:bodyPr>
            <a:noAutofit/>
          </a:bodyPr>
          <a:lstStyle/>
          <a:p>
            <a:pPr algn="ctr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компетенции педагогов дошкольных образовательных учреждений в формировании безопасной образовательной среды, способствующей здоровому выражению и управлению эмоциональным состоянием детей.</a:t>
            </a:r>
          </a:p>
          <a:p>
            <a:pPr algn="just"/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Актуализировать знания педагогов о ключевых компонентах безопасной среды;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Сформировать у педагогов представление о возрастных особенностях эмоциональной сферы детей дошкольного возраста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Сформировать у педагогов навыки «активного слушания», «я-высказываний» и конструктивного взаимодействия друг с другом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Подготовить педагогов к внедрению полученных знаний и опыт работы в повседневную практику.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399495"/>
            <a:ext cx="7876630" cy="1464816"/>
          </a:xfrm>
        </p:spPr>
        <p:txBody>
          <a:bodyPr/>
          <a:lstStyle/>
          <a:p>
            <a:pPr algn="ctr"/>
            <a:br>
              <a:rPr lang="ru-RU" sz="16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90397" y="134024"/>
            <a:ext cx="8304522" cy="6134470"/>
          </a:xfrm>
        </p:spPr>
        <p:txBody>
          <a:bodyPr>
            <a:noAutofit/>
          </a:bodyPr>
          <a:lstStyle/>
          <a:p>
            <a:pPr algn="ctr"/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БЕЗОПАСНАЯ ОБРАЗОВАТЕЛЬНАЯ СРЕДА В ДОУ</a:t>
            </a:r>
          </a:p>
          <a:p>
            <a:pPr algn="ctr"/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16" y="2408903"/>
            <a:ext cx="8753381" cy="364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399495"/>
            <a:ext cx="7876630" cy="1464816"/>
          </a:xfrm>
        </p:spPr>
        <p:txBody>
          <a:bodyPr/>
          <a:lstStyle/>
          <a:p>
            <a:pPr algn="ctr"/>
            <a:br>
              <a:rPr lang="ru-RU" sz="16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6939" y="232347"/>
            <a:ext cx="9136829" cy="6134470"/>
          </a:xfrm>
        </p:spPr>
        <p:txBody>
          <a:bodyPr>
            <a:noAutofit/>
          </a:bodyPr>
          <a:lstStyle/>
          <a:p>
            <a:pPr algn="ctr"/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КОМПОНЕНТЫ БЕЗОПАСНОЙ СРЕДЫ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Физическая безопасность.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Социальная безопасность.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Здоровьесберегающий компонент.</a:t>
            </a:r>
          </a:p>
          <a:p>
            <a:pPr algn="ctr"/>
            <a:r>
              <a:rPr 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4. Психологическая безопасность.</a:t>
            </a:r>
          </a:p>
          <a:p>
            <a:pPr algn="l"/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399495"/>
            <a:ext cx="7876630" cy="1464816"/>
          </a:xfrm>
        </p:spPr>
        <p:txBody>
          <a:bodyPr/>
          <a:lstStyle/>
          <a:p>
            <a:pPr algn="ctr"/>
            <a:br>
              <a:rPr lang="ru-RU" sz="16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6939" y="25869"/>
            <a:ext cx="9117164" cy="6134470"/>
          </a:xfrm>
        </p:spPr>
        <p:txBody>
          <a:bodyPr>
            <a:noAutofit/>
          </a:bodyPr>
          <a:lstStyle/>
          <a:p>
            <a:pPr algn="ctr"/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КЛЮЧЕВЫЕ КОМПОНЕНТЫ БЕЗОПАСНОЙ ПСИХОЛОГИЧЕСКОЙ СРЕДЫ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1.Благоприятный эмоциональный климат.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Личностно-ориентированное взаимодействие.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Предупреждение и конструктивное разрешение конфликтов.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Профилактика буллинга и любых форм насилия.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Четкость, предсказуемость и стабильность.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Безопасное пространство для самовыражения.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Психологическое благополучие педагогов.</a:t>
            </a:r>
          </a:p>
          <a:p>
            <a:pPr algn="ctr"/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399495"/>
            <a:ext cx="7876630" cy="1464816"/>
          </a:xfrm>
        </p:spPr>
        <p:txBody>
          <a:bodyPr/>
          <a:lstStyle/>
          <a:p>
            <a:pPr algn="ctr"/>
            <a:br>
              <a:rPr lang="ru-RU" sz="16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2410" y="16037"/>
            <a:ext cx="8304522" cy="6134470"/>
          </a:xfrm>
        </p:spPr>
        <p:txBody>
          <a:bodyPr>
            <a:noAutofit/>
          </a:bodyPr>
          <a:lstStyle/>
          <a:p>
            <a:pPr algn="ctr"/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 – ГАРАНТ БЕЗОПАСНОСТИ ОБРАЗОВАТЕЛЬНОЙ СРЕДЫ</a:t>
            </a:r>
            <a:endPara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814" y="1775819"/>
            <a:ext cx="7495713" cy="499368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399495"/>
            <a:ext cx="7876630" cy="1464816"/>
          </a:xfrm>
        </p:spPr>
        <p:txBody>
          <a:bodyPr/>
          <a:lstStyle/>
          <a:p>
            <a:pPr algn="ctr"/>
            <a:br>
              <a:rPr lang="ru-RU" sz="16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89544" y="-42957"/>
            <a:ext cx="10874477" cy="884903"/>
          </a:xfrm>
        </p:spPr>
        <p:txBody>
          <a:bodyPr>
            <a:noAutofit/>
          </a:bodyPr>
          <a:lstStyle/>
          <a:p>
            <a:pPr algn="ctr"/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ДЕТСКАЯ ТРЕВОЖНОСТЬ </a:t>
            </a:r>
          </a:p>
          <a:p>
            <a:pPr algn="ctr"/>
            <a:r>
              <a:rPr 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АГРЕССИВНОСТЬ</a:t>
            </a:r>
          </a:p>
          <a:p>
            <a:pPr algn="l"/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6097" y="2883047"/>
            <a:ext cx="3657600" cy="29828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289" y="2306763"/>
            <a:ext cx="4399275" cy="365911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399495"/>
            <a:ext cx="7876630" cy="1464816"/>
          </a:xfrm>
        </p:spPr>
        <p:txBody>
          <a:bodyPr/>
          <a:lstStyle/>
          <a:p>
            <a:pPr algn="ctr"/>
            <a:br>
              <a:rPr lang="ru-RU" sz="16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8112" y="0"/>
            <a:ext cx="9825088" cy="6134470"/>
          </a:xfrm>
        </p:spPr>
        <p:txBody>
          <a:bodyPr>
            <a:noAutofit/>
          </a:bodyPr>
          <a:lstStyle/>
          <a:p>
            <a:pPr algn="ctr"/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ПРИЗНАКИ ПСИХОЛОГИЧЕСКИ </a:t>
            </a:r>
          </a:p>
          <a:p>
            <a:pPr algn="ctr"/>
            <a:r>
              <a:rPr 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БЕЗОПАСНОЙ СРЕДЫ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Дети идут в сад без слез и сопротивления.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Дети свободно обращаются к воспитателю за помощью.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 группе слышен смех, дети активно играют и общаются.</a:t>
            </a:r>
          </a:p>
          <a:p>
            <a:pPr algn="l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не боятся ошибаться и пробовать новое.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Конфликты, если и возникают, быстро разрешаются, а  их участники мирятся. </a:t>
            </a:r>
          </a:p>
          <a:p>
            <a:pPr algn="ctr"/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</TotalTime>
  <Words>409</Words>
  <Application>Microsoft Office PowerPoint</Application>
  <PresentationFormat>Широкоэкранный</PresentationFormat>
  <Paragraphs>133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Times New Roman</vt:lpstr>
      <vt:lpstr>Trebuchet MS</vt:lpstr>
      <vt:lpstr>Wingdings 3</vt:lpstr>
      <vt:lpstr>Аспект</vt:lpstr>
      <vt:lpstr>«Мое профессиональное кредо»  (Ваша любимая цитата о детях)</vt:lpstr>
      <vt:lpstr>МБДОУ – детский сад № 419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Елена Даишева</dc:creator>
  <cp:lastModifiedBy>Дарья Катаева</cp:lastModifiedBy>
  <cp:revision>8</cp:revision>
  <dcterms:created xsi:type="dcterms:W3CDTF">2025-10-28T07:58:00Z</dcterms:created>
  <dcterms:modified xsi:type="dcterms:W3CDTF">2025-11-10T08:59:24Z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9719150916E643958C4C74F92E5183F6_12</vt:lpwstr>
  </property>
  <property fmtid="{D5CDD505-2E9C-101B-9397-08002B2CF9AE}" pid="3" name="KSOProductBuildVer">
    <vt:lpwstr>1049-12.2.0.23131</vt:lpwstr>
  </property>
</Properties>
</file>