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90" y="24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296619" y="32296"/>
            <a:ext cx="9605111" cy="11995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rgbClr val="0D0D0D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9752" y="3840480"/>
            <a:ext cx="8538845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0D0D0D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0D0D0D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0D0D0D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0D0D0D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917" y="1577340"/>
            <a:ext cx="5306282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2150" y="1577340"/>
            <a:ext cx="5306282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4/24/2026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113" cy="685764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0D0D0D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4/24/2026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4/24/2026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2192113" cy="685764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17335" y="-83260"/>
            <a:ext cx="11503190" cy="1607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rgbClr val="0D0D0D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77" y="1709671"/>
            <a:ext cx="5675630" cy="19824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0D0D0D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7439" y="6377940"/>
            <a:ext cx="3903472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917" y="6377940"/>
            <a:ext cx="28056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82812" y="6377940"/>
            <a:ext cx="28056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jp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113" cy="685764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5980" y="2352497"/>
            <a:ext cx="8758555" cy="1564005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12700" marR="5080" indent="913130">
              <a:lnSpc>
                <a:spcPts val="5990"/>
              </a:lnSpc>
              <a:spcBef>
                <a:spcPts val="330"/>
              </a:spcBef>
              <a:tabLst>
                <a:tab pos="4761865" algn="l"/>
                <a:tab pos="5082540" algn="l"/>
              </a:tabLst>
            </a:pPr>
            <a:r>
              <a:rPr sz="5100" dirty="0"/>
              <a:t>«Мой</a:t>
            </a:r>
            <a:r>
              <a:rPr sz="5100" spc="-114" dirty="0"/>
              <a:t> </a:t>
            </a:r>
            <a:r>
              <a:rPr sz="5100" dirty="0"/>
              <a:t>дом</a:t>
            </a:r>
            <a:r>
              <a:rPr sz="5100" spc="-110" dirty="0"/>
              <a:t> </a:t>
            </a:r>
            <a:r>
              <a:rPr sz="5100" spc="-50" dirty="0"/>
              <a:t>—</a:t>
            </a:r>
            <a:r>
              <a:rPr sz="5100" dirty="0"/>
              <a:t>	моя</a:t>
            </a:r>
            <a:r>
              <a:rPr sz="5100" spc="-240" dirty="0"/>
              <a:t> </a:t>
            </a:r>
            <a:r>
              <a:rPr sz="5100" spc="-10" dirty="0"/>
              <a:t>семья, </a:t>
            </a:r>
            <a:r>
              <a:rPr sz="5100" dirty="0"/>
              <a:t>мой</a:t>
            </a:r>
            <a:r>
              <a:rPr sz="5100" spc="-45" dirty="0"/>
              <a:t> </a:t>
            </a:r>
            <a:r>
              <a:rPr sz="5100" dirty="0"/>
              <a:t>детский</a:t>
            </a:r>
            <a:r>
              <a:rPr sz="5100" spc="-40" dirty="0"/>
              <a:t> </a:t>
            </a:r>
            <a:r>
              <a:rPr sz="5100" spc="-20" dirty="0"/>
              <a:t>сад,</a:t>
            </a:r>
            <a:r>
              <a:rPr sz="5100" dirty="0"/>
              <a:t>	моя</a:t>
            </a:r>
            <a:r>
              <a:rPr sz="5100" spc="-240" dirty="0"/>
              <a:t> </a:t>
            </a:r>
            <a:r>
              <a:rPr sz="5100" spc="-40" dirty="0"/>
              <a:t>Родина»</a:t>
            </a:r>
            <a:endParaRPr sz="5100"/>
          </a:p>
        </p:txBody>
      </p:sp>
      <p:sp>
        <p:nvSpPr>
          <p:cNvPr id="4" name="object 4"/>
          <p:cNvSpPr txBox="1"/>
          <p:nvPr/>
        </p:nvSpPr>
        <p:spPr>
          <a:xfrm>
            <a:off x="439458" y="735012"/>
            <a:ext cx="6995795" cy="683260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186180" marR="5080" indent="-1174115">
              <a:lnSpc>
                <a:spcPts val="2540"/>
              </a:lnSpc>
              <a:spcBef>
                <a:spcPts val="265"/>
              </a:spcBef>
            </a:pPr>
            <a:r>
              <a:rPr sz="2200" spc="-20" dirty="0">
                <a:solidFill>
                  <a:srgbClr val="DF5226"/>
                </a:solidFill>
                <a:latin typeface="Times New Roman"/>
                <a:cs typeface="Times New Roman"/>
              </a:rPr>
              <a:t>Краткосрочный</a:t>
            </a:r>
            <a:r>
              <a:rPr sz="2200" spc="-35" dirty="0">
                <a:solidFill>
                  <a:srgbClr val="DF5226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DF5226"/>
                </a:solidFill>
                <a:latin typeface="Times New Roman"/>
                <a:cs typeface="Times New Roman"/>
              </a:rPr>
              <a:t>проект</a:t>
            </a:r>
            <a:r>
              <a:rPr sz="2200" spc="-30" dirty="0">
                <a:solidFill>
                  <a:srgbClr val="DF5226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DF5226"/>
                </a:solidFill>
                <a:latin typeface="Times New Roman"/>
                <a:cs typeface="Times New Roman"/>
              </a:rPr>
              <a:t>по</a:t>
            </a:r>
            <a:r>
              <a:rPr sz="2200" spc="-30" dirty="0">
                <a:solidFill>
                  <a:srgbClr val="DF5226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DF5226"/>
                </a:solidFill>
                <a:latin typeface="Times New Roman"/>
                <a:cs typeface="Times New Roman"/>
              </a:rPr>
              <a:t>нравственно</a:t>
            </a:r>
            <a:r>
              <a:rPr sz="2200" spc="-35" dirty="0">
                <a:solidFill>
                  <a:srgbClr val="DF5226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DF5226"/>
                </a:solidFill>
                <a:latin typeface="Times New Roman"/>
                <a:cs typeface="Times New Roman"/>
              </a:rPr>
              <a:t>–</a:t>
            </a:r>
            <a:r>
              <a:rPr sz="2200" spc="-30" dirty="0">
                <a:solidFill>
                  <a:srgbClr val="DF5226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DF5226"/>
                </a:solidFill>
                <a:latin typeface="Times New Roman"/>
                <a:cs typeface="Times New Roman"/>
              </a:rPr>
              <a:t>патриотическому </a:t>
            </a:r>
            <a:r>
              <a:rPr sz="2200" dirty="0">
                <a:solidFill>
                  <a:srgbClr val="DF5226"/>
                </a:solidFill>
                <a:latin typeface="Times New Roman"/>
                <a:cs typeface="Times New Roman"/>
              </a:rPr>
              <a:t>воспитанию</a:t>
            </a:r>
            <a:r>
              <a:rPr sz="2200" spc="-45" dirty="0">
                <a:solidFill>
                  <a:srgbClr val="DF5226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DF5226"/>
                </a:solidFill>
                <a:latin typeface="Times New Roman"/>
                <a:cs typeface="Times New Roman"/>
              </a:rPr>
              <a:t>в</a:t>
            </a:r>
            <a:r>
              <a:rPr sz="2200" spc="-30" dirty="0">
                <a:solidFill>
                  <a:srgbClr val="DF5226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DF5226"/>
                </a:solidFill>
                <a:latin typeface="Times New Roman"/>
                <a:cs typeface="Times New Roman"/>
              </a:rPr>
              <a:t>группе</a:t>
            </a:r>
            <a:r>
              <a:rPr sz="2200" spc="-35" dirty="0">
                <a:solidFill>
                  <a:srgbClr val="DF5226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DF5226"/>
                </a:solidFill>
                <a:latin typeface="Times New Roman"/>
                <a:cs typeface="Times New Roman"/>
              </a:rPr>
              <a:t>раннего</a:t>
            </a:r>
            <a:r>
              <a:rPr sz="2200" spc="-30" dirty="0">
                <a:solidFill>
                  <a:srgbClr val="DF5226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DF5226"/>
                </a:solidFill>
                <a:latin typeface="Times New Roman"/>
                <a:cs typeface="Times New Roman"/>
              </a:rPr>
              <a:t>возраста</a:t>
            </a:r>
            <a:endParaRPr sz="2200" dirty="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6936" y="5688391"/>
            <a:ext cx="5141595" cy="1011555"/>
          </a:xfrm>
          <a:prstGeom prst="rect">
            <a:avLst/>
          </a:prstGeom>
        </p:spPr>
        <p:txBody>
          <a:bodyPr vert="horz" wrap="square" lIns="0" tIns="139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0"/>
              </a:spcBef>
            </a:pPr>
            <a:r>
              <a:rPr sz="2400" dirty="0">
                <a:solidFill>
                  <a:srgbClr val="595959"/>
                </a:solidFill>
                <a:latin typeface="Times New Roman"/>
                <a:cs typeface="Times New Roman"/>
              </a:rPr>
              <a:t>Срок</a:t>
            </a:r>
            <a:r>
              <a:rPr sz="2400" spc="-5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595959"/>
                </a:solidFill>
                <a:latin typeface="Times New Roman"/>
                <a:cs typeface="Times New Roman"/>
              </a:rPr>
              <a:t>реализации:1</a:t>
            </a:r>
            <a:r>
              <a:rPr sz="2400" spc="-4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595959"/>
                </a:solidFill>
                <a:latin typeface="Times New Roman"/>
                <a:cs typeface="Times New Roman"/>
              </a:rPr>
              <a:t>месяц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00"/>
              </a:spcBef>
            </a:pPr>
            <a:r>
              <a:rPr sz="2400" dirty="0">
                <a:solidFill>
                  <a:srgbClr val="595959"/>
                </a:solidFill>
                <a:latin typeface="Times New Roman"/>
                <a:cs typeface="Times New Roman"/>
              </a:rPr>
              <a:t>Составила:</a:t>
            </a:r>
            <a:r>
              <a:rPr sz="2400" spc="-45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595959"/>
                </a:solidFill>
                <a:latin typeface="Times New Roman"/>
                <a:cs typeface="Times New Roman"/>
              </a:rPr>
              <a:t>Катаева</a:t>
            </a:r>
            <a:r>
              <a:rPr sz="2400" spc="-4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595959"/>
                </a:solidFill>
                <a:latin typeface="Times New Roman"/>
                <a:cs typeface="Times New Roman"/>
              </a:rPr>
              <a:t>Дарья</a:t>
            </a:r>
            <a:r>
              <a:rPr sz="2400" spc="-45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595959"/>
                </a:solidFill>
                <a:latin typeface="Times New Roman"/>
                <a:cs typeface="Times New Roman"/>
              </a:rPr>
              <a:t>Анатольевна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71036" y="594613"/>
            <a:ext cx="4146550" cy="7607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" algn="ctr">
              <a:lnSpc>
                <a:spcPts val="2895"/>
              </a:lnSpc>
              <a:spcBef>
                <a:spcPts val="100"/>
              </a:spcBef>
            </a:pPr>
            <a:r>
              <a:rPr sz="2600" spc="-10" dirty="0"/>
              <a:t>ПЯТНИЦА:</a:t>
            </a:r>
            <a:endParaRPr sz="2600"/>
          </a:p>
          <a:p>
            <a:pPr algn="ctr">
              <a:lnSpc>
                <a:spcPts val="2895"/>
              </a:lnSpc>
            </a:pPr>
            <a:r>
              <a:rPr sz="2600" dirty="0"/>
              <a:t>«Мой</a:t>
            </a:r>
            <a:r>
              <a:rPr sz="2600" spc="-65" dirty="0"/>
              <a:t> </a:t>
            </a:r>
            <a:r>
              <a:rPr sz="2600" dirty="0"/>
              <a:t>дом</a:t>
            </a:r>
            <a:r>
              <a:rPr sz="2600" spc="-65" dirty="0"/>
              <a:t> </a:t>
            </a:r>
            <a:r>
              <a:rPr sz="2600" dirty="0"/>
              <a:t>—</a:t>
            </a:r>
            <a:r>
              <a:rPr sz="2600" spc="-65" dirty="0"/>
              <a:t> </a:t>
            </a:r>
            <a:r>
              <a:rPr sz="2600" dirty="0"/>
              <a:t>моя</a:t>
            </a:r>
            <a:r>
              <a:rPr sz="2600" spc="-65" dirty="0"/>
              <a:t> </a:t>
            </a:r>
            <a:r>
              <a:rPr sz="2600" spc="-10" dirty="0"/>
              <a:t>крепость»</a:t>
            </a:r>
            <a:endParaRPr sz="26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505843" y="85686"/>
            <a:ext cx="6685559" cy="6685559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66865" y="1276464"/>
            <a:ext cx="5360035" cy="193642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100"/>
              </a:spcBef>
            </a:pPr>
            <a:r>
              <a:rPr sz="2400" spc="-20" dirty="0">
                <a:solidFill>
                  <a:srgbClr val="595959"/>
                </a:solidFill>
                <a:latin typeface="Times New Roman"/>
                <a:cs typeface="Times New Roman"/>
              </a:rPr>
              <a:t>(итоговый</a:t>
            </a:r>
            <a:r>
              <a:rPr sz="2400" spc="-65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595959"/>
                </a:solidFill>
                <a:latin typeface="Times New Roman"/>
                <a:cs typeface="Times New Roman"/>
              </a:rPr>
              <a:t>день</a:t>
            </a:r>
            <a:r>
              <a:rPr sz="2400" spc="-55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595959"/>
                </a:solidFill>
                <a:latin typeface="Times New Roman"/>
                <a:cs typeface="Times New Roman"/>
              </a:rPr>
              <a:t>недели)</a:t>
            </a:r>
            <a:endParaRPr sz="2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640"/>
              </a:spcBef>
            </a:pPr>
            <a:endParaRPr sz="2400" dirty="0">
              <a:latin typeface="Times New Roman"/>
              <a:cs typeface="Times New Roman"/>
            </a:endParaRPr>
          </a:p>
          <a:p>
            <a:pPr marL="12065" marR="5080" algn="ctr">
              <a:lnSpc>
                <a:spcPct val="100000"/>
              </a:lnSpc>
            </a:pPr>
            <a:r>
              <a:rPr lang="ru-RU" sz="2400" b="1" dirty="0" smtClean="0">
                <a:solidFill>
                  <a:srgbClr val="151515"/>
                </a:solidFill>
                <a:latin typeface="Times New Roman"/>
                <a:cs typeface="Times New Roman"/>
              </a:rPr>
              <a:t>Задача</a:t>
            </a:r>
            <a:r>
              <a:rPr sz="2400" b="1" dirty="0" smtClean="0">
                <a:solidFill>
                  <a:srgbClr val="151515"/>
                </a:solidFill>
                <a:latin typeface="Times New Roman"/>
                <a:cs typeface="Times New Roman"/>
              </a:rPr>
              <a:t>:</a:t>
            </a:r>
            <a:r>
              <a:rPr sz="2400" b="1" spc="35" dirty="0" smtClean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51515"/>
                </a:solidFill>
                <a:latin typeface="Times New Roman"/>
                <a:cs typeface="Times New Roman"/>
              </a:rPr>
              <a:t>Обобщить</a:t>
            </a:r>
            <a:r>
              <a:rPr sz="2400" spc="35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51515"/>
                </a:solidFill>
                <a:latin typeface="Times New Roman"/>
                <a:cs typeface="Times New Roman"/>
              </a:rPr>
              <a:t>представления</a:t>
            </a:r>
            <a:r>
              <a:rPr sz="2400" spc="35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51515"/>
                </a:solidFill>
                <a:latin typeface="Times New Roman"/>
                <a:cs typeface="Times New Roman"/>
              </a:rPr>
              <a:t>о</a:t>
            </a:r>
            <a:r>
              <a:rPr sz="2400" spc="35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151515"/>
                </a:solidFill>
                <a:latin typeface="Times New Roman"/>
                <a:cs typeface="Times New Roman"/>
              </a:rPr>
              <a:t>семье </a:t>
            </a:r>
            <a:r>
              <a:rPr sz="2400" dirty="0">
                <a:solidFill>
                  <a:srgbClr val="151515"/>
                </a:solidFill>
                <a:latin typeface="Times New Roman"/>
                <a:cs typeface="Times New Roman"/>
              </a:rPr>
              <a:t>и</a:t>
            </a:r>
            <a:r>
              <a:rPr sz="2400" spc="-90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51515"/>
                </a:solidFill>
                <a:latin typeface="Times New Roman"/>
                <a:cs typeface="Times New Roman"/>
              </a:rPr>
              <a:t>доме,</a:t>
            </a:r>
            <a:r>
              <a:rPr sz="2400" spc="-90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151515"/>
                </a:solidFill>
                <a:latin typeface="Times New Roman"/>
                <a:cs typeface="Times New Roman"/>
              </a:rPr>
              <a:t>создать</a:t>
            </a:r>
            <a:r>
              <a:rPr sz="2400" spc="-85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51515"/>
                </a:solidFill>
                <a:latin typeface="Times New Roman"/>
                <a:cs typeface="Times New Roman"/>
              </a:rPr>
              <a:t>чувство</a:t>
            </a:r>
            <a:r>
              <a:rPr sz="2400" spc="-85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151515"/>
                </a:solidFill>
                <a:latin typeface="Times New Roman"/>
                <a:cs typeface="Times New Roman"/>
              </a:rPr>
              <a:t>защищенности.</a:t>
            </a:r>
            <a:endParaRPr sz="24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113" cy="6857644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83781" y="611174"/>
            <a:ext cx="9165590" cy="15068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160655" algn="ctr">
              <a:lnSpc>
                <a:spcPts val="5830"/>
              </a:lnSpc>
              <a:spcBef>
                <a:spcPts val="100"/>
              </a:spcBef>
              <a:tabLst>
                <a:tab pos="2406650" algn="l"/>
              </a:tabLst>
            </a:pPr>
            <a:r>
              <a:rPr sz="5400" b="1" spc="-10" dirty="0">
                <a:solidFill>
                  <a:srgbClr val="0D0D0D"/>
                </a:solidFill>
                <a:latin typeface="Times New Roman"/>
                <a:cs typeface="Times New Roman"/>
              </a:rPr>
              <a:t>Неделя</a:t>
            </a:r>
            <a:r>
              <a:rPr sz="5400" b="1" dirty="0">
                <a:solidFill>
                  <a:srgbClr val="0D0D0D"/>
                </a:solidFill>
                <a:latin typeface="Times New Roman"/>
                <a:cs typeface="Times New Roman"/>
              </a:rPr>
              <a:t>	</a:t>
            </a:r>
            <a:r>
              <a:rPr sz="5400" b="1" spc="-50" dirty="0">
                <a:solidFill>
                  <a:srgbClr val="0D0D0D"/>
                </a:solidFill>
                <a:latin typeface="Times New Roman"/>
                <a:cs typeface="Times New Roman"/>
              </a:rPr>
              <a:t>2</a:t>
            </a:r>
            <a:endParaRPr sz="5400">
              <a:latin typeface="Times New Roman"/>
              <a:cs typeface="Times New Roman"/>
            </a:endParaRPr>
          </a:p>
          <a:p>
            <a:pPr algn="ctr">
              <a:lnSpc>
                <a:spcPts val="5830"/>
              </a:lnSpc>
            </a:pPr>
            <a:r>
              <a:rPr sz="5400" b="1" dirty="0">
                <a:solidFill>
                  <a:srgbClr val="0D0D0D"/>
                </a:solidFill>
                <a:latin typeface="Times New Roman"/>
                <a:cs typeface="Times New Roman"/>
              </a:rPr>
              <a:t>«Мой</a:t>
            </a:r>
            <a:r>
              <a:rPr sz="5400" b="1" spc="-14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5400" b="1" dirty="0">
                <a:solidFill>
                  <a:srgbClr val="0D0D0D"/>
                </a:solidFill>
                <a:latin typeface="Times New Roman"/>
                <a:cs typeface="Times New Roman"/>
              </a:rPr>
              <a:t>дом</a:t>
            </a:r>
            <a:r>
              <a:rPr sz="5400" b="1" spc="-14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5400" b="1" dirty="0">
                <a:solidFill>
                  <a:srgbClr val="0D0D0D"/>
                </a:solidFill>
                <a:latin typeface="Times New Roman"/>
                <a:cs typeface="Times New Roman"/>
              </a:rPr>
              <a:t>и</a:t>
            </a:r>
            <a:r>
              <a:rPr sz="5400" b="1" spc="-14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5400" b="1" dirty="0">
                <a:solidFill>
                  <a:srgbClr val="0D0D0D"/>
                </a:solidFill>
                <a:latin typeface="Times New Roman"/>
                <a:cs typeface="Times New Roman"/>
              </a:rPr>
              <a:t>мой</a:t>
            </a:r>
            <a:r>
              <a:rPr sz="5400" b="1" spc="-14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5400" b="1" dirty="0">
                <a:solidFill>
                  <a:srgbClr val="0D0D0D"/>
                </a:solidFill>
                <a:latin typeface="Times New Roman"/>
                <a:cs typeface="Times New Roman"/>
              </a:rPr>
              <a:t>детский</a:t>
            </a:r>
            <a:r>
              <a:rPr sz="5400" b="1" spc="-14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5400" b="1" spc="-20" dirty="0">
                <a:solidFill>
                  <a:srgbClr val="0D0D0D"/>
                </a:solidFill>
                <a:latin typeface="Times New Roman"/>
                <a:cs typeface="Times New Roman"/>
              </a:rPr>
              <a:t>сад»</a:t>
            </a:r>
            <a:endParaRPr sz="5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49021" y="2559151"/>
            <a:ext cx="11538585" cy="104965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>
              <a:lnSpc>
                <a:spcPts val="2590"/>
              </a:lnSpc>
              <a:spcBef>
                <a:spcPts val="425"/>
              </a:spcBef>
            </a:pPr>
            <a:r>
              <a:rPr sz="2400" b="1" i="1" spc="-20" dirty="0">
                <a:solidFill>
                  <a:srgbClr val="DF5226"/>
                </a:solidFill>
                <a:latin typeface="Times New Roman"/>
                <a:cs typeface="Times New Roman"/>
              </a:rPr>
              <a:t>Главная</a:t>
            </a:r>
            <a:r>
              <a:rPr sz="2400" b="1" i="1" spc="-65" dirty="0">
                <a:solidFill>
                  <a:srgbClr val="DF5226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DF5226"/>
                </a:solidFill>
                <a:latin typeface="Times New Roman"/>
                <a:cs typeface="Times New Roman"/>
              </a:rPr>
              <a:t>идея:</a:t>
            </a:r>
            <a:r>
              <a:rPr sz="2400" b="1" i="1" spc="-60" dirty="0">
                <a:solidFill>
                  <a:srgbClr val="DF5226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DF5226"/>
                </a:solidFill>
                <a:latin typeface="Times New Roman"/>
                <a:cs typeface="Times New Roman"/>
              </a:rPr>
              <a:t>Расширить</a:t>
            </a:r>
            <a:r>
              <a:rPr sz="2400" spc="-65" dirty="0">
                <a:solidFill>
                  <a:srgbClr val="DF522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DF5226"/>
                </a:solidFill>
                <a:latin typeface="Times New Roman"/>
                <a:cs typeface="Times New Roman"/>
              </a:rPr>
              <a:t>понятие</a:t>
            </a:r>
            <a:r>
              <a:rPr sz="2400" spc="-60" dirty="0">
                <a:solidFill>
                  <a:srgbClr val="DF522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DF5226"/>
                </a:solidFill>
                <a:latin typeface="Times New Roman"/>
                <a:cs typeface="Times New Roman"/>
              </a:rPr>
              <a:t>«дом»</a:t>
            </a:r>
            <a:r>
              <a:rPr sz="2400" spc="-60" dirty="0">
                <a:solidFill>
                  <a:srgbClr val="DF522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DF5226"/>
                </a:solidFill>
                <a:latin typeface="Times New Roman"/>
                <a:cs typeface="Times New Roman"/>
              </a:rPr>
              <a:t>до</a:t>
            </a:r>
            <a:r>
              <a:rPr sz="2400" spc="-55" dirty="0">
                <a:solidFill>
                  <a:srgbClr val="DF5226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DF5226"/>
                </a:solidFill>
                <a:latin typeface="Times New Roman"/>
                <a:cs typeface="Times New Roman"/>
              </a:rPr>
              <a:t>детского</a:t>
            </a:r>
            <a:r>
              <a:rPr sz="2400" spc="-60" dirty="0">
                <a:solidFill>
                  <a:srgbClr val="DF522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DF5226"/>
                </a:solidFill>
                <a:latin typeface="Times New Roman"/>
                <a:cs typeface="Times New Roman"/>
              </a:rPr>
              <a:t>сада,</a:t>
            </a:r>
            <a:r>
              <a:rPr sz="2400" spc="-65" dirty="0">
                <a:solidFill>
                  <a:srgbClr val="DF5226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DF5226"/>
                </a:solidFill>
                <a:latin typeface="Times New Roman"/>
                <a:cs typeface="Times New Roman"/>
              </a:rPr>
              <a:t>познакомить</a:t>
            </a:r>
            <a:r>
              <a:rPr sz="2400" spc="-55" dirty="0">
                <a:solidFill>
                  <a:srgbClr val="DF522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DF5226"/>
                </a:solidFill>
                <a:latin typeface="Times New Roman"/>
                <a:cs typeface="Times New Roman"/>
              </a:rPr>
              <a:t>с</a:t>
            </a:r>
            <a:r>
              <a:rPr sz="2400" spc="-65" dirty="0">
                <a:solidFill>
                  <a:srgbClr val="DF5226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DF5226"/>
                </a:solidFill>
                <a:latin typeface="Times New Roman"/>
                <a:cs typeface="Times New Roman"/>
              </a:rPr>
              <a:t>помещениями </a:t>
            </a:r>
            <a:r>
              <a:rPr sz="2400" dirty="0">
                <a:solidFill>
                  <a:srgbClr val="DF5226"/>
                </a:solidFill>
                <a:latin typeface="Times New Roman"/>
                <a:cs typeface="Times New Roman"/>
              </a:rPr>
              <a:t>группы</a:t>
            </a:r>
            <a:r>
              <a:rPr sz="2400" spc="-75" dirty="0">
                <a:solidFill>
                  <a:srgbClr val="DF522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DF5226"/>
                </a:solidFill>
                <a:latin typeface="Times New Roman"/>
                <a:cs typeface="Times New Roman"/>
              </a:rPr>
              <a:t>и</a:t>
            </a:r>
            <a:r>
              <a:rPr sz="2400" spc="-75" dirty="0">
                <a:solidFill>
                  <a:srgbClr val="DF522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DF5226"/>
                </a:solidFill>
                <a:latin typeface="Times New Roman"/>
                <a:cs typeface="Times New Roman"/>
              </a:rPr>
              <a:t>их</a:t>
            </a:r>
            <a:r>
              <a:rPr sz="2400" spc="-65" dirty="0">
                <a:solidFill>
                  <a:srgbClr val="DF5226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DF5226"/>
                </a:solidFill>
                <a:latin typeface="Times New Roman"/>
                <a:cs typeface="Times New Roman"/>
              </a:rPr>
              <a:t>назначением,</a:t>
            </a:r>
            <a:r>
              <a:rPr sz="2400" spc="-75" dirty="0">
                <a:solidFill>
                  <a:srgbClr val="DF5226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DF5226"/>
                </a:solidFill>
                <a:latin typeface="Times New Roman"/>
                <a:cs typeface="Times New Roman"/>
              </a:rPr>
              <a:t>сформировать</a:t>
            </a:r>
            <a:r>
              <a:rPr sz="2400" spc="-75" dirty="0">
                <a:solidFill>
                  <a:srgbClr val="DF522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DF5226"/>
                </a:solidFill>
                <a:latin typeface="Times New Roman"/>
                <a:cs typeface="Times New Roman"/>
              </a:rPr>
              <a:t>бережное</a:t>
            </a:r>
            <a:r>
              <a:rPr sz="2400" spc="-70" dirty="0">
                <a:solidFill>
                  <a:srgbClr val="DF5226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DF5226"/>
                </a:solidFill>
                <a:latin typeface="Times New Roman"/>
                <a:cs typeface="Times New Roman"/>
              </a:rPr>
              <a:t>отношение</a:t>
            </a:r>
            <a:r>
              <a:rPr sz="2400" spc="-75" dirty="0">
                <a:solidFill>
                  <a:srgbClr val="DF522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DF5226"/>
                </a:solidFill>
                <a:latin typeface="Times New Roman"/>
                <a:cs typeface="Times New Roman"/>
              </a:rPr>
              <a:t>к</a:t>
            </a:r>
            <a:r>
              <a:rPr sz="2400" spc="-70" dirty="0">
                <a:solidFill>
                  <a:srgbClr val="DF5226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DF5226"/>
                </a:solidFill>
                <a:latin typeface="Times New Roman"/>
                <a:cs typeface="Times New Roman"/>
              </a:rPr>
              <a:t>игрушкам</a:t>
            </a:r>
            <a:r>
              <a:rPr sz="2400" spc="-75" dirty="0">
                <a:solidFill>
                  <a:srgbClr val="DF522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DF5226"/>
                </a:solidFill>
                <a:latin typeface="Times New Roman"/>
                <a:cs typeface="Times New Roman"/>
              </a:rPr>
              <a:t>и</a:t>
            </a:r>
            <a:r>
              <a:rPr sz="2400" spc="-75" dirty="0">
                <a:solidFill>
                  <a:srgbClr val="DF522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DF5226"/>
                </a:solidFill>
                <a:latin typeface="Times New Roman"/>
                <a:cs typeface="Times New Roman"/>
              </a:rPr>
              <a:t>вещам</a:t>
            </a:r>
            <a:r>
              <a:rPr sz="2400" spc="-70" dirty="0">
                <a:solidFill>
                  <a:srgbClr val="DF5226"/>
                </a:solidFill>
                <a:latin typeface="Times New Roman"/>
                <a:cs typeface="Times New Roman"/>
              </a:rPr>
              <a:t> </a:t>
            </a:r>
            <a:r>
              <a:rPr sz="2400" spc="-50" dirty="0">
                <a:solidFill>
                  <a:srgbClr val="DF5226"/>
                </a:solidFill>
                <a:latin typeface="Times New Roman"/>
                <a:cs typeface="Times New Roman"/>
              </a:rPr>
              <a:t>в </a:t>
            </a:r>
            <a:r>
              <a:rPr sz="2400" spc="-10" dirty="0">
                <a:solidFill>
                  <a:srgbClr val="DF5226"/>
                </a:solidFill>
                <a:latin typeface="Times New Roman"/>
                <a:cs typeface="Times New Roman"/>
              </a:rPr>
              <a:t>группе.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113" cy="6857644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909624" y="70103"/>
            <a:ext cx="1037018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0D0D0D"/>
                </a:solidFill>
                <a:latin typeface="Times New Roman"/>
                <a:cs typeface="Times New Roman"/>
              </a:rPr>
              <a:t>ПОНЕДЕЛЬНИК:</a:t>
            </a:r>
            <a:r>
              <a:rPr sz="3600" b="1" spc="-8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3600" b="1" dirty="0">
                <a:solidFill>
                  <a:srgbClr val="0D0D0D"/>
                </a:solidFill>
                <a:latin typeface="Times New Roman"/>
                <a:cs typeface="Times New Roman"/>
              </a:rPr>
              <a:t>«Наша</a:t>
            </a:r>
            <a:r>
              <a:rPr sz="3600" b="1" spc="-7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3600" b="1" dirty="0">
                <a:solidFill>
                  <a:srgbClr val="0D0D0D"/>
                </a:solidFill>
                <a:latin typeface="Times New Roman"/>
                <a:cs typeface="Times New Roman"/>
              </a:rPr>
              <a:t>группа</a:t>
            </a:r>
            <a:r>
              <a:rPr sz="3600" b="1" spc="-7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3600" b="1" dirty="0">
                <a:solidFill>
                  <a:srgbClr val="0D0D0D"/>
                </a:solidFill>
                <a:latin typeface="Times New Roman"/>
                <a:cs typeface="Times New Roman"/>
              </a:rPr>
              <a:t>—</a:t>
            </a:r>
            <a:r>
              <a:rPr sz="3600" b="1" spc="-7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3600" b="1" dirty="0">
                <a:solidFill>
                  <a:srgbClr val="0D0D0D"/>
                </a:solidFill>
                <a:latin typeface="Times New Roman"/>
                <a:cs typeface="Times New Roman"/>
              </a:rPr>
              <a:t>это</a:t>
            </a:r>
            <a:r>
              <a:rPr sz="3600" b="1" spc="-7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3600" b="1" dirty="0">
                <a:solidFill>
                  <a:srgbClr val="0D0D0D"/>
                </a:solidFill>
                <a:latin typeface="Times New Roman"/>
                <a:cs typeface="Times New Roman"/>
              </a:rPr>
              <a:t>наш</a:t>
            </a:r>
            <a:r>
              <a:rPr sz="3600" b="1" spc="-8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3600" b="1" spc="-20" dirty="0">
                <a:solidFill>
                  <a:srgbClr val="0D0D0D"/>
                </a:solidFill>
                <a:latin typeface="Times New Roman"/>
                <a:cs typeface="Times New Roman"/>
              </a:rPr>
              <a:t>дом»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1815" y="827313"/>
            <a:ext cx="11749405" cy="8031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7000"/>
              </a:lnSpc>
              <a:spcBef>
                <a:spcPts val="100"/>
              </a:spcBef>
              <a:tabLst>
                <a:tab pos="954405" algn="l"/>
                <a:tab pos="2830830" algn="l"/>
                <a:tab pos="4862195" algn="l"/>
                <a:tab pos="5150485" algn="l"/>
                <a:tab pos="6647815" algn="l"/>
                <a:tab pos="7814309" algn="l"/>
                <a:tab pos="8376284" algn="l"/>
                <a:tab pos="8818880" algn="l"/>
                <a:tab pos="9824085" algn="l"/>
                <a:tab pos="10588625" algn="l"/>
                <a:tab pos="11171555" algn="l"/>
              </a:tabLst>
            </a:pPr>
            <a:r>
              <a:rPr lang="ru-RU" sz="2400" b="1" spc="-10" dirty="0" smtClean="0">
                <a:solidFill>
                  <a:srgbClr val="0D0D0D"/>
                </a:solidFill>
                <a:latin typeface="Times New Roman"/>
                <a:cs typeface="Times New Roman"/>
              </a:rPr>
              <a:t>Задача</a:t>
            </a:r>
            <a:r>
              <a:rPr sz="2400" b="1" spc="-10" dirty="0" smtClean="0">
                <a:solidFill>
                  <a:srgbClr val="0D0D0D"/>
                </a:solidFill>
                <a:latin typeface="Times New Roman"/>
                <a:cs typeface="Times New Roman"/>
              </a:rPr>
              <a:t>:</a:t>
            </a:r>
            <a:r>
              <a:rPr lang="ru-RU" sz="2400" b="1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400" spc="-10" dirty="0" err="1" smtClean="0">
                <a:solidFill>
                  <a:srgbClr val="0D0D0D"/>
                </a:solidFill>
                <a:latin typeface="Times New Roman"/>
                <a:cs typeface="Times New Roman"/>
              </a:rPr>
              <a:t>Формировать</a:t>
            </a:r>
            <a:r>
              <a:rPr lang="ru-RU" sz="240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400" spc="-10" dirty="0" err="1" smtClean="0">
                <a:solidFill>
                  <a:srgbClr val="0D0D0D"/>
                </a:solidFill>
                <a:latin typeface="Times New Roman"/>
                <a:cs typeface="Times New Roman"/>
              </a:rPr>
              <a:t>представление</a:t>
            </a:r>
            <a:r>
              <a:rPr sz="2400" dirty="0">
                <a:solidFill>
                  <a:srgbClr val="0D0D0D"/>
                </a:solidFill>
                <a:latin typeface="Times New Roman"/>
                <a:cs typeface="Times New Roman"/>
              </a:rPr>
              <a:t>	</a:t>
            </a:r>
            <a:r>
              <a:rPr sz="2400" spc="-50" dirty="0">
                <a:solidFill>
                  <a:srgbClr val="0D0D0D"/>
                </a:solidFill>
                <a:latin typeface="Times New Roman"/>
                <a:cs typeface="Times New Roman"/>
              </a:rPr>
              <a:t>о</a:t>
            </a:r>
            <a:r>
              <a:rPr sz="2400" dirty="0">
                <a:solidFill>
                  <a:srgbClr val="0D0D0D"/>
                </a:solidFill>
                <a:latin typeface="Times New Roman"/>
                <a:cs typeface="Times New Roman"/>
              </a:rPr>
              <a:t>	</a:t>
            </a:r>
            <a:r>
              <a:rPr sz="2400" spc="-10" dirty="0">
                <a:solidFill>
                  <a:srgbClr val="0D0D0D"/>
                </a:solidFill>
                <a:latin typeface="Times New Roman"/>
                <a:cs typeface="Times New Roman"/>
              </a:rPr>
              <a:t>групповой</a:t>
            </a:r>
            <a:r>
              <a:rPr sz="2400" dirty="0">
                <a:solidFill>
                  <a:srgbClr val="0D0D0D"/>
                </a:solidFill>
                <a:latin typeface="Times New Roman"/>
                <a:cs typeface="Times New Roman"/>
              </a:rPr>
              <a:t>	</a:t>
            </a:r>
            <a:r>
              <a:rPr sz="2400" spc="-10" dirty="0">
                <a:solidFill>
                  <a:srgbClr val="0D0D0D"/>
                </a:solidFill>
                <a:latin typeface="Times New Roman"/>
                <a:cs typeface="Times New Roman"/>
              </a:rPr>
              <a:t>комнате</a:t>
            </a:r>
            <a:r>
              <a:rPr sz="2400" dirty="0">
                <a:solidFill>
                  <a:srgbClr val="0D0D0D"/>
                </a:solidFill>
                <a:latin typeface="Times New Roman"/>
                <a:cs typeface="Times New Roman"/>
              </a:rPr>
              <a:t>	</a:t>
            </a:r>
            <a:r>
              <a:rPr sz="2400" spc="-25" dirty="0">
                <a:solidFill>
                  <a:srgbClr val="0D0D0D"/>
                </a:solidFill>
                <a:latin typeface="Times New Roman"/>
                <a:cs typeface="Times New Roman"/>
              </a:rPr>
              <a:t>как</a:t>
            </a:r>
            <a:r>
              <a:rPr sz="2400" dirty="0">
                <a:solidFill>
                  <a:srgbClr val="0D0D0D"/>
                </a:solidFill>
                <a:latin typeface="Times New Roman"/>
                <a:cs typeface="Times New Roman"/>
              </a:rPr>
              <a:t>	</a:t>
            </a:r>
            <a:r>
              <a:rPr sz="2400" spc="-25" dirty="0">
                <a:solidFill>
                  <a:srgbClr val="0D0D0D"/>
                </a:solidFill>
                <a:latin typeface="Times New Roman"/>
                <a:cs typeface="Times New Roman"/>
              </a:rPr>
              <a:t>об</a:t>
            </a:r>
            <a:r>
              <a:rPr sz="2400" dirty="0">
                <a:solidFill>
                  <a:srgbClr val="0D0D0D"/>
                </a:solidFill>
                <a:latin typeface="Times New Roman"/>
                <a:cs typeface="Times New Roman"/>
              </a:rPr>
              <a:t>	</a:t>
            </a:r>
            <a:r>
              <a:rPr sz="2400" spc="-10" dirty="0">
                <a:solidFill>
                  <a:srgbClr val="0D0D0D"/>
                </a:solidFill>
                <a:latin typeface="Times New Roman"/>
                <a:cs typeface="Times New Roman"/>
              </a:rPr>
              <a:t>общем</a:t>
            </a:r>
            <a:r>
              <a:rPr sz="2400" dirty="0">
                <a:solidFill>
                  <a:srgbClr val="0D0D0D"/>
                </a:solidFill>
                <a:latin typeface="Times New Roman"/>
                <a:cs typeface="Times New Roman"/>
              </a:rPr>
              <a:t>	</a:t>
            </a:r>
            <a:r>
              <a:rPr sz="2400" spc="-20" dirty="0">
                <a:solidFill>
                  <a:srgbClr val="0D0D0D"/>
                </a:solidFill>
                <a:latin typeface="Times New Roman"/>
                <a:cs typeface="Times New Roman"/>
              </a:rPr>
              <a:t>доме</a:t>
            </a:r>
            <a:r>
              <a:rPr sz="2400" dirty="0">
                <a:solidFill>
                  <a:srgbClr val="0D0D0D"/>
                </a:solidFill>
                <a:latin typeface="Times New Roman"/>
                <a:cs typeface="Times New Roman"/>
              </a:rPr>
              <a:t>	</a:t>
            </a:r>
            <a:r>
              <a:rPr sz="2400" spc="-25" dirty="0">
                <a:solidFill>
                  <a:srgbClr val="0D0D0D"/>
                </a:solidFill>
                <a:latin typeface="Times New Roman"/>
                <a:cs typeface="Times New Roman"/>
              </a:rPr>
              <a:t>для</a:t>
            </a:r>
            <a:r>
              <a:rPr sz="2400" dirty="0">
                <a:solidFill>
                  <a:srgbClr val="0D0D0D"/>
                </a:solidFill>
                <a:latin typeface="Times New Roman"/>
                <a:cs typeface="Times New Roman"/>
              </a:rPr>
              <a:t>	</a:t>
            </a:r>
            <a:r>
              <a:rPr sz="2400" spc="-20" dirty="0">
                <a:solidFill>
                  <a:srgbClr val="0D0D0D"/>
                </a:solidFill>
                <a:latin typeface="Times New Roman"/>
                <a:cs typeface="Times New Roman"/>
              </a:rPr>
              <a:t>всех </a:t>
            </a:r>
            <a:r>
              <a:rPr sz="2400" dirty="0">
                <a:solidFill>
                  <a:srgbClr val="0D0D0D"/>
                </a:solidFill>
                <a:latin typeface="Times New Roman"/>
                <a:cs typeface="Times New Roman"/>
              </a:rPr>
              <a:t>детей;</a:t>
            </a:r>
            <a:r>
              <a:rPr sz="2400" spc="-8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D0D0D"/>
                </a:solidFill>
                <a:latin typeface="Times New Roman"/>
                <a:cs typeface="Times New Roman"/>
              </a:rPr>
              <a:t>развивать</a:t>
            </a:r>
            <a:r>
              <a:rPr sz="2400" spc="-7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D0D0D"/>
                </a:solidFill>
                <a:latin typeface="Times New Roman"/>
                <a:cs typeface="Times New Roman"/>
              </a:rPr>
              <a:t>умение</a:t>
            </a:r>
            <a:r>
              <a:rPr sz="2400" spc="-7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D0D0D"/>
                </a:solidFill>
                <a:latin typeface="Times New Roman"/>
                <a:cs typeface="Times New Roman"/>
              </a:rPr>
              <a:t>ориентироваться</a:t>
            </a:r>
            <a:r>
              <a:rPr sz="2400" spc="-7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D0D0D"/>
                </a:solidFill>
                <a:latin typeface="Times New Roman"/>
                <a:cs typeface="Times New Roman"/>
              </a:rPr>
              <a:t>в</a:t>
            </a:r>
            <a:r>
              <a:rPr sz="2400" spc="-8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D0D0D"/>
                </a:solidFill>
                <a:latin typeface="Times New Roman"/>
                <a:cs typeface="Times New Roman"/>
              </a:rPr>
              <a:t>пространстве</a:t>
            </a:r>
            <a:r>
              <a:rPr sz="2400" spc="-7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D0D0D"/>
                </a:solidFill>
                <a:latin typeface="Times New Roman"/>
                <a:cs typeface="Times New Roman"/>
              </a:rPr>
              <a:t>группы.</a:t>
            </a:r>
            <a:endParaRPr sz="2400" dirty="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0042" y="3867835"/>
            <a:ext cx="2237041" cy="298944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481122" y="1790280"/>
            <a:ext cx="2247125" cy="299303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912194" y="3864241"/>
            <a:ext cx="2237041" cy="2993034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332840" y="1790280"/>
            <a:ext cx="2242083" cy="2993034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857155" y="3769207"/>
            <a:ext cx="2244598" cy="299303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2346" rIns="0" bIns="0" rtlCol="0">
            <a:spAutoFit/>
          </a:bodyPr>
          <a:lstStyle/>
          <a:p>
            <a:pPr marL="919480">
              <a:lnSpc>
                <a:spcPts val="4300"/>
              </a:lnSpc>
              <a:spcBef>
                <a:spcPts val="100"/>
              </a:spcBef>
            </a:pPr>
            <a:r>
              <a:rPr sz="3600" spc="-10" dirty="0"/>
              <a:t>ВТОРНИК:</a:t>
            </a:r>
            <a:r>
              <a:rPr sz="3600" spc="-110" dirty="0"/>
              <a:t> </a:t>
            </a:r>
            <a:r>
              <a:rPr sz="3600" dirty="0"/>
              <a:t>«Кто</a:t>
            </a:r>
            <a:r>
              <a:rPr sz="3600" spc="-105" dirty="0"/>
              <a:t> </a:t>
            </a:r>
            <a:r>
              <a:rPr sz="3600" dirty="0"/>
              <a:t>нас</a:t>
            </a:r>
            <a:r>
              <a:rPr sz="3600" spc="-110" dirty="0"/>
              <a:t> </a:t>
            </a:r>
            <a:r>
              <a:rPr sz="3600" dirty="0"/>
              <a:t>встречает</a:t>
            </a:r>
            <a:r>
              <a:rPr sz="3600" spc="-114" dirty="0"/>
              <a:t> </a:t>
            </a:r>
            <a:r>
              <a:rPr sz="3600" dirty="0"/>
              <a:t>в</a:t>
            </a:r>
            <a:r>
              <a:rPr sz="3600" spc="-110" dirty="0"/>
              <a:t> </a:t>
            </a:r>
            <a:r>
              <a:rPr sz="3600" dirty="0"/>
              <a:t>детском</a:t>
            </a:r>
            <a:r>
              <a:rPr sz="3600" spc="-110" dirty="0"/>
              <a:t> </a:t>
            </a:r>
            <a:r>
              <a:rPr sz="3600" spc="-10" dirty="0"/>
              <a:t>саду?»</a:t>
            </a:r>
            <a:endParaRPr sz="3600" dirty="0"/>
          </a:p>
          <a:p>
            <a:pPr marL="137160" marR="5080">
              <a:lnSpc>
                <a:spcPts val="2880"/>
              </a:lnSpc>
              <a:spcBef>
                <a:spcPts val="75"/>
              </a:spcBef>
            </a:pPr>
            <a:r>
              <a:rPr lang="ru-RU" sz="2400" dirty="0" smtClean="0"/>
              <a:t>Задача</a:t>
            </a:r>
            <a:r>
              <a:rPr sz="2400" dirty="0" smtClean="0"/>
              <a:t>:</a:t>
            </a:r>
            <a:r>
              <a:rPr sz="2400" spc="-75" dirty="0" smtClean="0"/>
              <a:t> </a:t>
            </a:r>
            <a:r>
              <a:rPr sz="2400" b="0" spc="-20" dirty="0">
                <a:latin typeface="Times New Roman"/>
                <a:cs typeface="Times New Roman"/>
              </a:rPr>
              <a:t>Знакомить</a:t>
            </a:r>
            <a:r>
              <a:rPr sz="2400" b="0" spc="-65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Times New Roman"/>
                <a:cs typeface="Times New Roman"/>
              </a:rPr>
              <a:t>детей</a:t>
            </a:r>
            <a:r>
              <a:rPr sz="2400" b="0" spc="-75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Times New Roman"/>
                <a:cs typeface="Times New Roman"/>
              </a:rPr>
              <a:t>с</a:t>
            </a:r>
            <a:r>
              <a:rPr sz="2400" b="0" spc="-70" dirty="0">
                <a:latin typeface="Times New Roman"/>
                <a:cs typeface="Times New Roman"/>
              </a:rPr>
              <a:t> </a:t>
            </a:r>
            <a:r>
              <a:rPr sz="2400" b="0" spc="-25" dirty="0">
                <a:latin typeface="Times New Roman"/>
                <a:cs typeface="Times New Roman"/>
              </a:rPr>
              <a:t>сотрудниками</a:t>
            </a:r>
            <a:r>
              <a:rPr sz="2400" b="0" spc="-70" dirty="0">
                <a:latin typeface="Times New Roman"/>
                <a:cs typeface="Times New Roman"/>
              </a:rPr>
              <a:t> </a:t>
            </a:r>
            <a:r>
              <a:rPr sz="2400" b="0" spc="-10" dirty="0">
                <a:latin typeface="Times New Roman"/>
                <a:cs typeface="Times New Roman"/>
              </a:rPr>
              <a:t>детского</a:t>
            </a:r>
            <a:r>
              <a:rPr sz="2400" b="0" spc="-70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Times New Roman"/>
                <a:cs typeface="Times New Roman"/>
              </a:rPr>
              <a:t>сада</a:t>
            </a:r>
            <a:r>
              <a:rPr sz="2400" b="0" spc="-75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Times New Roman"/>
                <a:cs typeface="Times New Roman"/>
              </a:rPr>
              <a:t>(воспитатель,</a:t>
            </a:r>
            <a:r>
              <a:rPr sz="2400" b="0" spc="-65" dirty="0">
                <a:latin typeface="Times New Roman"/>
                <a:cs typeface="Times New Roman"/>
              </a:rPr>
              <a:t> </a:t>
            </a:r>
            <a:r>
              <a:rPr sz="2400" b="0" spc="-10" dirty="0">
                <a:latin typeface="Times New Roman"/>
                <a:cs typeface="Times New Roman"/>
              </a:rPr>
              <a:t>помощник </a:t>
            </a:r>
            <a:r>
              <a:rPr sz="2400" b="0" dirty="0">
                <a:latin typeface="Times New Roman"/>
                <a:cs typeface="Times New Roman"/>
              </a:rPr>
              <a:t>воспитателя,</a:t>
            </a:r>
            <a:r>
              <a:rPr sz="2400" b="0" spc="-70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Times New Roman"/>
                <a:cs typeface="Times New Roman"/>
              </a:rPr>
              <a:t>повар)</a:t>
            </a:r>
            <a:r>
              <a:rPr sz="2400" b="0" spc="-60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Times New Roman"/>
                <a:cs typeface="Times New Roman"/>
              </a:rPr>
              <a:t>и</a:t>
            </a:r>
            <a:r>
              <a:rPr sz="2400" b="0" spc="-70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Times New Roman"/>
                <a:cs typeface="Times New Roman"/>
              </a:rPr>
              <a:t>их</a:t>
            </a:r>
            <a:r>
              <a:rPr sz="2400" b="0" spc="-60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Times New Roman"/>
                <a:cs typeface="Times New Roman"/>
              </a:rPr>
              <a:t>заботой;</a:t>
            </a:r>
            <a:r>
              <a:rPr sz="2400" b="0" spc="-70" dirty="0">
                <a:latin typeface="Times New Roman"/>
                <a:cs typeface="Times New Roman"/>
              </a:rPr>
              <a:t> </a:t>
            </a:r>
            <a:r>
              <a:rPr sz="2400" b="0" spc="-10" dirty="0">
                <a:latin typeface="Times New Roman"/>
                <a:cs typeface="Times New Roman"/>
              </a:rPr>
              <a:t>воспитывать</a:t>
            </a:r>
            <a:r>
              <a:rPr sz="2400" b="0" spc="-60" dirty="0">
                <a:latin typeface="Times New Roman"/>
                <a:cs typeface="Times New Roman"/>
              </a:rPr>
              <a:t> </a:t>
            </a:r>
            <a:r>
              <a:rPr sz="2400" b="0" spc="-10" dirty="0">
                <a:latin typeface="Times New Roman"/>
                <a:cs typeface="Times New Roman"/>
              </a:rPr>
              <a:t>уважительное</a:t>
            </a:r>
            <a:r>
              <a:rPr sz="2400" b="0" spc="-70" dirty="0">
                <a:latin typeface="Times New Roman"/>
                <a:cs typeface="Times New Roman"/>
              </a:rPr>
              <a:t> </a:t>
            </a:r>
            <a:r>
              <a:rPr sz="2400" b="0" spc="-10" dirty="0">
                <a:latin typeface="Times New Roman"/>
                <a:cs typeface="Times New Roman"/>
              </a:rPr>
              <a:t>отношение</a:t>
            </a:r>
            <a:r>
              <a:rPr sz="2400" b="0" spc="-65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Times New Roman"/>
                <a:cs typeface="Times New Roman"/>
              </a:rPr>
              <a:t>к</a:t>
            </a:r>
            <a:r>
              <a:rPr sz="2400" b="0" spc="-70" dirty="0">
                <a:latin typeface="Times New Roman"/>
                <a:cs typeface="Times New Roman"/>
              </a:rPr>
              <a:t> </a:t>
            </a:r>
            <a:r>
              <a:rPr sz="2400" b="0" spc="-10" dirty="0">
                <a:latin typeface="Times New Roman"/>
                <a:cs typeface="Times New Roman"/>
              </a:rPr>
              <a:t>взрослым.</a:t>
            </a:r>
            <a:endParaRPr sz="2400" dirty="0">
              <a:latin typeface="Times New Roman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264960" y="1671827"/>
            <a:ext cx="11598275" cy="5186045"/>
            <a:chOff x="264960" y="1671827"/>
            <a:chExt cx="11598275" cy="518604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72079" y="4233240"/>
              <a:ext cx="3515398" cy="262403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55157" y="1671840"/>
              <a:ext cx="3422878" cy="257399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439835" y="4233240"/>
              <a:ext cx="3422878" cy="25686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64960" y="1671827"/>
              <a:ext cx="3330003" cy="251100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113" cy="685764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71740" y="70103"/>
            <a:ext cx="1083881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СРЕДА:</a:t>
            </a:r>
            <a:r>
              <a:rPr sz="3600" spc="-60" dirty="0"/>
              <a:t> </a:t>
            </a:r>
            <a:r>
              <a:rPr sz="3600" dirty="0"/>
              <a:t>«Игрушки</a:t>
            </a:r>
            <a:r>
              <a:rPr sz="3600" spc="-60" dirty="0"/>
              <a:t> </a:t>
            </a:r>
            <a:r>
              <a:rPr sz="3600" dirty="0"/>
              <a:t>в</a:t>
            </a:r>
            <a:r>
              <a:rPr sz="3600" spc="-60" dirty="0"/>
              <a:t> </a:t>
            </a:r>
            <a:r>
              <a:rPr sz="3600" dirty="0"/>
              <a:t>нашем</a:t>
            </a:r>
            <a:r>
              <a:rPr sz="3600" spc="-65" dirty="0"/>
              <a:t> </a:t>
            </a:r>
            <a:r>
              <a:rPr sz="3600" dirty="0"/>
              <a:t>доме</a:t>
            </a:r>
            <a:r>
              <a:rPr sz="3600" spc="-60" dirty="0"/>
              <a:t> </a:t>
            </a:r>
            <a:r>
              <a:rPr sz="3600" dirty="0"/>
              <a:t>—</a:t>
            </a:r>
            <a:r>
              <a:rPr sz="3600" spc="-55" dirty="0"/>
              <a:t> </a:t>
            </a:r>
            <a:r>
              <a:rPr sz="3600" dirty="0"/>
              <a:t>нужно</a:t>
            </a:r>
            <a:r>
              <a:rPr sz="3600" spc="-55" dirty="0"/>
              <a:t> </a:t>
            </a:r>
            <a:r>
              <a:rPr sz="3600" spc="-10" dirty="0"/>
              <a:t>беречь!»</a:t>
            </a:r>
            <a:endParaRPr sz="3600"/>
          </a:p>
        </p:txBody>
      </p:sp>
      <p:sp>
        <p:nvSpPr>
          <p:cNvPr id="4" name="object 4"/>
          <p:cNvSpPr txBox="1"/>
          <p:nvPr/>
        </p:nvSpPr>
        <p:spPr>
          <a:xfrm>
            <a:off x="148577" y="1183015"/>
            <a:ext cx="4971415" cy="1982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7000"/>
              </a:lnSpc>
              <a:spcBef>
                <a:spcPts val="100"/>
              </a:spcBef>
            </a:pPr>
            <a:r>
              <a:rPr lang="ru-RU" sz="2400" b="1" dirty="0" smtClean="0">
                <a:solidFill>
                  <a:srgbClr val="0D0D0D"/>
                </a:solidFill>
                <a:latin typeface="Times New Roman"/>
                <a:cs typeface="Times New Roman"/>
              </a:rPr>
              <a:t>Задача</a:t>
            </a:r>
            <a:r>
              <a:rPr sz="2400" b="1" dirty="0" smtClean="0">
                <a:solidFill>
                  <a:srgbClr val="0D0D0D"/>
                </a:solidFill>
                <a:latin typeface="Times New Roman"/>
                <a:cs typeface="Times New Roman"/>
              </a:rPr>
              <a:t>:</a:t>
            </a:r>
            <a:r>
              <a:rPr sz="2400" b="1" spc="470" dirty="0" smtClean="0">
                <a:solidFill>
                  <a:srgbClr val="0D0D0D"/>
                </a:solidFill>
                <a:latin typeface="Times New Roman"/>
                <a:cs typeface="Times New Roman"/>
              </a:rPr>
              <a:t>  </a:t>
            </a:r>
            <a:r>
              <a:rPr sz="2400" dirty="0" err="1" smtClean="0">
                <a:solidFill>
                  <a:srgbClr val="0D0D0D"/>
                </a:solidFill>
                <a:latin typeface="Times New Roman"/>
                <a:cs typeface="Times New Roman"/>
              </a:rPr>
              <a:t>Воспитывать</a:t>
            </a:r>
            <a:r>
              <a:rPr sz="2400" spc="475" dirty="0" smtClean="0">
                <a:solidFill>
                  <a:srgbClr val="0D0D0D"/>
                </a:solidFill>
                <a:latin typeface="Times New Roman"/>
                <a:cs typeface="Times New Roman"/>
              </a:rPr>
              <a:t>    </a:t>
            </a:r>
            <a:r>
              <a:rPr sz="2400" spc="-10" dirty="0">
                <a:solidFill>
                  <a:srgbClr val="0D0D0D"/>
                </a:solidFill>
                <a:latin typeface="Times New Roman"/>
                <a:cs typeface="Times New Roman"/>
              </a:rPr>
              <a:t>бережное, </a:t>
            </a:r>
            <a:r>
              <a:rPr sz="2400" dirty="0">
                <a:solidFill>
                  <a:srgbClr val="0D0D0D"/>
                </a:solidFill>
                <a:latin typeface="Times New Roman"/>
                <a:cs typeface="Times New Roman"/>
              </a:rPr>
              <a:t>аккуратное</a:t>
            </a:r>
            <a:r>
              <a:rPr sz="2400" spc="19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D0D0D"/>
                </a:solidFill>
                <a:latin typeface="Times New Roman"/>
                <a:cs typeface="Times New Roman"/>
              </a:rPr>
              <a:t>отношение</a:t>
            </a:r>
            <a:r>
              <a:rPr sz="2400" spc="19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D0D0D"/>
                </a:solidFill>
                <a:latin typeface="Times New Roman"/>
                <a:cs typeface="Times New Roman"/>
              </a:rPr>
              <a:t>к</a:t>
            </a:r>
            <a:r>
              <a:rPr sz="2400" spc="19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D0D0D"/>
                </a:solidFill>
                <a:latin typeface="Times New Roman"/>
                <a:cs typeface="Times New Roman"/>
              </a:rPr>
              <a:t>игрушкам</a:t>
            </a:r>
            <a:r>
              <a:rPr sz="2400" spc="19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400" spc="-50" dirty="0">
                <a:solidFill>
                  <a:srgbClr val="0D0D0D"/>
                </a:solidFill>
                <a:latin typeface="Times New Roman"/>
                <a:cs typeface="Times New Roman"/>
              </a:rPr>
              <a:t>и </a:t>
            </a:r>
            <a:r>
              <a:rPr sz="2400" dirty="0">
                <a:solidFill>
                  <a:srgbClr val="0D0D0D"/>
                </a:solidFill>
                <a:latin typeface="Times New Roman"/>
                <a:cs typeface="Times New Roman"/>
              </a:rPr>
              <a:t>оборудованию</a:t>
            </a:r>
            <a:r>
              <a:rPr sz="2400" spc="45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D0D0D"/>
                </a:solidFill>
                <a:latin typeface="Times New Roman"/>
                <a:cs typeface="Times New Roman"/>
              </a:rPr>
              <a:t>группы;</a:t>
            </a:r>
            <a:r>
              <a:rPr sz="2400" spc="45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D0D0D"/>
                </a:solidFill>
                <a:latin typeface="Times New Roman"/>
                <a:cs typeface="Times New Roman"/>
              </a:rPr>
              <a:t>формировать </a:t>
            </a:r>
            <a:r>
              <a:rPr sz="2400" dirty="0">
                <a:solidFill>
                  <a:srgbClr val="0D0D0D"/>
                </a:solidFill>
                <a:latin typeface="Times New Roman"/>
                <a:cs typeface="Times New Roman"/>
              </a:rPr>
              <a:t>простейшие</a:t>
            </a:r>
            <a:r>
              <a:rPr sz="2400" spc="515" dirty="0">
                <a:solidFill>
                  <a:srgbClr val="0D0D0D"/>
                </a:solidFill>
                <a:latin typeface="Times New Roman"/>
                <a:cs typeface="Times New Roman"/>
              </a:rPr>
              <a:t>  </a:t>
            </a:r>
            <a:r>
              <a:rPr sz="2400" dirty="0">
                <a:solidFill>
                  <a:srgbClr val="0D0D0D"/>
                </a:solidFill>
                <a:latin typeface="Times New Roman"/>
                <a:cs typeface="Times New Roman"/>
              </a:rPr>
              <a:t>навыки</a:t>
            </a:r>
            <a:r>
              <a:rPr sz="2400" spc="520" dirty="0">
                <a:solidFill>
                  <a:srgbClr val="0D0D0D"/>
                </a:solidFill>
                <a:latin typeface="Times New Roman"/>
                <a:cs typeface="Times New Roman"/>
              </a:rPr>
              <a:t>  </a:t>
            </a:r>
            <a:r>
              <a:rPr sz="2400" spc="-10" dirty="0">
                <a:solidFill>
                  <a:srgbClr val="0D0D0D"/>
                </a:solidFill>
                <a:latin typeface="Times New Roman"/>
                <a:cs typeface="Times New Roman"/>
              </a:rPr>
              <a:t>поддерживать порядок.</a:t>
            </a:r>
            <a:endParaRPr sz="2400" dirty="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906160" y="746290"/>
            <a:ext cx="6017755" cy="601775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44761" rIns="0" bIns="0" rtlCol="0">
            <a:spAutoFit/>
          </a:bodyPr>
          <a:lstStyle/>
          <a:p>
            <a:pPr marL="1359535">
              <a:lnSpc>
                <a:spcPct val="100000"/>
              </a:lnSpc>
              <a:spcBef>
                <a:spcPts val="915"/>
              </a:spcBef>
            </a:pPr>
            <a:r>
              <a:rPr sz="3600" dirty="0"/>
              <a:t>ЧЕТВЕРГ:</a:t>
            </a:r>
            <a:r>
              <a:rPr sz="3600" spc="-60" dirty="0"/>
              <a:t> </a:t>
            </a:r>
            <a:r>
              <a:rPr sz="3600" dirty="0"/>
              <a:t>«Что</a:t>
            </a:r>
            <a:r>
              <a:rPr sz="3600" spc="-60" dirty="0"/>
              <a:t> </a:t>
            </a:r>
            <a:r>
              <a:rPr sz="3600" dirty="0"/>
              <a:t>мы</a:t>
            </a:r>
            <a:r>
              <a:rPr sz="3600" spc="-65" dirty="0"/>
              <a:t> </a:t>
            </a:r>
            <a:r>
              <a:rPr sz="3600" dirty="0"/>
              <a:t>делаем</a:t>
            </a:r>
            <a:r>
              <a:rPr sz="3600" spc="-65" dirty="0"/>
              <a:t> </a:t>
            </a:r>
            <a:r>
              <a:rPr sz="3600" dirty="0"/>
              <a:t>в</a:t>
            </a:r>
            <a:r>
              <a:rPr sz="3600" spc="-65" dirty="0"/>
              <a:t> </a:t>
            </a:r>
            <a:r>
              <a:rPr sz="3600" dirty="0"/>
              <a:t>детском</a:t>
            </a:r>
            <a:r>
              <a:rPr sz="3600" spc="-60" dirty="0"/>
              <a:t> </a:t>
            </a:r>
            <a:r>
              <a:rPr sz="3600" spc="-10" dirty="0"/>
              <a:t>саду?»</a:t>
            </a:r>
            <a:endParaRPr sz="3600" dirty="0"/>
          </a:p>
          <a:p>
            <a:pPr marL="223520" marR="5080">
              <a:lnSpc>
                <a:spcPct val="100000"/>
              </a:lnSpc>
              <a:spcBef>
                <a:spcPts val="545"/>
              </a:spcBef>
            </a:pPr>
            <a:r>
              <a:rPr lang="ru-RU" sz="2400" dirty="0" smtClean="0">
                <a:solidFill>
                  <a:srgbClr val="151515"/>
                </a:solidFill>
              </a:rPr>
              <a:t>Задача</a:t>
            </a:r>
            <a:r>
              <a:rPr sz="2400" dirty="0" smtClean="0">
                <a:solidFill>
                  <a:srgbClr val="151515"/>
                </a:solidFill>
              </a:rPr>
              <a:t>:</a:t>
            </a:r>
            <a:r>
              <a:rPr sz="2400" spc="-75" dirty="0" smtClean="0">
                <a:solidFill>
                  <a:srgbClr val="151515"/>
                </a:solidFill>
              </a:rPr>
              <a:t> </a:t>
            </a:r>
            <a:r>
              <a:rPr sz="2400" b="0" dirty="0">
                <a:solidFill>
                  <a:srgbClr val="151515"/>
                </a:solidFill>
                <a:latin typeface="Times New Roman"/>
                <a:cs typeface="Times New Roman"/>
              </a:rPr>
              <a:t>Закреплять</a:t>
            </a:r>
            <a:r>
              <a:rPr sz="2400" b="0" spc="-65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2400" b="0" dirty="0">
                <a:solidFill>
                  <a:srgbClr val="151515"/>
                </a:solidFill>
                <a:latin typeface="Times New Roman"/>
                <a:cs typeface="Times New Roman"/>
              </a:rPr>
              <a:t>знания</a:t>
            </a:r>
            <a:r>
              <a:rPr sz="2400" b="0" spc="-70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2400" b="0" dirty="0">
                <a:solidFill>
                  <a:srgbClr val="151515"/>
                </a:solidFill>
                <a:latin typeface="Times New Roman"/>
                <a:cs typeface="Times New Roman"/>
              </a:rPr>
              <a:t>о</a:t>
            </a:r>
            <a:r>
              <a:rPr sz="2400" b="0" spc="-70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2400" b="0" dirty="0">
                <a:solidFill>
                  <a:srgbClr val="151515"/>
                </a:solidFill>
                <a:latin typeface="Times New Roman"/>
                <a:cs typeface="Times New Roman"/>
              </a:rPr>
              <a:t>основных</a:t>
            </a:r>
            <a:r>
              <a:rPr sz="2400" b="0" spc="-65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2400" b="0" dirty="0">
                <a:solidFill>
                  <a:srgbClr val="151515"/>
                </a:solidFill>
                <a:latin typeface="Times New Roman"/>
                <a:cs typeface="Times New Roman"/>
              </a:rPr>
              <a:t>режимных</a:t>
            </a:r>
            <a:r>
              <a:rPr sz="2400" b="0" spc="-70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2400" b="0" dirty="0">
                <a:solidFill>
                  <a:srgbClr val="151515"/>
                </a:solidFill>
                <a:latin typeface="Times New Roman"/>
                <a:cs typeface="Times New Roman"/>
              </a:rPr>
              <a:t>моментах</a:t>
            </a:r>
            <a:r>
              <a:rPr sz="2400" b="0" spc="-70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2400" b="0" dirty="0">
                <a:solidFill>
                  <a:srgbClr val="151515"/>
                </a:solidFill>
                <a:latin typeface="Times New Roman"/>
                <a:cs typeface="Times New Roman"/>
              </a:rPr>
              <a:t>в</a:t>
            </a:r>
            <a:r>
              <a:rPr sz="2400" b="0" spc="-70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2400" b="0" spc="-10" dirty="0">
                <a:solidFill>
                  <a:srgbClr val="151515"/>
                </a:solidFill>
                <a:latin typeface="Times New Roman"/>
                <a:cs typeface="Times New Roman"/>
              </a:rPr>
              <a:t>детском</a:t>
            </a:r>
            <a:r>
              <a:rPr sz="2400" b="0" spc="-70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2400" b="0" dirty="0">
                <a:solidFill>
                  <a:srgbClr val="151515"/>
                </a:solidFill>
                <a:latin typeface="Times New Roman"/>
                <a:cs typeface="Times New Roman"/>
              </a:rPr>
              <a:t>саду</a:t>
            </a:r>
            <a:r>
              <a:rPr sz="2400" b="0" spc="-70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2400" b="0" dirty="0">
                <a:solidFill>
                  <a:srgbClr val="151515"/>
                </a:solidFill>
                <a:latin typeface="Times New Roman"/>
                <a:cs typeface="Times New Roman"/>
              </a:rPr>
              <a:t>(игра,</a:t>
            </a:r>
            <a:r>
              <a:rPr sz="2400" b="0" spc="-75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2400" b="0" spc="-20" dirty="0">
                <a:solidFill>
                  <a:srgbClr val="151515"/>
                </a:solidFill>
                <a:latin typeface="Times New Roman"/>
                <a:cs typeface="Times New Roman"/>
              </a:rPr>
              <a:t>еда, </a:t>
            </a:r>
            <a:r>
              <a:rPr sz="2400" b="0" dirty="0">
                <a:solidFill>
                  <a:srgbClr val="151515"/>
                </a:solidFill>
                <a:latin typeface="Times New Roman"/>
                <a:cs typeface="Times New Roman"/>
              </a:rPr>
              <a:t>сон,</a:t>
            </a:r>
            <a:r>
              <a:rPr sz="2400" b="0" spc="-80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2400" b="0" spc="-10" dirty="0">
                <a:solidFill>
                  <a:srgbClr val="151515"/>
                </a:solidFill>
                <a:latin typeface="Times New Roman"/>
                <a:cs typeface="Times New Roman"/>
              </a:rPr>
              <a:t>прогулка);</a:t>
            </a:r>
            <a:r>
              <a:rPr sz="2400" b="0" spc="-70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2400" b="0" spc="-10" dirty="0">
                <a:solidFill>
                  <a:srgbClr val="151515"/>
                </a:solidFill>
                <a:latin typeface="Times New Roman"/>
                <a:cs typeface="Times New Roman"/>
              </a:rPr>
              <a:t>воспитывать</a:t>
            </a:r>
            <a:r>
              <a:rPr sz="2400" b="0" spc="-70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2400" b="0" spc="-10" dirty="0">
                <a:solidFill>
                  <a:srgbClr val="151515"/>
                </a:solidFill>
                <a:latin typeface="Times New Roman"/>
                <a:cs typeface="Times New Roman"/>
              </a:rPr>
              <a:t>положительное</a:t>
            </a:r>
            <a:r>
              <a:rPr sz="2400" b="0" spc="-65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2400" b="0" spc="-10" dirty="0">
                <a:solidFill>
                  <a:srgbClr val="151515"/>
                </a:solidFill>
                <a:latin typeface="Times New Roman"/>
                <a:cs typeface="Times New Roman"/>
              </a:rPr>
              <a:t>отношение</a:t>
            </a:r>
            <a:r>
              <a:rPr sz="2400" b="0" spc="-70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2400" b="0" dirty="0">
                <a:solidFill>
                  <a:srgbClr val="151515"/>
                </a:solidFill>
                <a:latin typeface="Times New Roman"/>
                <a:cs typeface="Times New Roman"/>
              </a:rPr>
              <a:t>к</a:t>
            </a:r>
            <a:r>
              <a:rPr sz="2400" b="0" spc="-70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2400" b="0" dirty="0">
                <a:solidFill>
                  <a:srgbClr val="151515"/>
                </a:solidFill>
                <a:latin typeface="Times New Roman"/>
                <a:cs typeface="Times New Roman"/>
              </a:rPr>
              <a:t>жизни</a:t>
            </a:r>
            <a:r>
              <a:rPr sz="2400" b="0" spc="-70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2400" b="0" dirty="0">
                <a:solidFill>
                  <a:srgbClr val="151515"/>
                </a:solidFill>
                <a:latin typeface="Times New Roman"/>
                <a:cs typeface="Times New Roman"/>
              </a:rPr>
              <a:t>в</a:t>
            </a:r>
            <a:r>
              <a:rPr sz="2400" b="0" spc="-70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2400" b="0" spc="-10" dirty="0">
                <a:solidFill>
                  <a:srgbClr val="151515"/>
                </a:solidFill>
                <a:latin typeface="Times New Roman"/>
                <a:cs typeface="Times New Roman"/>
              </a:rPr>
              <a:t>группе.</a:t>
            </a:r>
            <a:endParaRPr sz="2400" dirty="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9875" y="1833829"/>
            <a:ext cx="5716079" cy="428688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245275" y="2491549"/>
            <a:ext cx="5714644" cy="428688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113" cy="685764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400"/>
              </a:spcBef>
            </a:pPr>
            <a:r>
              <a:rPr sz="3600" dirty="0"/>
              <a:t>ПЯТНИЦА:</a:t>
            </a:r>
            <a:r>
              <a:rPr sz="3600" spc="-114" dirty="0"/>
              <a:t> </a:t>
            </a:r>
            <a:r>
              <a:rPr sz="3600" dirty="0"/>
              <a:t>«Мой</a:t>
            </a:r>
            <a:r>
              <a:rPr sz="3600" spc="-110" dirty="0"/>
              <a:t> </a:t>
            </a:r>
            <a:r>
              <a:rPr sz="3600" dirty="0"/>
              <a:t>любимый</a:t>
            </a:r>
            <a:r>
              <a:rPr sz="3600" spc="-114" dirty="0"/>
              <a:t> </a:t>
            </a:r>
            <a:r>
              <a:rPr sz="3600" spc="-10" dirty="0"/>
              <a:t>уголок</a:t>
            </a:r>
            <a:r>
              <a:rPr sz="3600" spc="-114" dirty="0"/>
              <a:t> </a:t>
            </a:r>
            <a:r>
              <a:rPr sz="3600" dirty="0"/>
              <a:t>в</a:t>
            </a:r>
            <a:r>
              <a:rPr sz="3600" spc="-114" dirty="0"/>
              <a:t> </a:t>
            </a:r>
            <a:r>
              <a:rPr sz="3600" spc="-10" dirty="0"/>
              <a:t>группе»</a:t>
            </a:r>
            <a:endParaRPr sz="3600"/>
          </a:p>
          <a:p>
            <a:pPr algn="ctr">
              <a:lnSpc>
                <a:spcPct val="100000"/>
              </a:lnSpc>
              <a:spcBef>
                <a:spcPts val="300"/>
              </a:spcBef>
            </a:pPr>
            <a:r>
              <a:rPr sz="3600" b="0" spc="-10" dirty="0">
                <a:solidFill>
                  <a:srgbClr val="595959"/>
                </a:solidFill>
                <a:latin typeface="Times New Roman"/>
                <a:cs typeface="Times New Roman"/>
              </a:rPr>
              <a:t>(итоговый</a:t>
            </a:r>
            <a:r>
              <a:rPr sz="3600" b="0" spc="-21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3600" b="0" spc="-20" dirty="0">
                <a:solidFill>
                  <a:srgbClr val="595959"/>
                </a:solidFill>
                <a:latin typeface="Times New Roman"/>
                <a:cs typeface="Times New Roman"/>
              </a:rPr>
              <a:t>день)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7657" y="1280782"/>
            <a:ext cx="1118108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ru-RU" sz="2400" b="1" dirty="0" smtClean="0">
                <a:solidFill>
                  <a:srgbClr val="151515"/>
                </a:solidFill>
                <a:latin typeface="Times New Roman"/>
                <a:cs typeface="Times New Roman"/>
              </a:rPr>
              <a:t>Задача</a:t>
            </a:r>
            <a:r>
              <a:rPr sz="2400" b="1" dirty="0" smtClean="0">
                <a:solidFill>
                  <a:srgbClr val="151515"/>
                </a:solidFill>
                <a:latin typeface="Times New Roman"/>
                <a:cs typeface="Times New Roman"/>
              </a:rPr>
              <a:t>:</a:t>
            </a:r>
            <a:r>
              <a:rPr sz="2400" b="1" spc="-65" dirty="0" smtClean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151515"/>
                </a:solidFill>
                <a:latin typeface="Times New Roman"/>
                <a:cs typeface="Times New Roman"/>
              </a:rPr>
              <a:t>Вызвать</a:t>
            </a:r>
            <a:r>
              <a:rPr sz="2400" spc="-55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151515"/>
                </a:solidFill>
                <a:latin typeface="Times New Roman"/>
                <a:cs typeface="Times New Roman"/>
              </a:rPr>
              <a:t>эмоциональный</a:t>
            </a:r>
            <a:r>
              <a:rPr sz="2400" spc="-65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51515"/>
                </a:solidFill>
                <a:latin typeface="Times New Roman"/>
                <a:cs typeface="Times New Roman"/>
              </a:rPr>
              <a:t>отклик</a:t>
            </a:r>
            <a:r>
              <a:rPr sz="2400" spc="-60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51515"/>
                </a:solidFill>
                <a:latin typeface="Times New Roman"/>
                <a:cs typeface="Times New Roman"/>
              </a:rPr>
              <a:t>и</a:t>
            </a:r>
            <a:r>
              <a:rPr sz="2400" spc="-60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51515"/>
                </a:solidFill>
                <a:latin typeface="Times New Roman"/>
                <a:cs typeface="Times New Roman"/>
              </a:rPr>
              <a:t>чувство</a:t>
            </a:r>
            <a:r>
              <a:rPr sz="2400" spc="-60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51515"/>
                </a:solidFill>
                <a:latin typeface="Times New Roman"/>
                <a:cs typeface="Times New Roman"/>
              </a:rPr>
              <a:t>радости</a:t>
            </a:r>
            <a:r>
              <a:rPr sz="2400" spc="-60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51515"/>
                </a:solidFill>
                <a:latin typeface="Times New Roman"/>
                <a:cs typeface="Times New Roman"/>
              </a:rPr>
              <a:t>от</a:t>
            </a:r>
            <a:r>
              <a:rPr sz="2400" spc="-60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151515"/>
                </a:solidFill>
                <a:latin typeface="Times New Roman"/>
                <a:cs typeface="Times New Roman"/>
              </a:rPr>
              <a:t>принадлежности</a:t>
            </a:r>
            <a:r>
              <a:rPr sz="2400" spc="-65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51515"/>
                </a:solidFill>
                <a:latin typeface="Times New Roman"/>
                <a:cs typeface="Times New Roman"/>
              </a:rPr>
              <a:t>к</a:t>
            </a:r>
            <a:r>
              <a:rPr sz="2400" spc="-60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151515"/>
                </a:solidFill>
                <a:latin typeface="Times New Roman"/>
                <a:cs typeface="Times New Roman"/>
              </a:rPr>
              <a:t>своей </a:t>
            </a:r>
            <a:r>
              <a:rPr sz="2400" dirty="0">
                <a:solidFill>
                  <a:srgbClr val="151515"/>
                </a:solidFill>
                <a:latin typeface="Times New Roman"/>
                <a:cs typeface="Times New Roman"/>
              </a:rPr>
              <a:t>группе;</a:t>
            </a:r>
            <a:r>
              <a:rPr sz="2400" spc="-75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151515"/>
                </a:solidFill>
                <a:latin typeface="Times New Roman"/>
                <a:cs typeface="Times New Roman"/>
              </a:rPr>
              <a:t>развивать</a:t>
            </a:r>
            <a:r>
              <a:rPr sz="2400" spc="-70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151515"/>
                </a:solidFill>
                <a:latin typeface="Times New Roman"/>
                <a:cs typeface="Times New Roman"/>
              </a:rPr>
              <a:t>желание</a:t>
            </a:r>
            <a:r>
              <a:rPr sz="2400" spc="-85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151515"/>
                </a:solidFill>
                <a:latin typeface="Times New Roman"/>
                <a:cs typeface="Times New Roman"/>
              </a:rPr>
              <a:t>создавать</a:t>
            </a:r>
            <a:r>
              <a:rPr sz="2400" spc="-65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51515"/>
                </a:solidFill>
                <a:latin typeface="Times New Roman"/>
                <a:cs typeface="Times New Roman"/>
              </a:rPr>
              <a:t>уют</a:t>
            </a:r>
            <a:r>
              <a:rPr sz="2400" spc="-70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51515"/>
                </a:solidFill>
                <a:latin typeface="Times New Roman"/>
                <a:cs typeface="Times New Roman"/>
              </a:rPr>
              <a:t>в</a:t>
            </a:r>
            <a:r>
              <a:rPr sz="2400" spc="-75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51515"/>
                </a:solidFill>
                <a:latin typeface="Times New Roman"/>
                <a:cs typeface="Times New Roman"/>
              </a:rPr>
              <a:t>общем</a:t>
            </a:r>
            <a:r>
              <a:rPr sz="2400" spc="-75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51515"/>
                </a:solidFill>
                <a:latin typeface="Times New Roman"/>
                <a:cs typeface="Times New Roman"/>
              </a:rPr>
              <a:t>пространстве</a:t>
            </a:r>
            <a:r>
              <a:rPr sz="2400" spc="-75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51515"/>
                </a:solidFill>
                <a:latin typeface="Times New Roman"/>
                <a:cs typeface="Times New Roman"/>
              </a:rPr>
              <a:t>через</a:t>
            </a:r>
            <a:r>
              <a:rPr sz="2400" spc="-70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151515"/>
                </a:solidFill>
                <a:latin typeface="Times New Roman"/>
                <a:cs typeface="Times New Roman"/>
              </a:rPr>
              <a:t>совместное творчество.</a:t>
            </a:r>
            <a:endParaRPr sz="2400" dirty="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8562" y="3132721"/>
            <a:ext cx="2795765" cy="3724922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189236" y="2050910"/>
            <a:ext cx="2795765" cy="3727805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201714" y="3132721"/>
            <a:ext cx="2795765" cy="3724554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210599" y="2050910"/>
            <a:ext cx="2872435" cy="382968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113" cy="6857644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936980" y="646823"/>
            <a:ext cx="7088505" cy="15068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158750" algn="ctr">
              <a:lnSpc>
                <a:spcPts val="5830"/>
              </a:lnSpc>
              <a:spcBef>
                <a:spcPts val="100"/>
              </a:spcBef>
              <a:tabLst>
                <a:tab pos="2406650" algn="l"/>
              </a:tabLst>
            </a:pPr>
            <a:r>
              <a:rPr sz="5400" b="1" spc="-10" dirty="0">
                <a:solidFill>
                  <a:srgbClr val="0D0D0D"/>
                </a:solidFill>
                <a:latin typeface="Times New Roman"/>
                <a:cs typeface="Times New Roman"/>
              </a:rPr>
              <a:t>Неделя</a:t>
            </a:r>
            <a:r>
              <a:rPr sz="5400" b="1" dirty="0">
                <a:solidFill>
                  <a:srgbClr val="0D0D0D"/>
                </a:solidFill>
                <a:latin typeface="Times New Roman"/>
                <a:cs typeface="Times New Roman"/>
              </a:rPr>
              <a:t>	</a:t>
            </a:r>
            <a:r>
              <a:rPr sz="5400" b="1" spc="-50" dirty="0">
                <a:solidFill>
                  <a:srgbClr val="0D0D0D"/>
                </a:solidFill>
                <a:latin typeface="Times New Roman"/>
                <a:cs typeface="Times New Roman"/>
              </a:rPr>
              <a:t>3</a:t>
            </a:r>
            <a:endParaRPr sz="5400">
              <a:latin typeface="Times New Roman"/>
              <a:cs typeface="Times New Roman"/>
            </a:endParaRPr>
          </a:p>
          <a:p>
            <a:pPr algn="ctr">
              <a:lnSpc>
                <a:spcPts val="5830"/>
              </a:lnSpc>
            </a:pPr>
            <a:r>
              <a:rPr sz="5400" b="1" dirty="0">
                <a:solidFill>
                  <a:srgbClr val="0D0D0D"/>
                </a:solidFill>
                <a:latin typeface="Times New Roman"/>
                <a:cs typeface="Times New Roman"/>
              </a:rPr>
              <a:t>«Мы</a:t>
            </a:r>
            <a:r>
              <a:rPr sz="5400" b="1" spc="-12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5400" b="1" dirty="0">
                <a:solidFill>
                  <a:srgbClr val="0D0D0D"/>
                </a:solidFill>
                <a:latin typeface="Times New Roman"/>
                <a:cs typeface="Times New Roman"/>
              </a:rPr>
              <a:t>дружные</a:t>
            </a:r>
            <a:r>
              <a:rPr sz="5400" b="1" spc="-12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5400" b="1" spc="-10" dirty="0">
                <a:solidFill>
                  <a:srgbClr val="0D0D0D"/>
                </a:solidFill>
                <a:latin typeface="Times New Roman"/>
                <a:cs typeface="Times New Roman"/>
              </a:rPr>
              <a:t>ребята»</a:t>
            </a:r>
            <a:endParaRPr sz="5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90703" y="2699181"/>
            <a:ext cx="10758805" cy="72072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>
              <a:lnSpc>
                <a:spcPts val="2590"/>
              </a:lnSpc>
              <a:spcBef>
                <a:spcPts val="425"/>
              </a:spcBef>
            </a:pPr>
            <a:r>
              <a:rPr sz="2400" b="1" i="1" spc="-20" dirty="0">
                <a:solidFill>
                  <a:srgbClr val="DF5226"/>
                </a:solidFill>
                <a:latin typeface="Times New Roman"/>
                <a:cs typeface="Times New Roman"/>
              </a:rPr>
              <a:t>Главная</a:t>
            </a:r>
            <a:r>
              <a:rPr sz="2400" b="1" i="1" spc="-65" dirty="0">
                <a:solidFill>
                  <a:srgbClr val="DF5226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DF5226"/>
                </a:solidFill>
                <a:latin typeface="Times New Roman"/>
                <a:cs typeface="Times New Roman"/>
              </a:rPr>
              <a:t>идея:</a:t>
            </a:r>
            <a:r>
              <a:rPr sz="2400" b="1" i="1" spc="-65" dirty="0">
                <a:solidFill>
                  <a:srgbClr val="DF5226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DF5226"/>
                </a:solidFill>
                <a:latin typeface="Times New Roman"/>
                <a:cs typeface="Times New Roman"/>
              </a:rPr>
              <a:t>Формировать</a:t>
            </a:r>
            <a:r>
              <a:rPr sz="2400" spc="-60" dirty="0">
                <a:solidFill>
                  <a:srgbClr val="DF5226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DF5226"/>
                </a:solidFill>
                <a:latin typeface="Times New Roman"/>
                <a:cs typeface="Times New Roman"/>
              </a:rPr>
              <a:t>доброжелательные</a:t>
            </a:r>
            <a:r>
              <a:rPr sz="2400" spc="-65" dirty="0">
                <a:solidFill>
                  <a:srgbClr val="DF5226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DF5226"/>
                </a:solidFill>
                <a:latin typeface="Times New Roman"/>
                <a:cs typeface="Times New Roman"/>
              </a:rPr>
              <a:t>отношения</a:t>
            </a:r>
            <a:r>
              <a:rPr sz="2400" spc="-65" dirty="0">
                <a:solidFill>
                  <a:srgbClr val="DF522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DF5226"/>
                </a:solidFill>
                <a:latin typeface="Times New Roman"/>
                <a:cs typeface="Times New Roman"/>
              </a:rPr>
              <a:t>между</a:t>
            </a:r>
            <a:r>
              <a:rPr sz="2400" spc="-65" dirty="0">
                <a:solidFill>
                  <a:srgbClr val="DF522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DF5226"/>
                </a:solidFill>
                <a:latin typeface="Times New Roman"/>
                <a:cs typeface="Times New Roman"/>
              </a:rPr>
              <a:t>детьми,</a:t>
            </a:r>
            <a:r>
              <a:rPr sz="2400" spc="-65" dirty="0">
                <a:solidFill>
                  <a:srgbClr val="DF5226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DF5226"/>
                </a:solidFill>
                <a:latin typeface="Times New Roman"/>
                <a:cs typeface="Times New Roman"/>
              </a:rPr>
              <a:t>умение играть</a:t>
            </a:r>
            <a:r>
              <a:rPr sz="2400" spc="-85" dirty="0">
                <a:solidFill>
                  <a:srgbClr val="DF522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DF5226"/>
                </a:solidFill>
                <a:latin typeface="Times New Roman"/>
                <a:cs typeface="Times New Roman"/>
              </a:rPr>
              <a:t>рядом,</a:t>
            </a:r>
            <a:r>
              <a:rPr sz="2400" spc="-85" dirty="0">
                <a:solidFill>
                  <a:srgbClr val="DF522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DF5226"/>
                </a:solidFill>
                <a:latin typeface="Times New Roman"/>
                <a:cs typeface="Times New Roman"/>
              </a:rPr>
              <a:t>делиться,</a:t>
            </a:r>
            <a:r>
              <a:rPr sz="2400" spc="-85" dirty="0">
                <a:solidFill>
                  <a:srgbClr val="DF5226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DF5226"/>
                </a:solidFill>
                <a:latin typeface="Times New Roman"/>
                <a:cs typeface="Times New Roman"/>
              </a:rPr>
              <a:t>помогать,</a:t>
            </a:r>
            <a:r>
              <a:rPr sz="2400" spc="-80" dirty="0">
                <a:solidFill>
                  <a:srgbClr val="DF5226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DF5226"/>
                </a:solidFill>
                <a:latin typeface="Times New Roman"/>
                <a:cs typeface="Times New Roman"/>
              </a:rPr>
              <a:t>сочувствовать.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8620" y="114744"/>
            <a:ext cx="966406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ПОНЕДЕЛЬНИК:</a:t>
            </a:r>
            <a:r>
              <a:rPr sz="3600" spc="-95" dirty="0"/>
              <a:t> </a:t>
            </a:r>
            <a:r>
              <a:rPr sz="3600" dirty="0"/>
              <a:t>«Мы</a:t>
            </a:r>
            <a:r>
              <a:rPr sz="3600" spc="-95" dirty="0"/>
              <a:t> </a:t>
            </a:r>
            <a:r>
              <a:rPr sz="3600" dirty="0"/>
              <a:t>разные</a:t>
            </a:r>
            <a:r>
              <a:rPr sz="3600" spc="-95" dirty="0"/>
              <a:t> </a:t>
            </a:r>
            <a:r>
              <a:rPr sz="3600" dirty="0"/>
              <a:t>—</a:t>
            </a:r>
            <a:r>
              <a:rPr sz="3600" spc="-95" dirty="0"/>
              <a:t> </a:t>
            </a:r>
            <a:r>
              <a:rPr sz="3600" dirty="0"/>
              <a:t>мы</a:t>
            </a:r>
            <a:r>
              <a:rPr sz="3600" spc="-95" dirty="0"/>
              <a:t> </a:t>
            </a:r>
            <a:r>
              <a:rPr sz="3600" spc="-10" dirty="0"/>
              <a:t>вместе»</a:t>
            </a:r>
            <a:endParaRPr sz="36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1678" y="781926"/>
            <a:ext cx="5973838" cy="5973838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6666738" y="1310309"/>
            <a:ext cx="4991861" cy="18594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lang="ru-RU" sz="2400" b="1" dirty="0" smtClean="0">
                <a:solidFill>
                  <a:srgbClr val="151515"/>
                </a:solidFill>
                <a:latin typeface="Times New Roman"/>
                <a:cs typeface="Times New Roman"/>
              </a:rPr>
              <a:t>Задача</a:t>
            </a:r>
            <a:r>
              <a:rPr sz="2400" b="1" dirty="0" smtClean="0">
                <a:solidFill>
                  <a:srgbClr val="151515"/>
                </a:solidFill>
                <a:latin typeface="Times New Roman"/>
                <a:cs typeface="Times New Roman"/>
              </a:rPr>
              <a:t>:</a:t>
            </a:r>
            <a:r>
              <a:rPr lang="ru-RU" sz="2400" b="1" spc="555" dirty="0" smtClean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2400" dirty="0" err="1" smtClean="0">
                <a:solidFill>
                  <a:srgbClr val="151515"/>
                </a:solidFill>
                <a:latin typeface="Times New Roman"/>
                <a:cs typeface="Times New Roman"/>
              </a:rPr>
              <a:t>Формировать</a:t>
            </a:r>
            <a:r>
              <a:rPr sz="2400" spc="560" dirty="0" smtClean="0">
                <a:solidFill>
                  <a:srgbClr val="151515"/>
                </a:solidFill>
                <a:latin typeface="Times New Roman"/>
                <a:cs typeface="Times New Roman"/>
              </a:rPr>
              <a:t>  </a:t>
            </a:r>
            <a:r>
              <a:rPr sz="2400" spc="-10" dirty="0">
                <a:solidFill>
                  <a:srgbClr val="151515"/>
                </a:solidFill>
                <a:latin typeface="Times New Roman"/>
                <a:cs typeface="Times New Roman"/>
              </a:rPr>
              <a:t>первичное </a:t>
            </a:r>
            <a:r>
              <a:rPr sz="2400" dirty="0">
                <a:solidFill>
                  <a:srgbClr val="151515"/>
                </a:solidFill>
                <a:latin typeface="Times New Roman"/>
                <a:cs typeface="Times New Roman"/>
              </a:rPr>
              <a:t>представление</a:t>
            </a:r>
            <a:r>
              <a:rPr sz="2400" spc="114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51515"/>
                </a:solidFill>
                <a:latin typeface="Times New Roman"/>
                <a:cs typeface="Times New Roman"/>
              </a:rPr>
              <a:t>о</a:t>
            </a:r>
            <a:r>
              <a:rPr sz="2400" spc="125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51515"/>
                </a:solidFill>
                <a:latin typeface="Times New Roman"/>
                <a:cs typeface="Times New Roman"/>
              </a:rPr>
              <a:t>том,</a:t>
            </a:r>
            <a:r>
              <a:rPr sz="2400" spc="114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51515"/>
                </a:solidFill>
                <a:latin typeface="Times New Roman"/>
                <a:cs typeface="Times New Roman"/>
              </a:rPr>
              <a:t>что</a:t>
            </a:r>
            <a:r>
              <a:rPr sz="2400" spc="125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51515"/>
                </a:solidFill>
                <a:latin typeface="Times New Roman"/>
                <a:cs typeface="Times New Roman"/>
              </a:rPr>
              <a:t>все</a:t>
            </a:r>
            <a:r>
              <a:rPr sz="2400" spc="114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151515"/>
                </a:solidFill>
                <a:latin typeface="Times New Roman"/>
                <a:cs typeface="Times New Roman"/>
              </a:rPr>
              <a:t>дети </a:t>
            </a:r>
            <a:r>
              <a:rPr sz="2400" dirty="0">
                <a:solidFill>
                  <a:srgbClr val="151515"/>
                </a:solidFill>
                <a:latin typeface="Times New Roman"/>
                <a:cs typeface="Times New Roman"/>
              </a:rPr>
              <a:t>в</a:t>
            </a:r>
            <a:r>
              <a:rPr sz="2400" spc="50" dirty="0">
                <a:solidFill>
                  <a:srgbClr val="151515"/>
                </a:solidFill>
                <a:latin typeface="Times New Roman"/>
                <a:cs typeface="Times New Roman"/>
              </a:rPr>
              <a:t>  </a:t>
            </a:r>
            <a:r>
              <a:rPr sz="2400" dirty="0">
                <a:solidFill>
                  <a:srgbClr val="151515"/>
                </a:solidFill>
                <a:latin typeface="Times New Roman"/>
                <a:cs typeface="Times New Roman"/>
              </a:rPr>
              <a:t>группе</a:t>
            </a:r>
            <a:r>
              <a:rPr sz="2400" spc="50" dirty="0">
                <a:solidFill>
                  <a:srgbClr val="151515"/>
                </a:solidFill>
                <a:latin typeface="Times New Roman"/>
                <a:cs typeface="Times New Roman"/>
              </a:rPr>
              <a:t>  </a:t>
            </a:r>
            <a:r>
              <a:rPr sz="2400" dirty="0">
                <a:solidFill>
                  <a:srgbClr val="151515"/>
                </a:solidFill>
                <a:latin typeface="Times New Roman"/>
                <a:cs typeface="Times New Roman"/>
              </a:rPr>
              <a:t>разные,</a:t>
            </a:r>
            <a:r>
              <a:rPr sz="2400" spc="50" dirty="0">
                <a:solidFill>
                  <a:srgbClr val="151515"/>
                </a:solidFill>
                <a:latin typeface="Times New Roman"/>
                <a:cs typeface="Times New Roman"/>
              </a:rPr>
              <a:t>  </a:t>
            </a:r>
            <a:r>
              <a:rPr sz="2400" dirty="0">
                <a:solidFill>
                  <a:srgbClr val="151515"/>
                </a:solidFill>
                <a:latin typeface="Times New Roman"/>
                <a:cs typeface="Times New Roman"/>
              </a:rPr>
              <a:t>но</a:t>
            </a:r>
            <a:r>
              <a:rPr sz="2400" spc="50" dirty="0">
                <a:solidFill>
                  <a:srgbClr val="151515"/>
                </a:solidFill>
                <a:latin typeface="Times New Roman"/>
                <a:cs typeface="Times New Roman"/>
              </a:rPr>
              <a:t>  </a:t>
            </a:r>
            <a:r>
              <a:rPr sz="2400" dirty="0">
                <a:solidFill>
                  <a:srgbClr val="151515"/>
                </a:solidFill>
                <a:latin typeface="Times New Roman"/>
                <a:cs typeface="Times New Roman"/>
              </a:rPr>
              <a:t>вместе</a:t>
            </a:r>
            <a:r>
              <a:rPr sz="2400" spc="50" dirty="0">
                <a:solidFill>
                  <a:srgbClr val="151515"/>
                </a:solidFill>
                <a:latin typeface="Times New Roman"/>
                <a:cs typeface="Times New Roman"/>
              </a:rPr>
              <a:t>  </a:t>
            </a:r>
            <a:r>
              <a:rPr sz="2400" spc="-25" dirty="0">
                <a:solidFill>
                  <a:srgbClr val="151515"/>
                </a:solidFill>
                <a:latin typeface="Times New Roman"/>
                <a:cs typeface="Times New Roman"/>
              </a:rPr>
              <a:t>они </a:t>
            </a:r>
            <a:r>
              <a:rPr sz="2400" dirty="0">
                <a:solidFill>
                  <a:srgbClr val="151515"/>
                </a:solidFill>
                <a:latin typeface="Times New Roman"/>
                <a:cs typeface="Times New Roman"/>
              </a:rPr>
              <a:t>составляют</a:t>
            </a:r>
            <a:r>
              <a:rPr sz="2400" spc="450" dirty="0">
                <a:solidFill>
                  <a:srgbClr val="151515"/>
                </a:solidFill>
                <a:latin typeface="Times New Roman"/>
                <a:cs typeface="Times New Roman"/>
              </a:rPr>
              <a:t>   </a:t>
            </a:r>
            <a:r>
              <a:rPr sz="2400" dirty="0">
                <a:solidFill>
                  <a:srgbClr val="151515"/>
                </a:solidFill>
                <a:latin typeface="Times New Roman"/>
                <a:cs typeface="Times New Roman"/>
              </a:rPr>
              <a:t>одно</a:t>
            </a:r>
            <a:r>
              <a:rPr sz="2400" spc="450" dirty="0">
                <a:solidFill>
                  <a:srgbClr val="151515"/>
                </a:solidFill>
                <a:latin typeface="Times New Roman"/>
                <a:cs typeface="Times New Roman"/>
              </a:rPr>
              <a:t>   </a:t>
            </a:r>
            <a:r>
              <a:rPr sz="2400" spc="-10" dirty="0">
                <a:solidFill>
                  <a:srgbClr val="151515"/>
                </a:solidFill>
                <a:latin typeface="Times New Roman"/>
                <a:cs typeface="Times New Roman"/>
              </a:rPr>
              <a:t>сообщество; воспитывать</a:t>
            </a:r>
            <a:r>
              <a:rPr sz="2400" spc="-110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51515"/>
                </a:solidFill>
                <a:latin typeface="Times New Roman"/>
                <a:cs typeface="Times New Roman"/>
              </a:rPr>
              <a:t>чувство</a:t>
            </a:r>
            <a:r>
              <a:rPr sz="2400" spc="-105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151515"/>
                </a:solidFill>
                <a:latin typeface="Times New Roman"/>
                <a:cs typeface="Times New Roman"/>
              </a:rPr>
              <a:t>общности.</a:t>
            </a:r>
            <a:endParaRPr sz="24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75221" rIns="0" bIns="0" rtlCol="0">
            <a:spAutoFit/>
          </a:bodyPr>
          <a:lstStyle/>
          <a:p>
            <a:pPr marL="1630680">
              <a:lnSpc>
                <a:spcPct val="100000"/>
              </a:lnSpc>
              <a:spcBef>
                <a:spcPts val="100"/>
              </a:spcBef>
            </a:pPr>
            <a:r>
              <a:rPr sz="3300" spc="380" dirty="0">
                <a:latin typeface="Trebuchet MS"/>
                <a:cs typeface="Trebuchet MS"/>
              </a:rPr>
              <a:t>ВТОРНИК:</a:t>
            </a:r>
            <a:r>
              <a:rPr sz="3300" spc="160" dirty="0">
                <a:latin typeface="Trebuchet MS"/>
                <a:cs typeface="Trebuchet MS"/>
              </a:rPr>
              <a:t> </a:t>
            </a:r>
            <a:r>
              <a:rPr sz="3300" spc="310" dirty="0">
                <a:latin typeface="Trebuchet MS"/>
                <a:cs typeface="Trebuchet MS"/>
              </a:rPr>
              <a:t>«Учимся</a:t>
            </a:r>
            <a:r>
              <a:rPr sz="3300" spc="160" dirty="0">
                <a:latin typeface="Trebuchet MS"/>
                <a:cs typeface="Trebuchet MS"/>
              </a:rPr>
              <a:t> </a:t>
            </a:r>
            <a:r>
              <a:rPr sz="3300" spc="330" dirty="0">
                <a:latin typeface="Trebuchet MS"/>
                <a:cs typeface="Trebuchet MS"/>
              </a:rPr>
              <a:t>играть</a:t>
            </a:r>
            <a:r>
              <a:rPr sz="3300" spc="160" dirty="0">
                <a:latin typeface="Trebuchet MS"/>
                <a:cs typeface="Trebuchet MS"/>
              </a:rPr>
              <a:t> </a:t>
            </a:r>
            <a:r>
              <a:rPr sz="3300" spc="265" dirty="0">
                <a:latin typeface="Trebuchet MS"/>
                <a:cs typeface="Trebuchet MS"/>
              </a:rPr>
              <a:t>вместе»</a:t>
            </a:r>
            <a:endParaRPr sz="3300">
              <a:latin typeface="Trebuchet MS"/>
              <a:cs typeface="Trebuchet MS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68681" y="1054798"/>
            <a:ext cx="5802477" cy="5802477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597141" y="1545155"/>
            <a:ext cx="4737735" cy="23736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7000"/>
              </a:lnSpc>
              <a:spcBef>
                <a:spcPts val="100"/>
              </a:spcBef>
            </a:pPr>
            <a:r>
              <a:rPr lang="ru-RU" sz="2400" b="1" dirty="0" smtClean="0">
                <a:solidFill>
                  <a:srgbClr val="151515"/>
                </a:solidFill>
                <a:latin typeface="Times New Roman"/>
                <a:cs typeface="Times New Roman"/>
              </a:rPr>
              <a:t>Задача</a:t>
            </a:r>
            <a:r>
              <a:rPr sz="2400" b="1" dirty="0" smtClean="0">
                <a:solidFill>
                  <a:srgbClr val="151515"/>
                </a:solidFill>
                <a:latin typeface="Times New Roman"/>
                <a:cs typeface="Times New Roman"/>
              </a:rPr>
              <a:t>:</a:t>
            </a:r>
            <a:r>
              <a:rPr sz="2400" b="1" spc="15" dirty="0" smtClean="0">
                <a:solidFill>
                  <a:srgbClr val="151515"/>
                </a:solidFill>
                <a:latin typeface="Times New Roman"/>
                <a:cs typeface="Times New Roman"/>
              </a:rPr>
              <a:t>  </a:t>
            </a:r>
            <a:r>
              <a:rPr sz="2400" dirty="0">
                <a:solidFill>
                  <a:srgbClr val="151515"/>
                </a:solidFill>
                <a:latin typeface="Times New Roman"/>
                <a:cs typeface="Times New Roman"/>
              </a:rPr>
              <a:t>Учить</a:t>
            </a:r>
            <a:r>
              <a:rPr sz="2400" spc="15" dirty="0">
                <a:solidFill>
                  <a:srgbClr val="151515"/>
                </a:solidFill>
                <a:latin typeface="Times New Roman"/>
                <a:cs typeface="Times New Roman"/>
              </a:rPr>
              <a:t>  </a:t>
            </a:r>
            <a:r>
              <a:rPr sz="2400" dirty="0">
                <a:solidFill>
                  <a:srgbClr val="151515"/>
                </a:solidFill>
                <a:latin typeface="Times New Roman"/>
                <a:cs typeface="Times New Roman"/>
              </a:rPr>
              <a:t>детей</a:t>
            </a:r>
            <a:r>
              <a:rPr sz="2400" spc="15" dirty="0">
                <a:solidFill>
                  <a:srgbClr val="151515"/>
                </a:solidFill>
                <a:latin typeface="Times New Roman"/>
                <a:cs typeface="Times New Roman"/>
              </a:rPr>
              <a:t>  </a:t>
            </a:r>
            <a:r>
              <a:rPr sz="2400" dirty="0">
                <a:solidFill>
                  <a:srgbClr val="151515"/>
                </a:solidFill>
                <a:latin typeface="Times New Roman"/>
                <a:cs typeface="Times New Roman"/>
              </a:rPr>
              <a:t>играть</a:t>
            </a:r>
            <a:r>
              <a:rPr sz="2400" spc="15" dirty="0">
                <a:solidFill>
                  <a:srgbClr val="151515"/>
                </a:solidFill>
                <a:latin typeface="Times New Roman"/>
                <a:cs typeface="Times New Roman"/>
              </a:rPr>
              <a:t>  </a:t>
            </a:r>
            <a:r>
              <a:rPr sz="2400" spc="-10" dirty="0">
                <a:solidFill>
                  <a:srgbClr val="151515"/>
                </a:solidFill>
                <a:latin typeface="Times New Roman"/>
                <a:cs typeface="Times New Roman"/>
              </a:rPr>
              <a:t>рядом, </a:t>
            </a:r>
            <a:r>
              <a:rPr sz="2400" dirty="0">
                <a:solidFill>
                  <a:srgbClr val="151515"/>
                </a:solidFill>
                <a:latin typeface="Times New Roman"/>
                <a:cs typeface="Times New Roman"/>
              </a:rPr>
              <a:t>не</a:t>
            </a:r>
            <a:r>
              <a:rPr sz="2400" spc="280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51515"/>
                </a:solidFill>
                <a:latin typeface="Times New Roman"/>
                <a:cs typeface="Times New Roman"/>
              </a:rPr>
              <a:t>мешая</a:t>
            </a:r>
            <a:r>
              <a:rPr sz="2400" spc="280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51515"/>
                </a:solidFill>
                <a:latin typeface="Times New Roman"/>
                <a:cs typeface="Times New Roman"/>
              </a:rPr>
              <a:t>друг</a:t>
            </a:r>
            <a:r>
              <a:rPr sz="2400" spc="280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51515"/>
                </a:solidFill>
                <a:latin typeface="Times New Roman"/>
                <a:cs typeface="Times New Roman"/>
              </a:rPr>
              <a:t>другу;</a:t>
            </a:r>
            <a:r>
              <a:rPr sz="2400" spc="275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151515"/>
                </a:solidFill>
                <a:latin typeface="Times New Roman"/>
                <a:cs typeface="Times New Roman"/>
              </a:rPr>
              <a:t>формировать </a:t>
            </a:r>
            <a:r>
              <a:rPr sz="2400" dirty="0">
                <a:solidFill>
                  <a:srgbClr val="151515"/>
                </a:solidFill>
                <a:latin typeface="Times New Roman"/>
                <a:cs typeface="Times New Roman"/>
              </a:rPr>
              <a:t>начальные</a:t>
            </a:r>
            <a:r>
              <a:rPr sz="2400" spc="459" dirty="0">
                <a:solidFill>
                  <a:srgbClr val="151515"/>
                </a:solidFill>
                <a:latin typeface="Times New Roman"/>
                <a:cs typeface="Times New Roman"/>
              </a:rPr>
              <a:t>   </a:t>
            </a:r>
            <a:r>
              <a:rPr sz="2400" dirty="0">
                <a:solidFill>
                  <a:srgbClr val="151515"/>
                </a:solidFill>
                <a:latin typeface="Times New Roman"/>
                <a:cs typeface="Times New Roman"/>
              </a:rPr>
              <a:t>навыки</a:t>
            </a:r>
            <a:r>
              <a:rPr sz="2400" spc="459" dirty="0">
                <a:solidFill>
                  <a:srgbClr val="151515"/>
                </a:solidFill>
                <a:latin typeface="Times New Roman"/>
                <a:cs typeface="Times New Roman"/>
              </a:rPr>
              <a:t>   </a:t>
            </a:r>
            <a:r>
              <a:rPr sz="2400" spc="-10" dirty="0">
                <a:solidFill>
                  <a:srgbClr val="151515"/>
                </a:solidFill>
                <a:latin typeface="Times New Roman"/>
                <a:cs typeface="Times New Roman"/>
              </a:rPr>
              <a:t>разрешения конфликтных</a:t>
            </a:r>
            <a:r>
              <a:rPr sz="2400" spc="-25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51515"/>
                </a:solidFill>
                <a:latin typeface="Times New Roman"/>
                <a:cs typeface="Times New Roman"/>
              </a:rPr>
              <a:t>ситуаций</a:t>
            </a:r>
            <a:r>
              <a:rPr sz="2400" spc="-25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51515"/>
                </a:solidFill>
                <a:latin typeface="Times New Roman"/>
                <a:cs typeface="Times New Roman"/>
              </a:rPr>
              <a:t>(с</a:t>
            </a:r>
            <a:r>
              <a:rPr sz="2400" spc="-25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151515"/>
                </a:solidFill>
                <a:latin typeface="Times New Roman"/>
                <a:cs typeface="Times New Roman"/>
              </a:rPr>
              <a:t>помощью </a:t>
            </a:r>
            <a:r>
              <a:rPr sz="2400" dirty="0">
                <a:solidFill>
                  <a:srgbClr val="151515"/>
                </a:solidFill>
                <a:latin typeface="Times New Roman"/>
                <a:cs typeface="Times New Roman"/>
              </a:rPr>
              <a:t>взрослого)</a:t>
            </a:r>
            <a:r>
              <a:rPr sz="2400" spc="305" dirty="0">
                <a:solidFill>
                  <a:srgbClr val="151515"/>
                </a:solidFill>
                <a:latin typeface="Times New Roman"/>
                <a:cs typeface="Times New Roman"/>
              </a:rPr>
              <a:t>    </a:t>
            </a:r>
            <a:r>
              <a:rPr sz="2400" dirty="0">
                <a:solidFill>
                  <a:srgbClr val="151515"/>
                </a:solidFill>
                <a:latin typeface="Times New Roman"/>
                <a:cs typeface="Times New Roman"/>
              </a:rPr>
              <a:t>через</a:t>
            </a:r>
            <a:r>
              <a:rPr sz="2400" spc="305" dirty="0">
                <a:solidFill>
                  <a:srgbClr val="151515"/>
                </a:solidFill>
                <a:latin typeface="Times New Roman"/>
                <a:cs typeface="Times New Roman"/>
              </a:rPr>
              <a:t>    </a:t>
            </a:r>
            <a:r>
              <a:rPr sz="2400" dirty="0">
                <a:solidFill>
                  <a:srgbClr val="151515"/>
                </a:solidFill>
                <a:latin typeface="Times New Roman"/>
                <a:cs typeface="Times New Roman"/>
              </a:rPr>
              <a:t>просьбу</a:t>
            </a:r>
            <a:r>
              <a:rPr sz="2400" spc="305" dirty="0">
                <a:solidFill>
                  <a:srgbClr val="151515"/>
                </a:solidFill>
                <a:latin typeface="Times New Roman"/>
                <a:cs typeface="Times New Roman"/>
              </a:rPr>
              <a:t>    </a:t>
            </a:r>
            <a:r>
              <a:rPr sz="2400" spc="-50" dirty="0">
                <a:solidFill>
                  <a:srgbClr val="151515"/>
                </a:solidFill>
                <a:latin typeface="Times New Roman"/>
                <a:cs typeface="Times New Roman"/>
              </a:rPr>
              <a:t>и </a:t>
            </a:r>
            <a:r>
              <a:rPr sz="2400" spc="-10" dirty="0">
                <a:solidFill>
                  <a:srgbClr val="151515"/>
                </a:solidFill>
                <a:latin typeface="Times New Roman"/>
                <a:cs typeface="Times New Roman"/>
              </a:rPr>
              <a:t>очередность.</a:t>
            </a:r>
            <a:endParaRPr sz="24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13976" y="99263"/>
            <a:ext cx="3832860" cy="995680"/>
          </a:xfrm>
          <a:prstGeom prst="rect">
            <a:avLst/>
          </a:prstGeom>
        </p:spPr>
        <p:txBody>
          <a:bodyPr vert="horz" wrap="square" lIns="0" tIns="170180" rIns="0" bIns="0" rtlCol="0">
            <a:spAutoFit/>
          </a:bodyPr>
          <a:lstStyle/>
          <a:p>
            <a:pPr marL="12700" marR="5080">
              <a:lnSpc>
                <a:spcPct val="72000"/>
              </a:lnSpc>
              <a:spcBef>
                <a:spcPts val="1340"/>
              </a:spcBef>
            </a:pPr>
            <a:r>
              <a:rPr sz="3700" b="0" spc="295" dirty="0">
                <a:latin typeface="Trebuchet MS"/>
                <a:cs typeface="Trebuchet MS"/>
              </a:rPr>
              <a:t>Пояснительная </a:t>
            </a:r>
            <a:r>
              <a:rPr sz="3700" b="0" spc="300" dirty="0">
                <a:latin typeface="Trebuchet MS"/>
                <a:cs typeface="Trebuchet MS"/>
              </a:rPr>
              <a:t>записка</a:t>
            </a:r>
            <a:endParaRPr sz="37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42137" y="1148158"/>
            <a:ext cx="11057890" cy="32137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367155" algn="just">
              <a:lnSpc>
                <a:spcPct val="106700"/>
              </a:lnSpc>
              <a:spcBef>
                <a:spcPts val="100"/>
              </a:spcBef>
            </a:pPr>
            <a:r>
              <a:rPr sz="2800" dirty="0">
                <a:solidFill>
                  <a:srgbClr val="0D0D0D"/>
                </a:solidFill>
                <a:latin typeface="Times New Roman"/>
                <a:cs typeface="Times New Roman"/>
              </a:rPr>
              <a:t>В</a:t>
            </a:r>
            <a:r>
              <a:rPr sz="2800" spc="59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D0D0D"/>
                </a:solidFill>
                <a:latin typeface="Times New Roman"/>
                <a:cs typeface="Times New Roman"/>
              </a:rPr>
              <a:t>раннем</a:t>
            </a:r>
            <a:r>
              <a:rPr sz="2800" spc="60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D0D0D"/>
                </a:solidFill>
                <a:latin typeface="Times New Roman"/>
                <a:cs typeface="Times New Roman"/>
              </a:rPr>
              <a:t>возрасте</a:t>
            </a:r>
            <a:r>
              <a:rPr sz="2800" spc="60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D0D0D"/>
                </a:solidFill>
                <a:latin typeface="Times New Roman"/>
                <a:cs typeface="Times New Roman"/>
              </a:rPr>
              <a:t>патриотическое</a:t>
            </a:r>
            <a:r>
              <a:rPr sz="2800" spc="60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D0D0D"/>
                </a:solidFill>
                <a:latin typeface="Times New Roman"/>
                <a:cs typeface="Times New Roman"/>
              </a:rPr>
              <a:t>воспитание</a:t>
            </a:r>
            <a:r>
              <a:rPr sz="2800" spc="59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D0D0D"/>
                </a:solidFill>
                <a:latin typeface="Times New Roman"/>
                <a:cs typeface="Times New Roman"/>
              </a:rPr>
              <a:t>начинается</a:t>
            </a:r>
            <a:r>
              <a:rPr sz="2800" spc="60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800" spc="-50" dirty="0">
                <a:solidFill>
                  <a:srgbClr val="0D0D0D"/>
                </a:solidFill>
                <a:latin typeface="Times New Roman"/>
                <a:cs typeface="Times New Roman"/>
              </a:rPr>
              <a:t>с </a:t>
            </a:r>
            <a:r>
              <a:rPr sz="2800" dirty="0">
                <a:solidFill>
                  <a:srgbClr val="0D0D0D"/>
                </a:solidFill>
                <a:latin typeface="Times New Roman"/>
                <a:cs typeface="Times New Roman"/>
              </a:rPr>
              <a:t>формирования</a:t>
            </a:r>
            <a:r>
              <a:rPr sz="2800" spc="1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D0D0D"/>
                </a:solidFill>
                <a:latin typeface="Times New Roman"/>
                <a:cs typeface="Times New Roman"/>
              </a:rPr>
              <a:t>чувства</a:t>
            </a:r>
            <a:r>
              <a:rPr sz="2800" spc="1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D0D0D"/>
                </a:solidFill>
                <a:latin typeface="Times New Roman"/>
                <a:cs typeface="Times New Roman"/>
              </a:rPr>
              <a:t>привязанности</a:t>
            </a:r>
            <a:r>
              <a:rPr sz="2800" spc="2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D0D0D"/>
                </a:solidFill>
                <a:latin typeface="Times New Roman"/>
                <a:cs typeface="Times New Roman"/>
              </a:rPr>
              <a:t>к</a:t>
            </a:r>
            <a:r>
              <a:rPr sz="2800" spc="1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D0D0D"/>
                </a:solidFill>
                <a:latin typeface="Times New Roman"/>
                <a:cs typeface="Times New Roman"/>
              </a:rPr>
              <a:t>самым</a:t>
            </a:r>
            <a:r>
              <a:rPr sz="2800" spc="1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D0D0D"/>
                </a:solidFill>
                <a:latin typeface="Times New Roman"/>
                <a:cs typeface="Times New Roman"/>
              </a:rPr>
              <a:t>близким</a:t>
            </a:r>
            <a:r>
              <a:rPr sz="2800" spc="1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D0D0D"/>
                </a:solidFill>
                <a:latin typeface="Times New Roman"/>
                <a:cs typeface="Times New Roman"/>
              </a:rPr>
              <a:t>людям</a:t>
            </a:r>
            <a:r>
              <a:rPr sz="2800" spc="1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D0D0D"/>
                </a:solidFill>
                <a:latin typeface="Times New Roman"/>
                <a:cs typeface="Times New Roman"/>
              </a:rPr>
              <a:t>–</a:t>
            </a:r>
            <a:r>
              <a:rPr sz="2800" spc="1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0D0D0D"/>
                </a:solidFill>
                <a:latin typeface="Times New Roman"/>
                <a:cs typeface="Times New Roman"/>
              </a:rPr>
              <a:t>семье, </a:t>
            </a:r>
            <a:r>
              <a:rPr sz="2800" dirty="0">
                <a:solidFill>
                  <a:srgbClr val="0D0D0D"/>
                </a:solidFill>
                <a:latin typeface="Times New Roman"/>
                <a:cs typeface="Times New Roman"/>
              </a:rPr>
              <a:t>воспитателям,</a:t>
            </a:r>
            <a:r>
              <a:rPr sz="2800" spc="25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D0D0D"/>
                </a:solidFill>
                <a:latin typeface="Times New Roman"/>
                <a:cs typeface="Times New Roman"/>
              </a:rPr>
              <a:t>дому,</a:t>
            </a:r>
            <a:r>
              <a:rPr sz="2800" spc="254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D0D0D"/>
                </a:solidFill>
                <a:latin typeface="Times New Roman"/>
                <a:cs typeface="Times New Roman"/>
              </a:rPr>
              <a:t>детскому</a:t>
            </a:r>
            <a:r>
              <a:rPr sz="2800" spc="254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D0D0D"/>
                </a:solidFill>
                <a:latin typeface="Times New Roman"/>
                <a:cs typeface="Times New Roman"/>
              </a:rPr>
              <a:t>саду.</a:t>
            </a:r>
            <a:r>
              <a:rPr sz="2800" spc="254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D0D0D"/>
                </a:solidFill>
                <a:latin typeface="Times New Roman"/>
                <a:cs typeface="Times New Roman"/>
              </a:rPr>
              <a:t>Проект</a:t>
            </a:r>
            <a:r>
              <a:rPr sz="2800" spc="254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D0D0D"/>
                </a:solidFill>
                <a:latin typeface="Times New Roman"/>
                <a:cs typeface="Times New Roman"/>
              </a:rPr>
              <a:t>построен</a:t>
            </a:r>
            <a:r>
              <a:rPr sz="2800" spc="25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D0D0D"/>
                </a:solidFill>
                <a:latin typeface="Times New Roman"/>
                <a:cs typeface="Times New Roman"/>
              </a:rPr>
              <a:t>на</a:t>
            </a:r>
            <a:r>
              <a:rPr sz="2800" spc="254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D0D0D"/>
                </a:solidFill>
                <a:latin typeface="Times New Roman"/>
                <a:cs typeface="Times New Roman"/>
              </a:rPr>
              <a:t>принципе</a:t>
            </a:r>
            <a:r>
              <a:rPr sz="2800" spc="25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800" spc="-25" dirty="0">
                <a:solidFill>
                  <a:srgbClr val="0D0D0D"/>
                </a:solidFill>
                <a:latin typeface="Times New Roman"/>
                <a:cs typeface="Times New Roman"/>
              </a:rPr>
              <a:t>«от </a:t>
            </a:r>
            <a:r>
              <a:rPr sz="2800" spc="-10" dirty="0">
                <a:solidFill>
                  <a:srgbClr val="0D0D0D"/>
                </a:solidFill>
                <a:latin typeface="Times New Roman"/>
                <a:cs typeface="Times New Roman"/>
              </a:rPr>
              <a:t>близкого</a:t>
            </a:r>
            <a:r>
              <a:rPr sz="2800" spc="8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D0D0D"/>
                </a:solidFill>
                <a:latin typeface="Times New Roman"/>
                <a:cs typeface="Times New Roman"/>
              </a:rPr>
              <a:t>к</a:t>
            </a:r>
            <a:r>
              <a:rPr sz="2800" spc="8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D0D0D"/>
                </a:solidFill>
                <a:latin typeface="Times New Roman"/>
                <a:cs typeface="Times New Roman"/>
              </a:rPr>
              <a:t>далекому»</a:t>
            </a:r>
            <a:r>
              <a:rPr sz="2800" spc="8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D0D0D"/>
                </a:solidFill>
                <a:latin typeface="Times New Roman"/>
                <a:cs typeface="Times New Roman"/>
              </a:rPr>
              <a:t>и</a:t>
            </a:r>
            <a:r>
              <a:rPr sz="2800" spc="9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D0D0D"/>
                </a:solidFill>
                <a:latin typeface="Times New Roman"/>
                <a:cs typeface="Times New Roman"/>
              </a:rPr>
              <a:t>направлен</a:t>
            </a:r>
            <a:r>
              <a:rPr sz="2800" spc="8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D0D0D"/>
                </a:solidFill>
                <a:latin typeface="Times New Roman"/>
                <a:cs typeface="Times New Roman"/>
              </a:rPr>
              <a:t>на</a:t>
            </a:r>
            <a:r>
              <a:rPr sz="2800" spc="8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D0D0D"/>
                </a:solidFill>
                <a:latin typeface="Times New Roman"/>
                <a:cs typeface="Times New Roman"/>
              </a:rPr>
              <a:t>создание</a:t>
            </a:r>
            <a:r>
              <a:rPr sz="2800" spc="8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D0D0D"/>
                </a:solidFill>
                <a:latin typeface="Times New Roman"/>
                <a:cs typeface="Times New Roman"/>
              </a:rPr>
              <a:t>у</a:t>
            </a:r>
            <a:r>
              <a:rPr sz="2800" spc="8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D0D0D"/>
                </a:solidFill>
                <a:latin typeface="Times New Roman"/>
                <a:cs typeface="Times New Roman"/>
              </a:rPr>
              <a:t>детей</a:t>
            </a:r>
            <a:r>
              <a:rPr sz="2800" spc="8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0D0D0D"/>
                </a:solidFill>
                <a:latin typeface="Times New Roman"/>
                <a:cs typeface="Times New Roman"/>
              </a:rPr>
              <a:t>положительного </a:t>
            </a:r>
            <a:r>
              <a:rPr sz="2800" dirty="0">
                <a:solidFill>
                  <a:srgbClr val="0D0D0D"/>
                </a:solidFill>
                <a:latin typeface="Times New Roman"/>
                <a:cs typeface="Times New Roman"/>
              </a:rPr>
              <a:t>эмоционального</a:t>
            </a:r>
            <a:r>
              <a:rPr sz="2800" spc="45" dirty="0">
                <a:solidFill>
                  <a:srgbClr val="0D0D0D"/>
                </a:solidFill>
                <a:latin typeface="Times New Roman"/>
                <a:cs typeface="Times New Roman"/>
              </a:rPr>
              <a:t>  </a:t>
            </a:r>
            <a:r>
              <a:rPr sz="2800" dirty="0">
                <a:solidFill>
                  <a:srgbClr val="0D0D0D"/>
                </a:solidFill>
                <a:latin typeface="Times New Roman"/>
                <a:cs typeface="Times New Roman"/>
              </a:rPr>
              <a:t>опыта,</a:t>
            </a:r>
            <a:r>
              <a:rPr sz="2800" spc="50" dirty="0">
                <a:solidFill>
                  <a:srgbClr val="0D0D0D"/>
                </a:solidFill>
                <a:latin typeface="Times New Roman"/>
                <a:cs typeface="Times New Roman"/>
              </a:rPr>
              <a:t>  </a:t>
            </a:r>
            <a:r>
              <a:rPr sz="2800" dirty="0">
                <a:solidFill>
                  <a:srgbClr val="0D0D0D"/>
                </a:solidFill>
                <a:latin typeface="Times New Roman"/>
                <a:cs typeface="Times New Roman"/>
              </a:rPr>
              <a:t>чувства</a:t>
            </a:r>
            <a:r>
              <a:rPr sz="2800" spc="50" dirty="0">
                <a:solidFill>
                  <a:srgbClr val="0D0D0D"/>
                </a:solidFill>
                <a:latin typeface="Times New Roman"/>
                <a:cs typeface="Times New Roman"/>
              </a:rPr>
              <a:t>  </a:t>
            </a:r>
            <a:r>
              <a:rPr sz="2800" dirty="0">
                <a:solidFill>
                  <a:srgbClr val="0D0D0D"/>
                </a:solidFill>
                <a:latin typeface="Times New Roman"/>
                <a:cs typeface="Times New Roman"/>
              </a:rPr>
              <a:t>защищенности</a:t>
            </a:r>
            <a:r>
              <a:rPr sz="2800" spc="45" dirty="0">
                <a:solidFill>
                  <a:srgbClr val="0D0D0D"/>
                </a:solidFill>
                <a:latin typeface="Times New Roman"/>
                <a:cs typeface="Times New Roman"/>
              </a:rPr>
              <a:t>  </a:t>
            </a:r>
            <a:r>
              <a:rPr sz="2800" dirty="0">
                <a:solidFill>
                  <a:srgbClr val="0D0D0D"/>
                </a:solidFill>
                <a:latin typeface="Times New Roman"/>
                <a:cs typeface="Times New Roman"/>
              </a:rPr>
              <a:t>и</a:t>
            </a:r>
            <a:r>
              <a:rPr sz="2800" spc="45" dirty="0">
                <a:solidFill>
                  <a:srgbClr val="0D0D0D"/>
                </a:solidFill>
                <a:latin typeface="Times New Roman"/>
                <a:cs typeface="Times New Roman"/>
              </a:rPr>
              <a:t>  </a:t>
            </a:r>
            <a:r>
              <a:rPr sz="2800" dirty="0">
                <a:solidFill>
                  <a:srgbClr val="0D0D0D"/>
                </a:solidFill>
                <a:latin typeface="Times New Roman"/>
                <a:cs typeface="Times New Roman"/>
              </a:rPr>
              <a:t>принадлежности</a:t>
            </a:r>
            <a:r>
              <a:rPr sz="2800" spc="50" dirty="0">
                <a:solidFill>
                  <a:srgbClr val="0D0D0D"/>
                </a:solidFill>
                <a:latin typeface="Times New Roman"/>
                <a:cs typeface="Times New Roman"/>
              </a:rPr>
              <a:t>  </a:t>
            </a:r>
            <a:r>
              <a:rPr sz="2800" spc="-50" dirty="0">
                <a:solidFill>
                  <a:srgbClr val="0D0D0D"/>
                </a:solidFill>
                <a:latin typeface="Times New Roman"/>
                <a:cs typeface="Times New Roman"/>
              </a:rPr>
              <a:t>к </a:t>
            </a:r>
            <a:r>
              <a:rPr sz="2800" dirty="0">
                <a:solidFill>
                  <a:srgbClr val="0D0D0D"/>
                </a:solidFill>
                <a:latin typeface="Times New Roman"/>
                <a:cs typeface="Times New Roman"/>
              </a:rPr>
              <a:t>малой</a:t>
            </a:r>
            <a:r>
              <a:rPr sz="2800" spc="15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D0D0D"/>
                </a:solidFill>
                <a:latin typeface="Times New Roman"/>
                <a:cs typeface="Times New Roman"/>
              </a:rPr>
              <a:t>группе.</a:t>
            </a:r>
            <a:r>
              <a:rPr sz="2800" spc="16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D0D0D"/>
                </a:solidFill>
                <a:latin typeface="Times New Roman"/>
                <a:cs typeface="Times New Roman"/>
              </a:rPr>
              <a:t>Все</a:t>
            </a:r>
            <a:r>
              <a:rPr sz="2800" spc="15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D0D0D"/>
                </a:solidFill>
                <a:latin typeface="Times New Roman"/>
                <a:cs typeface="Times New Roman"/>
              </a:rPr>
              <a:t>мероприятия</a:t>
            </a:r>
            <a:r>
              <a:rPr sz="2800" spc="15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D0D0D"/>
                </a:solidFill>
                <a:latin typeface="Times New Roman"/>
                <a:cs typeface="Times New Roman"/>
              </a:rPr>
              <a:t>проводятся</a:t>
            </a:r>
            <a:r>
              <a:rPr sz="2800" spc="16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D0D0D"/>
                </a:solidFill>
                <a:latin typeface="Times New Roman"/>
                <a:cs typeface="Times New Roman"/>
              </a:rPr>
              <a:t>в</a:t>
            </a:r>
            <a:r>
              <a:rPr sz="2800" spc="16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D0D0D"/>
                </a:solidFill>
                <a:latin typeface="Times New Roman"/>
                <a:cs typeface="Times New Roman"/>
              </a:rPr>
              <a:t>игровой</a:t>
            </a:r>
            <a:r>
              <a:rPr sz="2800" spc="15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D0D0D"/>
                </a:solidFill>
                <a:latin typeface="Times New Roman"/>
                <a:cs typeface="Times New Roman"/>
              </a:rPr>
              <a:t>форме,</a:t>
            </a:r>
            <a:r>
              <a:rPr sz="2800" spc="15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D0D0D"/>
                </a:solidFill>
                <a:latin typeface="Times New Roman"/>
                <a:cs typeface="Times New Roman"/>
              </a:rPr>
              <a:t>с</a:t>
            </a:r>
            <a:r>
              <a:rPr sz="2800" spc="15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0D0D0D"/>
                </a:solidFill>
                <a:latin typeface="Times New Roman"/>
                <a:cs typeface="Times New Roman"/>
              </a:rPr>
              <a:t>опорой </a:t>
            </a:r>
            <a:r>
              <a:rPr sz="2800" dirty="0">
                <a:solidFill>
                  <a:srgbClr val="0D0D0D"/>
                </a:solidFill>
                <a:latin typeface="Times New Roman"/>
                <a:cs typeface="Times New Roman"/>
              </a:rPr>
              <a:t>на</a:t>
            </a:r>
            <a:r>
              <a:rPr sz="2800" spc="-4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0D0D0D"/>
                </a:solidFill>
                <a:latin typeface="Times New Roman"/>
                <a:cs typeface="Times New Roman"/>
              </a:rPr>
              <a:t>наглядность</a:t>
            </a:r>
            <a:r>
              <a:rPr sz="2800" spc="-3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D0D0D"/>
                </a:solidFill>
                <a:latin typeface="Times New Roman"/>
                <a:cs typeface="Times New Roman"/>
              </a:rPr>
              <a:t>и</a:t>
            </a:r>
            <a:r>
              <a:rPr sz="2800" spc="-3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D0D0D"/>
                </a:solidFill>
                <a:latin typeface="Times New Roman"/>
                <a:cs typeface="Times New Roman"/>
              </a:rPr>
              <a:t>активное</a:t>
            </a:r>
            <a:r>
              <a:rPr sz="2800" spc="-3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D0D0D"/>
                </a:solidFill>
                <a:latin typeface="Times New Roman"/>
                <a:cs typeface="Times New Roman"/>
              </a:rPr>
              <a:t>участие</a:t>
            </a:r>
            <a:r>
              <a:rPr sz="2800" spc="-3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D0D0D"/>
                </a:solidFill>
                <a:latin typeface="Times New Roman"/>
                <a:cs typeface="Times New Roman"/>
              </a:rPr>
              <a:t>детей</a:t>
            </a:r>
            <a:r>
              <a:rPr sz="2800" spc="-3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D0D0D"/>
                </a:solidFill>
                <a:latin typeface="Times New Roman"/>
                <a:cs typeface="Times New Roman"/>
              </a:rPr>
              <a:t>в</a:t>
            </a:r>
            <a:r>
              <a:rPr sz="2800" spc="-3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D0D0D"/>
                </a:solidFill>
                <a:latin typeface="Times New Roman"/>
                <a:cs typeface="Times New Roman"/>
              </a:rPr>
              <a:t>простых</a:t>
            </a:r>
            <a:r>
              <a:rPr sz="2800" spc="-3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0D0D0D"/>
                </a:solidFill>
                <a:latin typeface="Times New Roman"/>
                <a:cs typeface="Times New Roman"/>
              </a:rPr>
              <a:t>действиях.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113" cy="6857644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975573" y="117614"/>
            <a:ext cx="86760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0D0D0D"/>
                </a:solidFill>
                <a:latin typeface="Times New Roman"/>
                <a:cs typeface="Times New Roman"/>
              </a:rPr>
              <a:t>СРЕДА:</a:t>
            </a:r>
            <a:r>
              <a:rPr sz="3600" b="1" spc="-5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3600" b="1" spc="-10" dirty="0">
                <a:solidFill>
                  <a:srgbClr val="0D0D0D"/>
                </a:solidFill>
                <a:latin typeface="Times New Roman"/>
                <a:cs typeface="Times New Roman"/>
              </a:rPr>
              <a:t>«Помощники</a:t>
            </a:r>
            <a:r>
              <a:rPr sz="3600" b="1" spc="-5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3600" b="1" dirty="0">
                <a:solidFill>
                  <a:srgbClr val="0D0D0D"/>
                </a:solidFill>
                <a:latin typeface="Times New Roman"/>
                <a:cs typeface="Times New Roman"/>
              </a:rPr>
              <a:t>наши</a:t>
            </a:r>
            <a:r>
              <a:rPr sz="3600" b="1" spc="-5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3600" b="1" dirty="0">
                <a:solidFill>
                  <a:srgbClr val="0D0D0D"/>
                </a:solidFill>
                <a:latin typeface="Times New Roman"/>
                <a:cs typeface="Times New Roman"/>
              </a:rPr>
              <a:t>есть</a:t>
            </a:r>
            <a:r>
              <a:rPr sz="3600" b="1" spc="-5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3600" b="1" spc="-10" dirty="0">
                <a:solidFill>
                  <a:srgbClr val="0D0D0D"/>
                </a:solidFill>
                <a:latin typeface="Times New Roman"/>
                <a:cs typeface="Times New Roman"/>
              </a:rPr>
              <a:t>всегда!»</a:t>
            </a:r>
            <a:endParaRPr sz="36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5038" y="1798916"/>
            <a:ext cx="4899964" cy="489996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106754" y="1798916"/>
            <a:ext cx="4899964" cy="4899964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896302" y="897750"/>
            <a:ext cx="1069467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73430" marR="5080" indent="-761365">
              <a:lnSpc>
                <a:spcPct val="100000"/>
              </a:lnSpc>
              <a:spcBef>
                <a:spcPts val="100"/>
              </a:spcBef>
              <a:tabLst>
                <a:tab pos="970915" algn="l"/>
              </a:tabLst>
            </a:pPr>
            <a:r>
              <a:rPr lang="ru-RU" sz="2400" b="1" spc="-10" dirty="0" smtClean="0">
                <a:solidFill>
                  <a:srgbClr val="151515"/>
                </a:solidFill>
                <a:latin typeface="Times New Roman"/>
                <a:cs typeface="Times New Roman"/>
              </a:rPr>
              <a:t>Задача</a:t>
            </a:r>
            <a:r>
              <a:rPr sz="2400" b="1" spc="-10" dirty="0" smtClean="0">
                <a:solidFill>
                  <a:srgbClr val="151515"/>
                </a:solidFill>
                <a:latin typeface="Times New Roman"/>
                <a:cs typeface="Times New Roman"/>
              </a:rPr>
              <a:t>:</a:t>
            </a:r>
            <a:r>
              <a:rPr lang="ru-RU" sz="2400" b="1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2400" spc="-10" dirty="0" err="1" smtClean="0">
                <a:solidFill>
                  <a:srgbClr val="151515"/>
                </a:solidFill>
                <a:latin typeface="Times New Roman"/>
                <a:cs typeface="Times New Roman"/>
              </a:rPr>
              <a:t>Воспитывать</a:t>
            </a:r>
            <a:r>
              <a:rPr sz="2400" spc="-60" dirty="0" smtClean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151515"/>
                </a:solidFill>
                <a:latin typeface="Times New Roman"/>
                <a:cs typeface="Times New Roman"/>
              </a:rPr>
              <a:t>отзывчивость</a:t>
            </a:r>
            <a:r>
              <a:rPr sz="2400" spc="-60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51515"/>
                </a:solidFill>
                <a:latin typeface="Times New Roman"/>
                <a:cs typeface="Times New Roman"/>
              </a:rPr>
              <a:t>и</a:t>
            </a:r>
            <a:r>
              <a:rPr sz="2400" spc="-65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151515"/>
                </a:solidFill>
                <a:latin typeface="Times New Roman"/>
                <a:cs typeface="Times New Roman"/>
              </a:rPr>
              <a:t>желание</a:t>
            </a:r>
            <a:r>
              <a:rPr sz="2400" spc="-70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151515"/>
                </a:solidFill>
                <a:latin typeface="Times New Roman"/>
                <a:cs typeface="Times New Roman"/>
              </a:rPr>
              <a:t>помогать</a:t>
            </a:r>
            <a:r>
              <a:rPr sz="2400" spc="-60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51515"/>
                </a:solidFill>
                <a:latin typeface="Times New Roman"/>
                <a:cs typeface="Times New Roman"/>
              </a:rPr>
              <a:t>сверстникам</a:t>
            </a:r>
            <a:r>
              <a:rPr sz="2400" spc="-65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51515"/>
                </a:solidFill>
                <a:latin typeface="Times New Roman"/>
                <a:cs typeface="Times New Roman"/>
              </a:rPr>
              <a:t>и</a:t>
            </a:r>
            <a:r>
              <a:rPr sz="2400" spc="-65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51515"/>
                </a:solidFill>
                <a:latin typeface="Times New Roman"/>
                <a:cs typeface="Times New Roman"/>
              </a:rPr>
              <a:t>взрослым</a:t>
            </a:r>
            <a:r>
              <a:rPr sz="2400" spc="-60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2400" spc="-50" dirty="0">
                <a:solidFill>
                  <a:srgbClr val="151515"/>
                </a:solidFill>
                <a:latin typeface="Times New Roman"/>
                <a:cs typeface="Times New Roman"/>
              </a:rPr>
              <a:t>в </a:t>
            </a:r>
            <a:r>
              <a:rPr sz="2400" dirty="0">
                <a:solidFill>
                  <a:srgbClr val="151515"/>
                </a:solidFill>
                <a:latin typeface="Times New Roman"/>
                <a:cs typeface="Times New Roman"/>
              </a:rPr>
              <a:t>доступных</a:t>
            </a:r>
            <a:r>
              <a:rPr sz="2400" spc="-120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51515"/>
                </a:solidFill>
                <a:latin typeface="Times New Roman"/>
                <a:cs typeface="Times New Roman"/>
              </a:rPr>
              <a:t>бытовых</a:t>
            </a:r>
            <a:r>
              <a:rPr sz="2400" spc="-114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51515"/>
                </a:solidFill>
                <a:latin typeface="Times New Roman"/>
                <a:cs typeface="Times New Roman"/>
              </a:rPr>
              <a:t>ситуациях;</a:t>
            </a:r>
            <a:r>
              <a:rPr sz="2400" spc="-114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151515"/>
                </a:solidFill>
                <a:latin typeface="Times New Roman"/>
                <a:cs typeface="Times New Roman"/>
              </a:rPr>
              <a:t>развивать</a:t>
            </a:r>
            <a:r>
              <a:rPr sz="2400" spc="-114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151515"/>
                </a:solidFill>
                <a:latin typeface="Times New Roman"/>
                <a:cs typeface="Times New Roman"/>
              </a:rPr>
              <a:t>эмпатию.</a:t>
            </a:r>
            <a:endParaRPr sz="24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21293" y="115468"/>
            <a:ext cx="8729345" cy="543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400" dirty="0"/>
              <a:t>ЧЕТВЕРГ:</a:t>
            </a:r>
            <a:r>
              <a:rPr sz="3400" spc="-110" dirty="0"/>
              <a:t> </a:t>
            </a:r>
            <a:r>
              <a:rPr sz="3400" spc="-10" dirty="0"/>
              <a:t>«Вежливые</a:t>
            </a:r>
            <a:r>
              <a:rPr sz="3400" spc="-110" dirty="0"/>
              <a:t> </a:t>
            </a:r>
            <a:r>
              <a:rPr sz="3400" dirty="0"/>
              <a:t>слова</a:t>
            </a:r>
            <a:r>
              <a:rPr sz="3400" spc="-110" dirty="0"/>
              <a:t> </a:t>
            </a:r>
            <a:r>
              <a:rPr sz="3400" dirty="0"/>
              <a:t>в</a:t>
            </a:r>
            <a:r>
              <a:rPr sz="3400" spc="-110" dirty="0"/>
              <a:t> </a:t>
            </a:r>
            <a:r>
              <a:rPr sz="3400" dirty="0"/>
              <a:t>нашем</a:t>
            </a:r>
            <a:r>
              <a:rPr sz="3400" spc="-110" dirty="0"/>
              <a:t> </a:t>
            </a:r>
            <a:r>
              <a:rPr sz="3400" spc="-10" dirty="0"/>
              <a:t>доме»</a:t>
            </a:r>
            <a:endParaRPr sz="34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8038" y="791997"/>
            <a:ext cx="4478756" cy="5971679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5048173" y="1375105"/>
            <a:ext cx="6908165" cy="14901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lang="ru-RU" sz="2400" b="1" dirty="0" smtClean="0">
                <a:solidFill>
                  <a:srgbClr val="151515"/>
                </a:solidFill>
                <a:latin typeface="Times New Roman"/>
                <a:cs typeface="Times New Roman"/>
              </a:rPr>
              <a:t>Задача</a:t>
            </a:r>
            <a:r>
              <a:rPr sz="2400" b="1" dirty="0" smtClean="0">
                <a:solidFill>
                  <a:srgbClr val="151515"/>
                </a:solidFill>
                <a:latin typeface="Times New Roman"/>
                <a:cs typeface="Times New Roman"/>
              </a:rPr>
              <a:t>:</a:t>
            </a:r>
            <a:r>
              <a:rPr sz="2400" b="1" spc="-40" dirty="0" smtClean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151515"/>
                </a:solidFill>
                <a:latin typeface="Times New Roman"/>
                <a:cs typeface="Times New Roman"/>
              </a:rPr>
              <a:t>Знакомить</a:t>
            </a:r>
            <a:r>
              <a:rPr sz="2400" spc="-40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51515"/>
                </a:solidFill>
                <a:latin typeface="Times New Roman"/>
                <a:cs typeface="Times New Roman"/>
              </a:rPr>
              <a:t>с</a:t>
            </a:r>
            <a:r>
              <a:rPr sz="2400" spc="-45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51515"/>
                </a:solidFill>
                <a:latin typeface="Times New Roman"/>
                <a:cs typeface="Times New Roman"/>
              </a:rPr>
              <a:t>простыми</a:t>
            </a:r>
            <a:r>
              <a:rPr sz="2400" spc="-45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151515"/>
                </a:solidFill>
                <a:latin typeface="Times New Roman"/>
                <a:cs typeface="Times New Roman"/>
              </a:rPr>
              <a:t>«вежливыми</a:t>
            </a:r>
            <a:r>
              <a:rPr sz="2400" spc="-45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151515"/>
                </a:solidFill>
                <a:latin typeface="Times New Roman"/>
                <a:cs typeface="Times New Roman"/>
              </a:rPr>
              <a:t>словами» </a:t>
            </a:r>
            <a:r>
              <a:rPr sz="2400" dirty="0">
                <a:solidFill>
                  <a:srgbClr val="151515"/>
                </a:solidFill>
                <a:latin typeface="Times New Roman"/>
                <a:cs typeface="Times New Roman"/>
              </a:rPr>
              <a:t>(«здравствуй»,</a:t>
            </a:r>
            <a:r>
              <a:rPr sz="2400" spc="565" dirty="0">
                <a:solidFill>
                  <a:srgbClr val="151515"/>
                </a:solidFill>
                <a:latin typeface="Times New Roman"/>
                <a:cs typeface="Times New Roman"/>
              </a:rPr>
              <a:t>     </a:t>
            </a:r>
            <a:r>
              <a:rPr sz="2400" dirty="0">
                <a:solidFill>
                  <a:srgbClr val="151515"/>
                </a:solidFill>
                <a:latin typeface="Times New Roman"/>
                <a:cs typeface="Times New Roman"/>
              </a:rPr>
              <a:t>«спасибо»,</a:t>
            </a:r>
            <a:r>
              <a:rPr sz="2400" spc="570" dirty="0">
                <a:solidFill>
                  <a:srgbClr val="151515"/>
                </a:solidFill>
                <a:latin typeface="Times New Roman"/>
                <a:cs typeface="Times New Roman"/>
              </a:rPr>
              <a:t>     </a:t>
            </a:r>
            <a:r>
              <a:rPr sz="2400" spc="-10" dirty="0">
                <a:solidFill>
                  <a:srgbClr val="151515"/>
                </a:solidFill>
                <a:latin typeface="Times New Roman"/>
                <a:cs typeface="Times New Roman"/>
              </a:rPr>
              <a:t>«пожалуйста»); формировать</a:t>
            </a:r>
            <a:r>
              <a:rPr sz="2400" spc="-65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151515"/>
                </a:solidFill>
                <a:latin typeface="Times New Roman"/>
                <a:cs typeface="Times New Roman"/>
              </a:rPr>
              <a:t>привычку</a:t>
            </a:r>
            <a:r>
              <a:rPr sz="2400" spc="-60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51515"/>
                </a:solidFill>
                <a:latin typeface="Times New Roman"/>
                <a:cs typeface="Times New Roman"/>
              </a:rPr>
              <a:t>их</a:t>
            </a:r>
            <a:r>
              <a:rPr sz="2400" spc="-65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151515"/>
                </a:solidFill>
                <a:latin typeface="Times New Roman"/>
                <a:cs typeface="Times New Roman"/>
              </a:rPr>
              <a:t>использовать</a:t>
            </a:r>
            <a:r>
              <a:rPr sz="2400" spc="-60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51515"/>
                </a:solidFill>
                <a:latin typeface="Times New Roman"/>
                <a:cs typeface="Times New Roman"/>
              </a:rPr>
              <a:t>в</a:t>
            </a:r>
            <a:r>
              <a:rPr sz="2400" spc="-65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151515"/>
                </a:solidFill>
                <a:latin typeface="Times New Roman"/>
                <a:cs typeface="Times New Roman"/>
              </a:rPr>
              <a:t>общении.</a:t>
            </a:r>
            <a:endParaRPr sz="24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37018" rIns="0" bIns="0" rtlCol="0">
            <a:spAutoFit/>
          </a:bodyPr>
          <a:lstStyle/>
          <a:p>
            <a:pPr marL="185420" algn="ctr">
              <a:lnSpc>
                <a:spcPts val="2270"/>
              </a:lnSpc>
              <a:spcBef>
                <a:spcPts val="100"/>
              </a:spcBef>
            </a:pPr>
            <a:r>
              <a:rPr sz="2200" dirty="0"/>
              <a:t>ПЯТНИЦА:</a:t>
            </a:r>
            <a:r>
              <a:rPr sz="2200" spc="-85" dirty="0"/>
              <a:t> </a:t>
            </a:r>
            <a:r>
              <a:rPr sz="2200" dirty="0"/>
              <a:t>«Праздник</a:t>
            </a:r>
            <a:r>
              <a:rPr sz="2200" spc="-70" dirty="0"/>
              <a:t> </a:t>
            </a:r>
            <a:r>
              <a:rPr sz="2200" spc="-10" dirty="0"/>
              <a:t>дружбы</a:t>
            </a:r>
            <a:r>
              <a:rPr sz="2200" spc="-75" dirty="0"/>
              <a:t> </a:t>
            </a:r>
            <a:r>
              <a:rPr sz="2200" dirty="0"/>
              <a:t>в</a:t>
            </a:r>
            <a:r>
              <a:rPr sz="2200" spc="-70" dirty="0"/>
              <a:t> </a:t>
            </a:r>
            <a:r>
              <a:rPr sz="2200" dirty="0"/>
              <a:t>нашей</a:t>
            </a:r>
            <a:r>
              <a:rPr sz="2200" spc="-70" dirty="0"/>
              <a:t> </a:t>
            </a:r>
            <a:r>
              <a:rPr sz="2200" spc="-10" dirty="0"/>
              <a:t>группе»</a:t>
            </a:r>
            <a:endParaRPr sz="2200"/>
          </a:p>
          <a:p>
            <a:pPr marL="254635" algn="ctr">
              <a:lnSpc>
                <a:spcPts val="2270"/>
              </a:lnSpc>
            </a:pPr>
            <a:r>
              <a:rPr sz="2200" b="0" dirty="0">
                <a:solidFill>
                  <a:srgbClr val="6E6E6E"/>
                </a:solidFill>
                <a:latin typeface="Times New Roman"/>
                <a:cs typeface="Times New Roman"/>
              </a:rPr>
              <a:t>(итоговый</a:t>
            </a:r>
            <a:r>
              <a:rPr sz="2200" b="0" spc="-135" dirty="0">
                <a:solidFill>
                  <a:srgbClr val="6E6E6E"/>
                </a:solidFill>
                <a:latin typeface="Times New Roman"/>
                <a:cs typeface="Times New Roman"/>
              </a:rPr>
              <a:t> </a:t>
            </a:r>
            <a:r>
              <a:rPr sz="2200" b="0" spc="-10" dirty="0">
                <a:solidFill>
                  <a:srgbClr val="6E6E6E"/>
                </a:solidFill>
                <a:latin typeface="Times New Roman"/>
                <a:cs typeface="Times New Roman"/>
              </a:rPr>
              <a:t>день)</a:t>
            </a:r>
            <a:endParaRPr sz="220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95605" y="999718"/>
            <a:ext cx="5775845" cy="5775845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297624" y="1871672"/>
            <a:ext cx="5454015" cy="1982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7000"/>
              </a:lnSpc>
              <a:spcBef>
                <a:spcPts val="100"/>
              </a:spcBef>
            </a:pPr>
            <a:r>
              <a:rPr lang="ru-RU" sz="2400" b="1" dirty="0" smtClean="0">
                <a:solidFill>
                  <a:srgbClr val="151515"/>
                </a:solidFill>
                <a:latin typeface="Times New Roman"/>
                <a:cs typeface="Times New Roman"/>
              </a:rPr>
              <a:t>Задача</a:t>
            </a:r>
            <a:r>
              <a:rPr sz="2400" b="1" dirty="0" smtClean="0">
                <a:solidFill>
                  <a:srgbClr val="151515"/>
                </a:solidFill>
                <a:latin typeface="Times New Roman"/>
                <a:cs typeface="Times New Roman"/>
              </a:rPr>
              <a:t>:</a:t>
            </a:r>
            <a:r>
              <a:rPr sz="2400" b="1" spc="465" dirty="0" smtClean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2400" dirty="0" err="1" smtClean="0">
                <a:solidFill>
                  <a:srgbClr val="151515"/>
                </a:solidFill>
                <a:latin typeface="Times New Roman"/>
                <a:cs typeface="Times New Roman"/>
              </a:rPr>
              <a:t>Создать</a:t>
            </a:r>
            <a:r>
              <a:rPr sz="2400" spc="470" dirty="0" smtClean="0">
                <a:solidFill>
                  <a:srgbClr val="151515"/>
                </a:solidFill>
                <a:latin typeface="Times New Roman"/>
                <a:cs typeface="Times New Roman"/>
              </a:rPr>
              <a:t>   </a:t>
            </a:r>
            <a:r>
              <a:rPr sz="2400" dirty="0">
                <a:solidFill>
                  <a:srgbClr val="151515"/>
                </a:solidFill>
                <a:latin typeface="Times New Roman"/>
                <a:cs typeface="Times New Roman"/>
              </a:rPr>
              <a:t>атмосферу</a:t>
            </a:r>
            <a:r>
              <a:rPr sz="2400" spc="470" dirty="0">
                <a:solidFill>
                  <a:srgbClr val="151515"/>
                </a:solidFill>
                <a:latin typeface="Times New Roman"/>
                <a:cs typeface="Times New Roman"/>
              </a:rPr>
              <a:t>   </a:t>
            </a:r>
            <a:r>
              <a:rPr sz="2400" spc="-10" dirty="0">
                <a:solidFill>
                  <a:srgbClr val="151515"/>
                </a:solidFill>
                <a:latin typeface="Times New Roman"/>
                <a:cs typeface="Times New Roman"/>
              </a:rPr>
              <a:t>общего </a:t>
            </a:r>
            <a:r>
              <a:rPr sz="2400" dirty="0">
                <a:solidFill>
                  <a:srgbClr val="151515"/>
                </a:solidFill>
                <a:latin typeface="Times New Roman"/>
                <a:cs typeface="Times New Roman"/>
              </a:rPr>
              <a:t>праздника</a:t>
            </a:r>
            <a:r>
              <a:rPr sz="2400" spc="455" dirty="0">
                <a:solidFill>
                  <a:srgbClr val="151515"/>
                </a:solidFill>
                <a:latin typeface="Times New Roman"/>
                <a:cs typeface="Times New Roman"/>
              </a:rPr>
              <a:t>  </a:t>
            </a:r>
            <a:r>
              <a:rPr sz="2400" dirty="0">
                <a:solidFill>
                  <a:srgbClr val="151515"/>
                </a:solidFill>
                <a:latin typeface="Times New Roman"/>
                <a:cs typeface="Times New Roman"/>
              </a:rPr>
              <a:t>и</a:t>
            </a:r>
            <a:r>
              <a:rPr sz="2400" spc="459" dirty="0">
                <a:solidFill>
                  <a:srgbClr val="151515"/>
                </a:solidFill>
                <a:latin typeface="Times New Roman"/>
                <a:cs typeface="Times New Roman"/>
              </a:rPr>
              <a:t>  </a:t>
            </a:r>
            <a:r>
              <a:rPr sz="2400" dirty="0">
                <a:solidFill>
                  <a:srgbClr val="151515"/>
                </a:solidFill>
                <a:latin typeface="Times New Roman"/>
                <a:cs typeface="Times New Roman"/>
              </a:rPr>
              <a:t>радости</a:t>
            </a:r>
            <a:r>
              <a:rPr sz="2400" spc="459" dirty="0">
                <a:solidFill>
                  <a:srgbClr val="151515"/>
                </a:solidFill>
                <a:latin typeface="Times New Roman"/>
                <a:cs typeface="Times New Roman"/>
              </a:rPr>
              <a:t>  </a:t>
            </a:r>
            <a:r>
              <a:rPr sz="2400" dirty="0">
                <a:solidFill>
                  <a:srgbClr val="151515"/>
                </a:solidFill>
                <a:latin typeface="Times New Roman"/>
                <a:cs typeface="Times New Roman"/>
              </a:rPr>
              <a:t>от</a:t>
            </a:r>
            <a:r>
              <a:rPr sz="2400" spc="455" dirty="0">
                <a:solidFill>
                  <a:srgbClr val="151515"/>
                </a:solidFill>
                <a:latin typeface="Times New Roman"/>
                <a:cs typeface="Times New Roman"/>
              </a:rPr>
              <a:t>  </a:t>
            </a:r>
            <a:r>
              <a:rPr sz="2400" spc="-10" dirty="0">
                <a:solidFill>
                  <a:srgbClr val="151515"/>
                </a:solidFill>
                <a:latin typeface="Times New Roman"/>
                <a:cs typeface="Times New Roman"/>
              </a:rPr>
              <a:t>совместной </a:t>
            </a:r>
            <a:r>
              <a:rPr sz="2400" dirty="0">
                <a:solidFill>
                  <a:srgbClr val="151515"/>
                </a:solidFill>
                <a:latin typeface="Times New Roman"/>
                <a:cs typeface="Times New Roman"/>
              </a:rPr>
              <a:t>деятельности;</a:t>
            </a:r>
            <a:r>
              <a:rPr sz="2400" spc="235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51515"/>
                </a:solidFill>
                <a:latin typeface="Times New Roman"/>
                <a:cs typeface="Times New Roman"/>
              </a:rPr>
              <a:t>закрепить</a:t>
            </a:r>
            <a:r>
              <a:rPr sz="2400" spc="235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151515"/>
                </a:solidFill>
                <a:latin typeface="Times New Roman"/>
                <a:cs typeface="Times New Roman"/>
              </a:rPr>
              <a:t>положительный </a:t>
            </a:r>
            <a:r>
              <a:rPr sz="2400" dirty="0">
                <a:solidFill>
                  <a:srgbClr val="151515"/>
                </a:solidFill>
                <a:latin typeface="Times New Roman"/>
                <a:cs typeface="Times New Roman"/>
              </a:rPr>
              <a:t>опыт</a:t>
            </a:r>
            <a:r>
              <a:rPr sz="2400" spc="265" dirty="0">
                <a:solidFill>
                  <a:srgbClr val="151515"/>
                </a:solidFill>
                <a:latin typeface="Times New Roman"/>
                <a:cs typeface="Times New Roman"/>
              </a:rPr>
              <a:t>   </a:t>
            </a:r>
            <a:r>
              <a:rPr sz="2400" dirty="0">
                <a:solidFill>
                  <a:srgbClr val="151515"/>
                </a:solidFill>
                <a:latin typeface="Times New Roman"/>
                <a:cs typeface="Times New Roman"/>
              </a:rPr>
              <a:t>дружеского</a:t>
            </a:r>
            <a:r>
              <a:rPr sz="2400" spc="265" dirty="0">
                <a:solidFill>
                  <a:srgbClr val="151515"/>
                </a:solidFill>
                <a:latin typeface="Times New Roman"/>
                <a:cs typeface="Times New Roman"/>
              </a:rPr>
              <a:t>   </a:t>
            </a:r>
            <a:r>
              <a:rPr sz="2400" dirty="0">
                <a:solidFill>
                  <a:srgbClr val="151515"/>
                </a:solidFill>
                <a:latin typeface="Times New Roman"/>
                <a:cs typeface="Times New Roman"/>
              </a:rPr>
              <a:t>взаимодействия</a:t>
            </a:r>
            <a:r>
              <a:rPr sz="2400" spc="265" dirty="0">
                <a:solidFill>
                  <a:srgbClr val="151515"/>
                </a:solidFill>
                <a:latin typeface="Times New Roman"/>
                <a:cs typeface="Times New Roman"/>
              </a:rPr>
              <a:t>   </a:t>
            </a:r>
            <a:r>
              <a:rPr sz="2400" spc="-50" dirty="0">
                <a:solidFill>
                  <a:srgbClr val="151515"/>
                </a:solidFill>
                <a:latin typeface="Times New Roman"/>
                <a:cs typeface="Times New Roman"/>
              </a:rPr>
              <a:t>в </a:t>
            </a:r>
            <a:r>
              <a:rPr sz="2400" spc="-10" dirty="0">
                <a:solidFill>
                  <a:srgbClr val="151515"/>
                </a:solidFill>
                <a:latin typeface="Times New Roman"/>
                <a:cs typeface="Times New Roman"/>
              </a:rPr>
              <a:t>группе.</a:t>
            </a:r>
            <a:endParaRPr sz="24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113" cy="6857644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550502" y="864029"/>
            <a:ext cx="8925560" cy="1981835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R="184785" algn="ctr">
              <a:lnSpc>
                <a:spcPct val="100000"/>
              </a:lnSpc>
              <a:spcBef>
                <a:spcPts val="600"/>
              </a:spcBef>
              <a:tabLst>
                <a:tab pos="2673350" algn="l"/>
              </a:tabLst>
            </a:pPr>
            <a:r>
              <a:rPr sz="6000" b="1" spc="-10" dirty="0">
                <a:solidFill>
                  <a:srgbClr val="0D0D0D"/>
                </a:solidFill>
                <a:latin typeface="Times New Roman"/>
                <a:cs typeface="Times New Roman"/>
              </a:rPr>
              <a:t>Неделя</a:t>
            </a:r>
            <a:r>
              <a:rPr sz="6000" b="1" dirty="0">
                <a:solidFill>
                  <a:srgbClr val="0D0D0D"/>
                </a:solidFill>
                <a:latin typeface="Times New Roman"/>
                <a:cs typeface="Times New Roman"/>
              </a:rPr>
              <a:t>	</a:t>
            </a:r>
            <a:r>
              <a:rPr sz="6000" b="1" spc="-25" dirty="0">
                <a:solidFill>
                  <a:srgbClr val="0D0D0D"/>
                </a:solidFill>
                <a:latin typeface="Times New Roman"/>
                <a:cs typeface="Times New Roman"/>
              </a:rPr>
              <a:t>4.</a:t>
            </a:r>
            <a:endParaRPr sz="60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500"/>
              </a:spcBef>
            </a:pPr>
            <a:r>
              <a:rPr sz="6000" b="1" dirty="0">
                <a:solidFill>
                  <a:srgbClr val="0D0D0D"/>
                </a:solidFill>
                <a:latin typeface="Times New Roman"/>
                <a:cs typeface="Times New Roman"/>
              </a:rPr>
              <a:t>«Наша</a:t>
            </a:r>
            <a:r>
              <a:rPr sz="6000" b="1" spc="-114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6000" b="1" spc="-20" dirty="0">
                <a:solidFill>
                  <a:srgbClr val="0D0D0D"/>
                </a:solidFill>
                <a:latin typeface="Times New Roman"/>
                <a:cs typeface="Times New Roman"/>
              </a:rPr>
              <a:t>Родина</a:t>
            </a:r>
            <a:r>
              <a:rPr sz="6000" b="1" spc="-11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6000" b="1" dirty="0">
                <a:solidFill>
                  <a:srgbClr val="0D0D0D"/>
                </a:solidFill>
                <a:latin typeface="Times New Roman"/>
                <a:cs typeface="Times New Roman"/>
              </a:rPr>
              <a:t>—</a:t>
            </a:r>
            <a:r>
              <a:rPr sz="6000" b="1" spc="-11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6000" b="1" spc="-10" dirty="0">
                <a:solidFill>
                  <a:srgbClr val="0D0D0D"/>
                </a:solidFill>
                <a:latin typeface="Times New Roman"/>
                <a:cs typeface="Times New Roman"/>
              </a:rPr>
              <a:t>Россия»</a:t>
            </a:r>
            <a:endParaRPr sz="6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010143" y="2761094"/>
            <a:ext cx="9852025" cy="903605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2700" marR="5080" algn="just">
              <a:lnSpc>
                <a:spcPts val="2140"/>
              </a:lnSpc>
              <a:spcBef>
                <a:spcPts val="585"/>
              </a:spcBef>
            </a:pPr>
            <a:r>
              <a:rPr sz="2200" b="1" i="1" dirty="0">
                <a:solidFill>
                  <a:srgbClr val="DF5226"/>
                </a:solidFill>
                <a:latin typeface="Times New Roman"/>
                <a:cs typeface="Times New Roman"/>
              </a:rPr>
              <a:t>Главная</a:t>
            </a:r>
            <a:r>
              <a:rPr sz="2200" b="1" i="1" spc="-20" dirty="0">
                <a:solidFill>
                  <a:srgbClr val="DF5226"/>
                </a:solidFill>
                <a:latin typeface="Times New Roman"/>
                <a:cs typeface="Times New Roman"/>
              </a:rPr>
              <a:t> </a:t>
            </a:r>
            <a:r>
              <a:rPr sz="2200" b="1" i="1" dirty="0">
                <a:solidFill>
                  <a:srgbClr val="DF5226"/>
                </a:solidFill>
                <a:latin typeface="Times New Roman"/>
                <a:cs typeface="Times New Roman"/>
              </a:rPr>
              <a:t>идея:</a:t>
            </a:r>
            <a:r>
              <a:rPr sz="2200" b="1" i="1" spc="-5" dirty="0">
                <a:solidFill>
                  <a:srgbClr val="DF5226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DF5226"/>
                </a:solidFill>
                <a:latin typeface="Times New Roman"/>
                <a:cs typeface="Times New Roman"/>
              </a:rPr>
              <a:t>Сформировать</a:t>
            </a:r>
            <a:r>
              <a:rPr sz="2200" spc="-10" dirty="0">
                <a:solidFill>
                  <a:srgbClr val="DF5226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DF5226"/>
                </a:solidFill>
                <a:latin typeface="Times New Roman"/>
                <a:cs typeface="Times New Roman"/>
              </a:rPr>
              <a:t>первое</a:t>
            </a:r>
            <a:r>
              <a:rPr sz="2200" spc="-20" dirty="0">
                <a:solidFill>
                  <a:srgbClr val="DF5226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DF5226"/>
                </a:solidFill>
                <a:latin typeface="Times New Roman"/>
                <a:cs typeface="Times New Roman"/>
              </a:rPr>
              <a:t>позитивное</a:t>
            </a:r>
            <a:r>
              <a:rPr sz="2200" spc="-15" dirty="0">
                <a:solidFill>
                  <a:srgbClr val="DF5226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DF5226"/>
                </a:solidFill>
                <a:latin typeface="Times New Roman"/>
                <a:cs typeface="Times New Roman"/>
              </a:rPr>
              <a:t>эмоциональное</a:t>
            </a:r>
            <a:r>
              <a:rPr sz="2200" spc="-15" dirty="0">
                <a:solidFill>
                  <a:srgbClr val="DF5226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DF5226"/>
                </a:solidFill>
                <a:latin typeface="Times New Roman"/>
                <a:cs typeface="Times New Roman"/>
              </a:rPr>
              <a:t>представление</a:t>
            </a:r>
            <a:r>
              <a:rPr sz="2200" spc="-20" dirty="0">
                <a:solidFill>
                  <a:srgbClr val="DF5226"/>
                </a:solidFill>
                <a:latin typeface="Times New Roman"/>
                <a:cs typeface="Times New Roman"/>
              </a:rPr>
              <a:t> </a:t>
            </a:r>
            <a:r>
              <a:rPr sz="2200" spc="-50" dirty="0">
                <a:solidFill>
                  <a:srgbClr val="DF5226"/>
                </a:solidFill>
                <a:latin typeface="Times New Roman"/>
                <a:cs typeface="Times New Roman"/>
              </a:rPr>
              <a:t>о </a:t>
            </a:r>
            <a:r>
              <a:rPr sz="2200" dirty="0">
                <a:solidFill>
                  <a:srgbClr val="DF5226"/>
                </a:solidFill>
                <a:latin typeface="Times New Roman"/>
                <a:cs typeface="Times New Roman"/>
              </a:rPr>
              <a:t>Родине,</a:t>
            </a:r>
            <a:r>
              <a:rPr sz="2200" spc="40" dirty="0">
                <a:solidFill>
                  <a:srgbClr val="DF5226"/>
                </a:solidFill>
                <a:latin typeface="Times New Roman"/>
                <a:cs typeface="Times New Roman"/>
              </a:rPr>
              <a:t>  </a:t>
            </a:r>
            <a:r>
              <a:rPr sz="2200" dirty="0">
                <a:solidFill>
                  <a:srgbClr val="DF5226"/>
                </a:solidFill>
                <a:latin typeface="Times New Roman"/>
                <a:cs typeface="Times New Roman"/>
              </a:rPr>
              <a:t>познакомить</a:t>
            </a:r>
            <a:r>
              <a:rPr sz="2200" spc="40" dirty="0">
                <a:solidFill>
                  <a:srgbClr val="DF5226"/>
                </a:solidFill>
                <a:latin typeface="Times New Roman"/>
                <a:cs typeface="Times New Roman"/>
              </a:rPr>
              <a:t>  </a:t>
            </a:r>
            <a:r>
              <a:rPr sz="2200" dirty="0">
                <a:solidFill>
                  <a:srgbClr val="DF5226"/>
                </a:solidFill>
                <a:latin typeface="Times New Roman"/>
                <a:cs typeface="Times New Roman"/>
              </a:rPr>
              <a:t>с</a:t>
            </a:r>
            <a:r>
              <a:rPr sz="2200" spc="40" dirty="0">
                <a:solidFill>
                  <a:srgbClr val="DF5226"/>
                </a:solidFill>
                <a:latin typeface="Times New Roman"/>
                <a:cs typeface="Times New Roman"/>
              </a:rPr>
              <a:t>  </a:t>
            </a:r>
            <a:r>
              <a:rPr sz="2200" dirty="0">
                <a:solidFill>
                  <a:srgbClr val="DF5226"/>
                </a:solidFill>
                <a:latin typeface="Times New Roman"/>
                <a:cs typeface="Times New Roman"/>
              </a:rPr>
              <a:t>государственным</a:t>
            </a:r>
            <a:r>
              <a:rPr sz="2200" spc="35" dirty="0">
                <a:solidFill>
                  <a:srgbClr val="DF5226"/>
                </a:solidFill>
                <a:latin typeface="Times New Roman"/>
                <a:cs typeface="Times New Roman"/>
              </a:rPr>
              <a:t>  </a:t>
            </a:r>
            <a:r>
              <a:rPr sz="2200" dirty="0">
                <a:solidFill>
                  <a:srgbClr val="DF5226"/>
                </a:solidFill>
                <a:latin typeface="Times New Roman"/>
                <a:cs typeface="Times New Roman"/>
              </a:rPr>
              <a:t>флагом</a:t>
            </a:r>
            <a:r>
              <a:rPr sz="2200" spc="40" dirty="0">
                <a:solidFill>
                  <a:srgbClr val="DF5226"/>
                </a:solidFill>
                <a:latin typeface="Times New Roman"/>
                <a:cs typeface="Times New Roman"/>
              </a:rPr>
              <a:t>  </a:t>
            </a:r>
            <a:r>
              <a:rPr sz="2200" dirty="0">
                <a:solidFill>
                  <a:srgbClr val="DF5226"/>
                </a:solidFill>
                <a:latin typeface="Times New Roman"/>
                <a:cs typeface="Times New Roman"/>
              </a:rPr>
              <a:t>и</a:t>
            </a:r>
            <a:r>
              <a:rPr sz="2200" spc="40" dirty="0">
                <a:solidFill>
                  <a:srgbClr val="DF5226"/>
                </a:solidFill>
                <a:latin typeface="Times New Roman"/>
                <a:cs typeface="Times New Roman"/>
              </a:rPr>
              <a:t>  </a:t>
            </a:r>
            <a:r>
              <a:rPr sz="2200" dirty="0">
                <a:solidFill>
                  <a:srgbClr val="DF5226"/>
                </a:solidFill>
                <a:latin typeface="Times New Roman"/>
                <a:cs typeface="Times New Roman"/>
              </a:rPr>
              <a:t>доступными</a:t>
            </a:r>
            <a:r>
              <a:rPr sz="2200" spc="35" dirty="0">
                <a:solidFill>
                  <a:srgbClr val="DF5226"/>
                </a:solidFill>
                <a:latin typeface="Times New Roman"/>
                <a:cs typeface="Times New Roman"/>
              </a:rPr>
              <a:t>  </a:t>
            </a:r>
            <a:r>
              <a:rPr sz="2200" spc="-10" dirty="0">
                <a:solidFill>
                  <a:srgbClr val="DF5226"/>
                </a:solidFill>
                <a:latin typeface="Times New Roman"/>
                <a:cs typeface="Times New Roman"/>
              </a:rPr>
              <a:t>культурными </a:t>
            </a:r>
            <a:r>
              <a:rPr sz="2200" dirty="0">
                <a:solidFill>
                  <a:srgbClr val="DF5226"/>
                </a:solidFill>
                <a:latin typeface="Times New Roman"/>
                <a:cs typeface="Times New Roman"/>
              </a:rPr>
              <a:t>символами</a:t>
            </a:r>
            <a:r>
              <a:rPr sz="2200" spc="-105" dirty="0">
                <a:solidFill>
                  <a:srgbClr val="DF5226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DF5226"/>
                </a:solidFill>
                <a:latin typeface="Times New Roman"/>
                <a:cs typeface="Times New Roman"/>
              </a:rPr>
              <a:t>России.</a:t>
            </a:r>
            <a:endParaRPr sz="2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47496" y="88100"/>
            <a:ext cx="9909175" cy="10680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107314" algn="ctr">
              <a:lnSpc>
                <a:spcPts val="4105"/>
              </a:lnSpc>
              <a:spcBef>
                <a:spcPts val="100"/>
              </a:spcBef>
            </a:pPr>
            <a:r>
              <a:rPr sz="3600" spc="-10" dirty="0"/>
              <a:t>ПОНЕДЕЛЬНИК:</a:t>
            </a:r>
            <a:endParaRPr sz="3600"/>
          </a:p>
          <a:p>
            <a:pPr algn="ctr">
              <a:lnSpc>
                <a:spcPts val="4105"/>
              </a:lnSpc>
              <a:tabLst>
                <a:tab pos="6083300" algn="l"/>
              </a:tabLst>
            </a:pPr>
            <a:r>
              <a:rPr sz="3600" dirty="0"/>
              <a:t>«С</a:t>
            </a:r>
            <a:r>
              <a:rPr sz="3600" spc="-135" dirty="0"/>
              <a:t> </a:t>
            </a:r>
            <a:r>
              <a:rPr sz="3600" dirty="0"/>
              <a:t>чего</a:t>
            </a:r>
            <a:r>
              <a:rPr sz="3600" spc="-114" dirty="0"/>
              <a:t> </a:t>
            </a:r>
            <a:r>
              <a:rPr sz="3600" dirty="0"/>
              <a:t>начинается</a:t>
            </a:r>
            <a:r>
              <a:rPr sz="3600" spc="-114" dirty="0"/>
              <a:t> </a:t>
            </a:r>
            <a:r>
              <a:rPr sz="3600" spc="-10" dirty="0"/>
              <a:t>Родина?</a:t>
            </a:r>
            <a:r>
              <a:rPr sz="3600" dirty="0"/>
              <a:t>	С</a:t>
            </a:r>
            <a:r>
              <a:rPr sz="3600" spc="-114" dirty="0"/>
              <a:t> </a:t>
            </a:r>
            <a:r>
              <a:rPr sz="3600" dirty="0"/>
              <a:t>нашего</a:t>
            </a:r>
            <a:r>
              <a:rPr sz="3600" spc="-110" dirty="0"/>
              <a:t> </a:t>
            </a:r>
            <a:r>
              <a:rPr sz="3600" spc="-10" dirty="0"/>
              <a:t>города!»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569416" y="1987105"/>
            <a:ext cx="1106983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400" b="1" spc="-10" dirty="0" smtClean="0">
                <a:solidFill>
                  <a:srgbClr val="0D0D0D"/>
                </a:solidFill>
                <a:latin typeface="Times New Roman"/>
                <a:cs typeface="Times New Roman"/>
              </a:rPr>
              <a:t>Задача</a:t>
            </a:r>
            <a:r>
              <a:rPr sz="2400" b="1" spc="-10" dirty="0" smtClean="0">
                <a:solidFill>
                  <a:srgbClr val="0D0D0D"/>
                </a:solidFill>
                <a:latin typeface="Times New Roman"/>
                <a:cs typeface="Times New Roman"/>
              </a:rPr>
              <a:t>: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021879" y="1987105"/>
            <a:ext cx="176720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0D0D0D"/>
                </a:solidFill>
                <a:latin typeface="Times New Roman"/>
                <a:cs typeface="Times New Roman"/>
              </a:rPr>
              <a:t>Формировать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410362" y="1987105"/>
            <a:ext cx="139128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0D0D0D"/>
                </a:solidFill>
                <a:latin typeface="Times New Roman"/>
                <a:cs typeface="Times New Roman"/>
              </a:rPr>
              <a:t>первичное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69417" y="2353015"/>
            <a:ext cx="5231765" cy="1590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7000"/>
              </a:lnSpc>
              <a:spcBef>
                <a:spcPts val="100"/>
              </a:spcBef>
            </a:pPr>
            <a:r>
              <a:rPr sz="2400" spc="-10" dirty="0">
                <a:solidFill>
                  <a:srgbClr val="0D0D0D"/>
                </a:solidFill>
                <a:latin typeface="Times New Roman"/>
                <a:cs typeface="Times New Roman"/>
              </a:rPr>
              <a:t>представление</a:t>
            </a:r>
            <a:r>
              <a:rPr sz="2400" spc="-6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D0D0D"/>
                </a:solidFill>
                <a:latin typeface="Times New Roman"/>
                <a:cs typeface="Times New Roman"/>
              </a:rPr>
              <a:t>о</a:t>
            </a:r>
            <a:r>
              <a:rPr sz="2400" spc="-5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D0D0D"/>
                </a:solidFill>
                <a:latin typeface="Times New Roman"/>
                <a:cs typeface="Times New Roman"/>
              </a:rPr>
              <a:t>родном</a:t>
            </a:r>
            <a:r>
              <a:rPr sz="2400" spc="-5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D0D0D"/>
                </a:solidFill>
                <a:latin typeface="Times New Roman"/>
                <a:cs typeface="Times New Roman"/>
              </a:rPr>
              <a:t>городе/поселке </a:t>
            </a:r>
            <a:r>
              <a:rPr sz="2400" dirty="0">
                <a:solidFill>
                  <a:srgbClr val="0D0D0D"/>
                </a:solidFill>
                <a:latin typeface="Times New Roman"/>
                <a:cs typeface="Times New Roman"/>
              </a:rPr>
              <a:t>как</a:t>
            </a:r>
            <a:r>
              <a:rPr sz="2400" spc="555" dirty="0">
                <a:solidFill>
                  <a:srgbClr val="0D0D0D"/>
                </a:solidFill>
                <a:latin typeface="Times New Roman"/>
                <a:cs typeface="Times New Roman"/>
              </a:rPr>
              <a:t>  </a:t>
            </a:r>
            <a:r>
              <a:rPr sz="2400" dirty="0">
                <a:solidFill>
                  <a:srgbClr val="0D0D0D"/>
                </a:solidFill>
                <a:latin typeface="Times New Roman"/>
                <a:cs typeface="Times New Roman"/>
              </a:rPr>
              <a:t>о</a:t>
            </a:r>
            <a:r>
              <a:rPr sz="2400" spc="555" dirty="0">
                <a:solidFill>
                  <a:srgbClr val="0D0D0D"/>
                </a:solidFill>
                <a:latin typeface="Times New Roman"/>
                <a:cs typeface="Times New Roman"/>
              </a:rPr>
              <a:t>  </a:t>
            </a:r>
            <a:r>
              <a:rPr sz="2400" dirty="0">
                <a:solidFill>
                  <a:srgbClr val="0D0D0D"/>
                </a:solidFill>
                <a:latin typeface="Times New Roman"/>
                <a:cs typeface="Times New Roman"/>
              </a:rPr>
              <a:t>месте,</a:t>
            </a:r>
            <a:r>
              <a:rPr sz="2400" spc="555" dirty="0">
                <a:solidFill>
                  <a:srgbClr val="0D0D0D"/>
                </a:solidFill>
                <a:latin typeface="Times New Roman"/>
                <a:cs typeface="Times New Roman"/>
              </a:rPr>
              <a:t>  </a:t>
            </a:r>
            <a:r>
              <a:rPr sz="2400" dirty="0">
                <a:solidFill>
                  <a:srgbClr val="0D0D0D"/>
                </a:solidFill>
                <a:latin typeface="Times New Roman"/>
                <a:cs typeface="Times New Roman"/>
              </a:rPr>
              <a:t>где</a:t>
            </a:r>
            <a:r>
              <a:rPr sz="2400" spc="555" dirty="0">
                <a:solidFill>
                  <a:srgbClr val="0D0D0D"/>
                </a:solidFill>
                <a:latin typeface="Times New Roman"/>
                <a:cs typeface="Times New Roman"/>
              </a:rPr>
              <a:t>  </a:t>
            </a:r>
            <a:r>
              <a:rPr sz="2400" dirty="0">
                <a:solidFill>
                  <a:srgbClr val="0D0D0D"/>
                </a:solidFill>
                <a:latin typeface="Times New Roman"/>
                <a:cs typeface="Times New Roman"/>
              </a:rPr>
              <a:t>ребенок</a:t>
            </a:r>
            <a:r>
              <a:rPr sz="2400" spc="560" dirty="0">
                <a:solidFill>
                  <a:srgbClr val="0D0D0D"/>
                </a:solidFill>
                <a:latin typeface="Times New Roman"/>
                <a:cs typeface="Times New Roman"/>
              </a:rPr>
              <a:t>  </a:t>
            </a:r>
            <a:r>
              <a:rPr sz="2400" spc="-10" dirty="0">
                <a:solidFill>
                  <a:srgbClr val="0D0D0D"/>
                </a:solidFill>
                <a:latin typeface="Times New Roman"/>
                <a:cs typeface="Times New Roman"/>
              </a:rPr>
              <a:t>живет; </a:t>
            </a:r>
            <a:r>
              <a:rPr sz="2400" dirty="0">
                <a:solidFill>
                  <a:srgbClr val="0D0D0D"/>
                </a:solidFill>
                <a:latin typeface="Times New Roman"/>
                <a:cs typeface="Times New Roman"/>
              </a:rPr>
              <a:t>воспитывать</a:t>
            </a:r>
            <a:r>
              <a:rPr sz="2400" spc="484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D0D0D"/>
                </a:solidFill>
                <a:latin typeface="Times New Roman"/>
                <a:cs typeface="Times New Roman"/>
              </a:rPr>
              <a:t>чувство</a:t>
            </a:r>
            <a:r>
              <a:rPr sz="2400" spc="484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D0D0D"/>
                </a:solidFill>
                <a:latin typeface="Times New Roman"/>
                <a:cs typeface="Times New Roman"/>
              </a:rPr>
              <a:t>привязанности</a:t>
            </a:r>
            <a:r>
              <a:rPr sz="2400" spc="484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400" spc="-50" dirty="0">
                <a:solidFill>
                  <a:srgbClr val="0D0D0D"/>
                </a:solidFill>
                <a:latin typeface="Times New Roman"/>
                <a:cs typeface="Times New Roman"/>
              </a:rPr>
              <a:t>к </a:t>
            </a:r>
            <a:r>
              <a:rPr sz="2400" dirty="0">
                <a:solidFill>
                  <a:srgbClr val="0D0D0D"/>
                </a:solidFill>
                <a:latin typeface="Times New Roman"/>
                <a:cs typeface="Times New Roman"/>
              </a:rPr>
              <a:t>своему</a:t>
            </a:r>
            <a:r>
              <a:rPr sz="2400" spc="-6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400" spc="-55" dirty="0">
                <a:solidFill>
                  <a:srgbClr val="0D0D0D"/>
                </a:solidFill>
                <a:latin typeface="Times New Roman"/>
                <a:cs typeface="Times New Roman"/>
              </a:rPr>
              <a:t>дому,</a:t>
            </a:r>
            <a:r>
              <a:rPr sz="2400" spc="-6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D0D0D"/>
                </a:solidFill>
                <a:latin typeface="Times New Roman"/>
                <a:cs typeface="Times New Roman"/>
              </a:rPr>
              <a:t>улице.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43726" y="1199883"/>
            <a:ext cx="5554433" cy="5554433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44780" rIns="0" bIns="0" rtlCol="0">
            <a:spAutoFit/>
          </a:bodyPr>
          <a:lstStyle/>
          <a:p>
            <a:pPr marL="4963160" marR="5080" indent="-3901440">
              <a:lnSpc>
                <a:spcPct val="72000"/>
              </a:lnSpc>
              <a:spcBef>
                <a:spcPts val="1140"/>
              </a:spcBef>
            </a:pPr>
            <a:r>
              <a:rPr sz="3100" spc="370" dirty="0">
                <a:latin typeface="Trebuchet MS"/>
                <a:cs typeface="Trebuchet MS"/>
              </a:rPr>
              <a:t>ВТОРНИК:</a:t>
            </a:r>
            <a:r>
              <a:rPr sz="3100" spc="140" dirty="0">
                <a:latin typeface="Trebuchet MS"/>
                <a:cs typeface="Trebuchet MS"/>
              </a:rPr>
              <a:t> </a:t>
            </a:r>
            <a:r>
              <a:rPr sz="3100" spc="295" dirty="0">
                <a:latin typeface="Trebuchet MS"/>
                <a:cs typeface="Trebuchet MS"/>
              </a:rPr>
              <a:t>«Символ</a:t>
            </a:r>
            <a:r>
              <a:rPr sz="3100" spc="145" dirty="0">
                <a:latin typeface="Trebuchet MS"/>
                <a:cs typeface="Trebuchet MS"/>
              </a:rPr>
              <a:t> </a:t>
            </a:r>
            <a:r>
              <a:rPr sz="3100" spc="425" dirty="0">
                <a:latin typeface="Trebuchet MS"/>
                <a:cs typeface="Trebuchet MS"/>
              </a:rPr>
              <a:t>нашей</a:t>
            </a:r>
            <a:r>
              <a:rPr sz="3100" spc="150" dirty="0">
                <a:latin typeface="Trebuchet MS"/>
                <a:cs typeface="Trebuchet MS"/>
              </a:rPr>
              <a:t> </a:t>
            </a:r>
            <a:r>
              <a:rPr sz="3100" spc="350" dirty="0">
                <a:latin typeface="Trebuchet MS"/>
                <a:cs typeface="Trebuchet MS"/>
              </a:rPr>
              <a:t>страны</a:t>
            </a:r>
            <a:r>
              <a:rPr sz="3100" spc="140" dirty="0">
                <a:latin typeface="Trebuchet MS"/>
                <a:cs typeface="Trebuchet MS"/>
              </a:rPr>
              <a:t> </a:t>
            </a:r>
            <a:r>
              <a:rPr sz="3100" spc="815" dirty="0">
                <a:latin typeface="Trebuchet MS"/>
                <a:cs typeface="Trebuchet MS"/>
              </a:rPr>
              <a:t>—</a:t>
            </a:r>
            <a:r>
              <a:rPr sz="3100" spc="145" dirty="0">
                <a:latin typeface="Trebuchet MS"/>
                <a:cs typeface="Trebuchet MS"/>
              </a:rPr>
              <a:t> </a:t>
            </a:r>
            <a:r>
              <a:rPr sz="3100" spc="375" dirty="0">
                <a:latin typeface="Trebuchet MS"/>
                <a:cs typeface="Trebuchet MS"/>
              </a:rPr>
              <a:t>флаг </a:t>
            </a:r>
            <a:r>
              <a:rPr sz="3100" spc="270" dirty="0">
                <a:latin typeface="Trebuchet MS"/>
                <a:cs typeface="Trebuchet MS"/>
              </a:rPr>
              <a:t>России»</a:t>
            </a:r>
            <a:endParaRPr sz="31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630379" y="2057400"/>
            <a:ext cx="5090146" cy="198868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7000"/>
              </a:lnSpc>
              <a:spcBef>
                <a:spcPts val="100"/>
              </a:spcBef>
            </a:pPr>
            <a:r>
              <a:rPr lang="ru-RU" sz="2400" b="1" dirty="0" smtClean="0">
                <a:solidFill>
                  <a:srgbClr val="0D0D0D"/>
                </a:solidFill>
                <a:latin typeface="Times New Roman"/>
                <a:cs typeface="Times New Roman"/>
              </a:rPr>
              <a:t>Задача</a:t>
            </a:r>
            <a:r>
              <a:rPr sz="2400" b="1" dirty="0" smtClean="0">
                <a:solidFill>
                  <a:srgbClr val="0D0D0D"/>
                </a:solidFill>
                <a:latin typeface="Times New Roman"/>
                <a:cs typeface="Times New Roman"/>
              </a:rPr>
              <a:t>:</a:t>
            </a:r>
            <a:r>
              <a:rPr lang="ru-RU" sz="2400" b="1" dirty="0" smtClean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400" dirty="0" err="1" smtClean="0">
                <a:solidFill>
                  <a:srgbClr val="0D0D0D"/>
                </a:solidFill>
                <a:latin typeface="Times New Roman"/>
                <a:cs typeface="Times New Roman"/>
              </a:rPr>
              <a:t>Познакомить</a:t>
            </a:r>
            <a:r>
              <a:rPr lang="ru-RU" sz="2400" spc="95" dirty="0" smtClean="0">
                <a:solidFill>
                  <a:srgbClr val="0D0D0D"/>
                </a:solidFill>
                <a:latin typeface="Times New Roman"/>
                <a:cs typeface="Times New Roman"/>
              </a:rPr>
              <a:t>   </a:t>
            </a:r>
            <a:r>
              <a:rPr sz="2400" dirty="0" smtClean="0">
                <a:solidFill>
                  <a:srgbClr val="0D0D0D"/>
                </a:solidFill>
                <a:latin typeface="Times New Roman"/>
                <a:cs typeface="Times New Roman"/>
              </a:rPr>
              <a:t>с</a:t>
            </a:r>
            <a:r>
              <a:rPr sz="2400" spc="90" dirty="0" smtClean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D0D0D"/>
                </a:solidFill>
                <a:latin typeface="Times New Roman"/>
                <a:cs typeface="Times New Roman"/>
              </a:rPr>
              <a:t>государственным </a:t>
            </a:r>
            <a:r>
              <a:rPr sz="2400" dirty="0">
                <a:solidFill>
                  <a:srgbClr val="0D0D0D"/>
                </a:solidFill>
                <a:latin typeface="Times New Roman"/>
                <a:cs typeface="Times New Roman"/>
              </a:rPr>
              <a:t>флагом</a:t>
            </a:r>
            <a:r>
              <a:rPr sz="2400" spc="250" dirty="0">
                <a:solidFill>
                  <a:srgbClr val="0D0D0D"/>
                </a:solidFill>
                <a:latin typeface="Times New Roman"/>
                <a:cs typeface="Times New Roman"/>
              </a:rPr>
              <a:t>  </a:t>
            </a:r>
            <a:r>
              <a:rPr sz="2400" dirty="0">
                <a:solidFill>
                  <a:srgbClr val="0D0D0D"/>
                </a:solidFill>
                <a:latin typeface="Times New Roman"/>
                <a:cs typeface="Times New Roman"/>
              </a:rPr>
              <a:t>России</a:t>
            </a:r>
            <a:r>
              <a:rPr sz="2400" spc="254" dirty="0">
                <a:solidFill>
                  <a:srgbClr val="0D0D0D"/>
                </a:solidFill>
                <a:latin typeface="Times New Roman"/>
                <a:cs typeface="Times New Roman"/>
              </a:rPr>
              <a:t>  </a:t>
            </a:r>
            <a:r>
              <a:rPr sz="2400" dirty="0">
                <a:solidFill>
                  <a:srgbClr val="0D0D0D"/>
                </a:solidFill>
                <a:latin typeface="Times New Roman"/>
                <a:cs typeface="Times New Roman"/>
              </a:rPr>
              <a:t>(узнавание,</a:t>
            </a:r>
            <a:r>
              <a:rPr sz="2400" spc="254" dirty="0">
                <a:solidFill>
                  <a:srgbClr val="0D0D0D"/>
                </a:solidFill>
                <a:latin typeface="Times New Roman"/>
                <a:cs typeface="Times New Roman"/>
              </a:rPr>
              <a:t>  </a:t>
            </a:r>
            <a:r>
              <a:rPr sz="2400" spc="-10" dirty="0">
                <a:solidFill>
                  <a:srgbClr val="0D0D0D"/>
                </a:solidFill>
                <a:latin typeface="Times New Roman"/>
                <a:cs typeface="Times New Roman"/>
              </a:rPr>
              <a:t>название </a:t>
            </a:r>
            <a:r>
              <a:rPr sz="2400" dirty="0">
                <a:solidFill>
                  <a:srgbClr val="0D0D0D"/>
                </a:solidFill>
                <a:latin typeface="Times New Roman"/>
                <a:cs typeface="Times New Roman"/>
              </a:rPr>
              <a:t>трех</a:t>
            </a:r>
            <a:r>
              <a:rPr sz="2400" spc="490" dirty="0">
                <a:solidFill>
                  <a:srgbClr val="0D0D0D"/>
                </a:solidFill>
                <a:latin typeface="Times New Roman"/>
                <a:cs typeface="Times New Roman"/>
              </a:rPr>
              <a:t>  </a:t>
            </a:r>
            <a:r>
              <a:rPr sz="2400" dirty="0">
                <a:solidFill>
                  <a:srgbClr val="0D0D0D"/>
                </a:solidFill>
                <a:latin typeface="Times New Roman"/>
                <a:cs typeface="Times New Roman"/>
              </a:rPr>
              <a:t>цветов);</a:t>
            </a:r>
            <a:r>
              <a:rPr sz="2400" spc="495" dirty="0">
                <a:solidFill>
                  <a:srgbClr val="0D0D0D"/>
                </a:solidFill>
                <a:latin typeface="Times New Roman"/>
                <a:cs typeface="Times New Roman"/>
              </a:rPr>
              <a:t>  </a:t>
            </a:r>
            <a:r>
              <a:rPr sz="2400" dirty="0">
                <a:solidFill>
                  <a:srgbClr val="0D0D0D"/>
                </a:solidFill>
                <a:latin typeface="Times New Roman"/>
                <a:cs typeface="Times New Roman"/>
              </a:rPr>
              <a:t>развивать</a:t>
            </a:r>
            <a:r>
              <a:rPr sz="2400" spc="495" dirty="0">
                <a:solidFill>
                  <a:srgbClr val="0D0D0D"/>
                </a:solidFill>
                <a:latin typeface="Times New Roman"/>
                <a:cs typeface="Times New Roman"/>
              </a:rPr>
              <a:t>  </a:t>
            </a:r>
            <a:r>
              <a:rPr sz="2400" spc="-10" dirty="0">
                <a:solidFill>
                  <a:srgbClr val="0D0D0D"/>
                </a:solidFill>
                <a:latin typeface="Times New Roman"/>
                <a:cs typeface="Times New Roman"/>
              </a:rPr>
              <a:t>зрительное </a:t>
            </a:r>
            <a:r>
              <a:rPr sz="2400" dirty="0">
                <a:solidFill>
                  <a:srgbClr val="0D0D0D"/>
                </a:solidFill>
                <a:latin typeface="Times New Roman"/>
                <a:cs typeface="Times New Roman"/>
              </a:rPr>
              <a:t>восприятие</a:t>
            </a:r>
            <a:r>
              <a:rPr sz="2400" spc="-6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D0D0D"/>
                </a:solidFill>
                <a:latin typeface="Times New Roman"/>
                <a:cs typeface="Times New Roman"/>
              </a:rPr>
              <a:t>и</a:t>
            </a:r>
            <a:r>
              <a:rPr sz="2400" spc="-6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D0D0D"/>
                </a:solidFill>
                <a:latin typeface="Times New Roman"/>
                <a:cs typeface="Times New Roman"/>
              </a:rPr>
              <a:t>чувство</a:t>
            </a:r>
            <a:r>
              <a:rPr sz="2400" spc="-6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D0D0D"/>
                </a:solidFill>
                <a:latin typeface="Times New Roman"/>
                <a:cs typeface="Times New Roman"/>
              </a:rPr>
              <a:t>цвета.</a:t>
            </a:r>
            <a:endParaRPr sz="2400" dirty="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8724" y="848156"/>
            <a:ext cx="5887085" cy="5895365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25183" rIns="0" bIns="0" rtlCol="0">
            <a:spAutoFit/>
          </a:bodyPr>
          <a:lstStyle/>
          <a:p>
            <a:pPr marL="1969770">
              <a:lnSpc>
                <a:spcPct val="100000"/>
              </a:lnSpc>
              <a:spcBef>
                <a:spcPts val="100"/>
              </a:spcBef>
            </a:pPr>
            <a:r>
              <a:rPr sz="3700" dirty="0"/>
              <a:t>СРЕДА:</a:t>
            </a:r>
            <a:r>
              <a:rPr sz="3700" spc="-105" dirty="0"/>
              <a:t> </a:t>
            </a:r>
            <a:r>
              <a:rPr sz="3700" dirty="0"/>
              <a:t>«Береза</a:t>
            </a:r>
            <a:r>
              <a:rPr sz="3700" spc="-100" dirty="0"/>
              <a:t> </a:t>
            </a:r>
            <a:r>
              <a:rPr sz="3700" dirty="0"/>
              <a:t>—</a:t>
            </a:r>
            <a:r>
              <a:rPr sz="3700" spc="-105" dirty="0"/>
              <a:t> </a:t>
            </a:r>
            <a:r>
              <a:rPr sz="3700" dirty="0"/>
              <a:t>символ</a:t>
            </a:r>
            <a:r>
              <a:rPr sz="3700" spc="-100" dirty="0"/>
              <a:t> </a:t>
            </a:r>
            <a:r>
              <a:rPr sz="3700" spc="-10" dirty="0"/>
              <a:t>России»</a:t>
            </a:r>
            <a:endParaRPr sz="3700"/>
          </a:p>
        </p:txBody>
      </p:sp>
      <p:sp>
        <p:nvSpPr>
          <p:cNvPr id="3" name="object 3"/>
          <p:cNvSpPr txBox="1"/>
          <p:nvPr/>
        </p:nvSpPr>
        <p:spPr>
          <a:xfrm>
            <a:off x="279984" y="2119716"/>
            <a:ext cx="5420995" cy="15913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7000"/>
              </a:lnSpc>
              <a:spcBef>
                <a:spcPts val="100"/>
              </a:spcBef>
            </a:pPr>
            <a:r>
              <a:rPr lang="ru-RU" sz="2400" b="1" dirty="0" smtClean="0">
                <a:solidFill>
                  <a:srgbClr val="0D0D0D"/>
                </a:solidFill>
                <a:latin typeface="Times New Roman"/>
                <a:cs typeface="Times New Roman"/>
              </a:rPr>
              <a:t>Задача</a:t>
            </a:r>
            <a:r>
              <a:rPr sz="2400" b="1" dirty="0" smtClean="0">
                <a:solidFill>
                  <a:srgbClr val="0D0D0D"/>
                </a:solidFill>
                <a:latin typeface="Times New Roman"/>
                <a:cs typeface="Times New Roman"/>
              </a:rPr>
              <a:t>:</a:t>
            </a:r>
            <a:r>
              <a:rPr sz="2400" b="1" spc="550" dirty="0" smtClean="0">
                <a:solidFill>
                  <a:srgbClr val="0D0D0D"/>
                </a:solidFill>
                <a:latin typeface="Times New Roman"/>
                <a:cs typeface="Times New Roman"/>
              </a:rPr>
              <a:t>  </a:t>
            </a:r>
            <a:r>
              <a:rPr sz="2400" dirty="0">
                <a:solidFill>
                  <a:srgbClr val="0D0D0D"/>
                </a:solidFill>
                <a:latin typeface="Times New Roman"/>
                <a:cs typeface="Times New Roman"/>
              </a:rPr>
              <a:t>Знакомить</a:t>
            </a:r>
            <a:r>
              <a:rPr sz="2400" spc="550" dirty="0">
                <a:solidFill>
                  <a:srgbClr val="0D0D0D"/>
                </a:solidFill>
                <a:latin typeface="Times New Roman"/>
                <a:cs typeface="Times New Roman"/>
              </a:rPr>
              <a:t>  </a:t>
            </a:r>
            <a:r>
              <a:rPr sz="2400" dirty="0">
                <a:solidFill>
                  <a:srgbClr val="0D0D0D"/>
                </a:solidFill>
                <a:latin typeface="Times New Roman"/>
                <a:cs typeface="Times New Roman"/>
              </a:rPr>
              <a:t>с</a:t>
            </a:r>
            <a:r>
              <a:rPr sz="2400" spc="550" dirty="0">
                <a:solidFill>
                  <a:srgbClr val="0D0D0D"/>
                </a:solidFill>
                <a:latin typeface="Times New Roman"/>
                <a:cs typeface="Times New Roman"/>
              </a:rPr>
              <a:t>  </a:t>
            </a:r>
            <a:r>
              <a:rPr sz="2400" dirty="0">
                <a:solidFill>
                  <a:srgbClr val="0D0D0D"/>
                </a:solidFill>
                <a:latin typeface="Times New Roman"/>
                <a:cs typeface="Times New Roman"/>
              </a:rPr>
              <a:t>березой</a:t>
            </a:r>
            <a:r>
              <a:rPr sz="2400" spc="550" dirty="0">
                <a:solidFill>
                  <a:srgbClr val="0D0D0D"/>
                </a:solidFill>
                <a:latin typeface="Times New Roman"/>
                <a:cs typeface="Times New Roman"/>
              </a:rPr>
              <a:t>  </a:t>
            </a:r>
            <a:r>
              <a:rPr sz="2400" dirty="0">
                <a:solidFill>
                  <a:srgbClr val="0D0D0D"/>
                </a:solidFill>
                <a:latin typeface="Times New Roman"/>
                <a:cs typeface="Times New Roman"/>
              </a:rPr>
              <a:t>как</a:t>
            </a:r>
            <a:r>
              <a:rPr sz="2400" spc="550" dirty="0">
                <a:solidFill>
                  <a:srgbClr val="0D0D0D"/>
                </a:solidFill>
                <a:latin typeface="Times New Roman"/>
                <a:cs typeface="Times New Roman"/>
              </a:rPr>
              <a:t>  </a:t>
            </a:r>
            <a:r>
              <a:rPr sz="2400" spc="-50" dirty="0">
                <a:solidFill>
                  <a:srgbClr val="0D0D0D"/>
                </a:solidFill>
                <a:latin typeface="Times New Roman"/>
                <a:cs typeface="Times New Roman"/>
              </a:rPr>
              <a:t>с </a:t>
            </a:r>
            <a:r>
              <a:rPr sz="2400" spc="-10" dirty="0">
                <a:solidFill>
                  <a:srgbClr val="0D0D0D"/>
                </a:solidFill>
                <a:latin typeface="Times New Roman"/>
                <a:cs typeface="Times New Roman"/>
              </a:rPr>
              <a:t>символом</a:t>
            </a:r>
            <a:r>
              <a:rPr sz="2400" spc="-10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D0D0D"/>
                </a:solidFill>
                <a:latin typeface="Times New Roman"/>
                <a:cs typeface="Times New Roman"/>
              </a:rPr>
              <a:t>русской</a:t>
            </a:r>
            <a:r>
              <a:rPr sz="2400" spc="-9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D0D0D"/>
                </a:solidFill>
                <a:latin typeface="Times New Roman"/>
                <a:cs typeface="Times New Roman"/>
              </a:rPr>
              <a:t>природы;</a:t>
            </a:r>
            <a:r>
              <a:rPr sz="2400" spc="-9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D0D0D"/>
                </a:solidFill>
                <a:latin typeface="Times New Roman"/>
                <a:cs typeface="Times New Roman"/>
              </a:rPr>
              <a:t>воспитывать </a:t>
            </a:r>
            <a:r>
              <a:rPr sz="2400" dirty="0">
                <a:solidFill>
                  <a:srgbClr val="0D0D0D"/>
                </a:solidFill>
                <a:latin typeface="Times New Roman"/>
                <a:cs typeface="Times New Roman"/>
              </a:rPr>
              <a:t>эстетическое</a:t>
            </a:r>
            <a:r>
              <a:rPr sz="2400" spc="204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D0D0D"/>
                </a:solidFill>
                <a:latin typeface="Times New Roman"/>
                <a:cs typeface="Times New Roman"/>
              </a:rPr>
              <a:t>восприятие,</a:t>
            </a:r>
            <a:r>
              <a:rPr sz="2400" spc="204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D0D0D"/>
                </a:solidFill>
                <a:latin typeface="Times New Roman"/>
                <a:cs typeface="Times New Roman"/>
              </a:rPr>
              <a:t>умение</a:t>
            </a:r>
            <a:r>
              <a:rPr sz="2400" spc="20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D0D0D"/>
                </a:solidFill>
                <a:latin typeface="Times New Roman"/>
                <a:cs typeface="Times New Roman"/>
              </a:rPr>
              <a:t>видеть </a:t>
            </a:r>
            <a:r>
              <a:rPr sz="2400" dirty="0">
                <a:solidFill>
                  <a:srgbClr val="0D0D0D"/>
                </a:solidFill>
                <a:latin typeface="Times New Roman"/>
                <a:cs typeface="Times New Roman"/>
              </a:rPr>
              <a:t>красоту</a:t>
            </a:r>
            <a:r>
              <a:rPr sz="2400" spc="-10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D0D0D"/>
                </a:solidFill>
                <a:latin typeface="Times New Roman"/>
                <a:cs typeface="Times New Roman"/>
              </a:rPr>
              <a:t>родного</a:t>
            </a:r>
            <a:r>
              <a:rPr sz="2400" spc="-11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D0D0D"/>
                </a:solidFill>
                <a:latin typeface="Times New Roman"/>
                <a:cs typeface="Times New Roman"/>
              </a:rPr>
              <a:t>края.</a:t>
            </a:r>
            <a:endParaRPr sz="2400" dirty="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67234" y="913320"/>
            <a:ext cx="5924524" cy="5924524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96899" rIns="0" bIns="0" rtlCol="0">
            <a:spAutoFit/>
          </a:bodyPr>
          <a:lstStyle/>
          <a:p>
            <a:pPr marL="402590">
              <a:lnSpc>
                <a:spcPct val="100000"/>
              </a:lnSpc>
              <a:spcBef>
                <a:spcPts val="100"/>
              </a:spcBef>
            </a:pPr>
            <a:r>
              <a:rPr sz="2800" spc="280" dirty="0">
                <a:latin typeface="Trebuchet MS"/>
                <a:cs typeface="Trebuchet MS"/>
              </a:rPr>
              <a:t>ЧЕТВЕРГ:</a:t>
            </a:r>
            <a:r>
              <a:rPr sz="2800" spc="135" dirty="0">
                <a:latin typeface="Trebuchet MS"/>
                <a:cs typeface="Trebuchet MS"/>
              </a:rPr>
              <a:t> </a:t>
            </a:r>
            <a:r>
              <a:rPr sz="2800" spc="265" dirty="0">
                <a:latin typeface="Trebuchet MS"/>
                <a:cs typeface="Trebuchet MS"/>
              </a:rPr>
              <a:t>«Русские</a:t>
            </a:r>
            <a:r>
              <a:rPr sz="2800" spc="140" dirty="0">
                <a:latin typeface="Trebuchet MS"/>
                <a:cs typeface="Trebuchet MS"/>
              </a:rPr>
              <a:t> </a:t>
            </a:r>
            <a:r>
              <a:rPr sz="2800" spc="350" dirty="0">
                <a:latin typeface="Trebuchet MS"/>
                <a:cs typeface="Trebuchet MS"/>
              </a:rPr>
              <a:t>игрушки</a:t>
            </a:r>
            <a:r>
              <a:rPr sz="2800" spc="140" dirty="0">
                <a:latin typeface="Trebuchet MS"/>
                <a:cs typeface="Trebuchet MS"/>
              </a:rPr>
              <a:t> </a:t>
            </a:r>
            <a:r>
              <a:rPr sz="2800" spc="720" dirty="0">
                <a:latin typeface="Trebuchet MS"/>
                <a:cs typeface="Trebuchet MS"/>
              </a:rPr>
              <a:t>—</a:t>
            </a:r>
            <a:r>
              <a:rPr sz="2800" spc="135" dirty="0">
                <a:latin typeface="Trebuchet MS"/>
                <a:cs typeface="Trebuchet MS"/>
              </a:rPr>
              <a:t> </a:t>
            </a:r>
            <a:r>
              <a:rPr sz="2800" spc="355" dirty="0">
                <a:latin typeface="Trebuchet MS"/>
                <a:cs typeface="Trebuchet MS"/>
              </a:rPr>
              <a:t>матрешки</a:t>
            </a:r>
            <a:r>
              <a:rPr sz="2800" spc="140" dirty="0">
                <a:latin typeface="Trebuchet MS"/>
                <a:cs typeface="Trebuchet MS"/>
              </a:rPr>
              <a:t> </a:t>
            </a:r>
            <a:r>
              <a:rPr sz="2800" spc="434" dirty="0">
                <a:latin typeface="Trebuchet MS"/>
                <a:cs typeface="Trebuchet MS"/>
              </a:rPr>
              <a:t>да</a:t>
            </a:r>
            <a:r>
              <a:rPr sz="2800" spc="140" dirty="0">
                <a:latin typeface="Trebuchet MS"/>
                <a:cs typeface="Trebuchet MS"/>
              </a:rPr>
              <a:t> </a:t>
            </a:r>
            <a:r>
              <a:rPr sz="2800" spc="330" dirty="0">
                <a:latin typeface="Trebuchet MS"/>
                <a:cs typeface="Trebuchet MS"/>
              </a:rPr>
              <a:t>ложки»</a:t>
            </a:r>
            <a:endParaRPr sz="2800">
              <a:latin typeface="Trebuchet MS"/>
              <a:cs typeface="Trebuchet MS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2758" y="953998"/>
            <a:ext cx="5829846" cy="5837758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xfrm>
            <a:off x="6173177" y="1709671"/>
            <a:ext cx="5675630" cy="238385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7000"/>
              </a:lnSpc>
              <a:spcBef>
                <a:spcPts val="100"/>
              </a:spcBef>
            </a:pPr>
            <a:r>
              <a:rPr lang="ru-RU" b="1" dirty="0" smtClean="0">
                <a:latin typeface="Times New Roman"/>
                <a:cs typeface="Times New Roman"/>
              </a:rPr>
              <a:t>Задача</a:t>
            </a:r>
            <a:r>
              <a:rPr b="1" dirty="0" smtClean="0">
                <a:latin typeface="Times New Roman"/>
                <a:cs typeface="Times New Roman"/>
              </a:rPr>
              <a:t>:</a:t>
            </a:r>
            <a:r>
              <a:rPr b="1" spc="175" dirty="0" smtClean="0">
                <a:latin typeface="Times New Roman"/>
                <a:cs typeface="Times New Roman"/>
              </a:rPr>
              <a:t>  </a:t>
            </a:r>
            <a:r>
              <a:rPr dirty="0"/>
              <a:t>Знакомить</a:t>
            </a:r>
            <a:r>
              <a:rPr spc="180" dirty="0"/>
              <a:t>  </a:t>
            </a:r>
            <a:r>
              <a:rPr dirty="0"/>
              <a:t>с</a:t>
            </a:r>
            <a:r>
              <a:rPr spc="180" dirty="0"/>
              <a:t>  </a:t>
            </a:r>
            <a:r>
              <a:rPr dirty="0"/>
              <a:t>народной</a:t>
            </a:r>
            <a:r>
              <a:rPr spc="180" dirty="0"/>
              <a:t>  </a:t>
            </a:r>
            <a:r>
              <a:rPr spc="-10" dirty="0"/>
              <a:t>игрушкой </a:t>
            </a:r>
            <a:r>
              <a:rPr dirty="0"/>
              <a:t>(матрешка)</a:t>
            </a:r>
            <a:r>
              <a:rPr spc="254" dirty="0"/>
              <a:t> </a:t>
            </a:r>
            <a:r>
              <a:rPr dirty="0"/>
              <a:t>и</a:t>
            </a:r>
            <a:r>
              <a:rPr spc="254" dirty="0"/>
              <a:t> </a:t>
            </a:r>
            <a:r>
              <a:rPr dirty="0"/>
              <a:t>музыкальным</a:t>
            </a:r>
            <a:r>
              <a:rPr spc="254" dirty="0"/>
              <a:t> </a:t>
            </a:r>
            <a:r>
              <a:rPr spc="-10" dirty="0"/>
              <a:t>инструментом </a:t>
            </a:r>
            <a:r>
              <a:rPr dirty="0"/>
              <a:t>(ложки)</a:t>
            </a:r>
            <a:r>
              <a:rPr spc="-20" dirty="0"/>
              <a:t> </a:t>
            </a:r>
            <a:r>
              <a:rPr dirty="0"/>
              <a:t>как</a:t>
            </a:r>
            <a:r>
              <a:rPr spc="-15" dirty="0"/>
              <a:t> </a:t>
            </a:r>
            <a:r>
              <a:rPr dirty="0"/>
              <a:t>элементами</a:t>
            </a:r>
            <a:r>
              <a:rPr spc="-20" dirty="0"/>
              <a:t> </a:t>
            </a:r>
            <a:r>
              <a:rPr dirty="0"/>
              <a:t>русской</a:t>
            </a:r>
            <a:r>
              <a:rPr spc="-15" dirty="0"/>
              <a:t> </a:t>
            </a:r>
            <a:r>
              <a:rPr spc="-10" dirty="0"/>
              <a:t>культуры; </a:t>
            </a:r>
            <a:r>
              <a:rPr dirty="0"/>
              <a:t>развивать</a:t>
            </a:r>
            <a:r>
              <a:rPr spc="70" dirty="0"/>
              <a:t> </a:t>
            </a:r>
            <a:r>
              <a:rPr dirty="0"/>
              <a:t>интерес</a:t>
            </a:r>
            <a:r>
              <a:rPr spc="75" dirty="0"/>
              <a:t> </a:t>
            </a:r>
            <a:r>
              <a:rPr dirty="0"/>
              <a:t>к</a:t>
            </a:r>
            <a:r>
              <a:rPr spc="75" dirty="0"/>
              <a:t> </a:t>
            </a:r>
            <a:r>
              <a:rPr dirty="0"/>
              <a:t>народному</a:t>
            </a:r>
            <a:r>
              <a:rPr spc="75" dirty="0"/>
              <a:t> </a:t>
            </a:r>
            <a:r>
              <a:rPr spc="-10" dirty="0"/>
              <a:t>творчеству </a:t>
            </a:r>
            <a:r>
              <a:rPr dirty="0"/>
              <a:t>и</a:t>
            </a:r>
            <a:r>
              <a:rPr spc="-35" dirty="0"/>
              <a:t> </a:t>
            </a:r>
            <a:r>
              <a:rPr dirty="0"/>
              <a:t>к</a:t>
            </a:r>
            <a:r>
              <a:rPr spc="-30" dirty="0"/>
              <a:t> </a:t>
            </a:r>
            <a:r>
              <a:rPr spc="-10" dirty="0"/>
              <a:t>народным</a:t>
            </a:r>
            <a:r>
              <a:rPr spc="-30" dirty="0"/>
              <a:t> </a:t>
            </a:r>
            <a:r>
              <a:rPr spc="-10" dirty="0"/>
              <a:t>играм.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24459" rIns="0" bIns="0" rtlCol="0">
            <a:spAutoFit/>
          </a:bodyPr>
          <a:lstStyle/>
          <a:p>
            <a:pPr marL="1363345">
              <a:lnSpc>
                <a:spcPct val="100000"/>
              </a:lnSpc>
              <a:spcBef>
                <a:spcPts val="100"/>
              </a:spcBef>
            </a:pPr>
            <a:r>
              <a:rPr dirty="0"/>
              <a:t>ПЯТНИЦА:</a:t>
            </a:r>
            <a:r>
              <a:rPr spc="-140" dirty="0"/>
              <a:t> </a:t>
            </a:r>
            <a:r>
              <a:rPr dirty="0"/>
              <a:t>«Люблю</a:t>
            </a:r>
            <a:r>
              <a:rPr spc="-135" dirty="0"/>
              <a:t> </a:t>
            </a:r>
            <a:r>
              <a:rPr dirty="0"/>
              <a:t>тебя,</a:t>
            </a:r>
            <a:r>
              <a:rPr spc="-135" dirty="0"/>
              <a:t> </a:t>
            </a:r>
            <a:r>
              <a:rPr dirty="0"/>
              <a:t>моя</a:t>
            </a:r>
            <a:r>
              <a:rPr spc="-135" dirty="0"/>
              <a:t> </a:t>
            </a:r>
            <a:r>
              <a:rPr spc="-10" dirty="0"/>
              <a:t>Россия!»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89699" y="1947656"/>
            <a:ext cx="4150360" cy="8031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7000"/>
              </a:lnSpc>
              <a:spcBef>
                <a:spcPts val="100"/>
              </a:spcBef>
              <a:tabLst>
                <a:tab pos="989330" algn="l"/>
                <a:tab pos="2513330" algn="l"/>
                <a:tab pos="2540000" algn="l"/>
                <a:tab pos="2846705" algn="l"/>
              </a:tabLst>
            </a:pPr>
            <a:r>
              <a:rPr lang="ru-RU" sz="2400" b="1" spc="-10" dirty="0" smtClean="0">
                <a:solidFill>
                  <a:srgbClr val="0D0D0D"/>
                </a:solidFill>
                <a:latin typeface="Times New Roman"/>
                <a:cs typeface="Times New Roman"/>
              </a:rPr>
              <a:t>Задача</a:t>
            </a:r>
            <a:r>
              <a:rPr sz="2400" b="1" spc="-10" dirty="0" smtClean="0">
                <a:solidFill>
                  <a:srgbClr val="0D0D0D"/>
                </a:solidFill>
                <a:latin typeface="Times New Roman"/>
                <a:cs typeface="Times New Roman"/>
              </a:rPr>
              <a:t>:</a:t>
            </a:r>
            <a:r>
              <a:rPr lang="ru-RU" sz="2400" b="1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400" spc="-10" dirty="0" err="1" smtClean="0">
                <a:solidFill>
                  <a:srgbClr val="0D0D0D"/>
                </a:solidFill>
                <a:latin typeface="Times New Roman"/>
                <a:cs typeface="Times New Roman"/>
              </a:rPr>
              <a:t>Обобщить</a:t>
            </a:r>
            <a:r>
              <a:rPr sz="2400" dirty="0">
                <a:solidFill>
                  <a:srgbClr val="0D0D0D"/>
                </a:solidFill>
                <a:latin typeface="Times New Roman"/>
                <a:cs typeface="Times New Roman"/>
              </a:rPr>
              <a:t>	</a:t>
            </a:r>
            <a:r>
              <a:rPr sz="2400" spc="-50" dirty="0">
                <a:solidFill>
                  <a:srgbClr val="0D0D0D"/>
                </a:solidFill>
                <a:latin typeface="Times New Roman"/>
                <a:cs typeface="Times New Roman"/>
              </a:rPr>
              <a:t>и</a:t>
            </a:r>
            <a:r>
              <a:rPr sz="2400" dirty="0">
                <a:solidFill>
                  <a:srgbClr val="0D0D0D"/>
                </a:solidFill>
                <a:latin typeface="Times New Roman"/>
                <a:cs typeface="Times New Roman"/>
              </a:rPr>
              <a:t>	</a:t>
            </a:r>
            <a:r>
              <a:rPr sz="2400" spc="-10" dirty="0">
                <a:solidFill>
                  <a:srgbClr val="0D0D0D"/>
                </a:solidFill>
                <a:latin typeface="Times New Roman"/>
                <a:cs typeface="Times New Roman"/>
              </a:rPr>
              <a:t>закрепить положительные</a:t>
            </a:r>
            <a:r>
              <a:rPr sz="2400" dirty="0">
                <a:solidFill>
                  <a:srgbClr val="0D0D0D"/>
                </a:solidFill>
                <a:latin typeface="Times New Roman"/>
                <a:cs typeface="Times New Roman"/>
              </a:rPr>
              <a:t>		</a:t>
            </a:r>
            <a:r>
              <a:rPr sz="2400" spc="-25" dirty="0">
                <a:solidFill>
                  <a:srgbClr val="0D0D0D"/>
                </a:solidFill>
                <a:latin typeface="Times New Roman"/>
                <a:cs typeface="Times New Roman"/>
              </a:rPr>
              <a:t>впечатления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89699" y="2730294"/>
            <a:ext cx="1133475" cy="11995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7000"/>
              </a:lnSpc>
              <a:spcBef>
                <a:spcPts val="100"/>
              </a:spcBef>
            </a:pPr>
            <a:r>
              <a:rPr sz="2400" spc="-10" dirty="0">
                <a:solidFill>
                  <a:srgbClr val="0D0D0D"/>
                </a:solidFill>
                <a:latin typeface="Times New Roman"/>
                <a:cs typeface="Times New Roman"/>
              </a:rPr>
              <a:t>детей, проекта; успеха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33327" y="2730294"/>
            <a:ext cx="3006090" cy="11995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27025" marR="5080" indent="-314960" algn="just">
              <a:lnSpc>
                <a:spcPct val="107000"/>
              </a:lnSpc>
              <a:spcBef>
                <a:spcPts val="100"/>
              </a:spcBef>
            </a:pPr>
            <a:r>
              <a:rPr sz="2400" dirty="0">
                <a:solidFill>
                  <a:srgbClr val="0D0D0D"/>
                </a:solidFill>
                <a:latin typeface="Times New Roman"/>
                <a:cs typeface="Times New Roman"/>
              </a:rPr>
              <a:t>полученные</a:t>
            </a:r>
            <a:r>
              <a:rPr sz="2400" spc="270" dirty="0">
                <a:solidFill>
                  <a:srgbClr val="0D0D0D"/>
                </a:solidFill>
                <a:latin typeface="Times New Roman"/>
                <a:cs typeface="Times New Roman"/>
              </a:rPr>
              <a:t>   </a:t>
            </a:r>
            <a:r>
              <a:rPr sz="2400" dirty="0">
                <a:solidFill>
                  <a:srgbClr val="0D0D0D"/>
                </a:solidFill>
                <a:latin typeface="Times New Roman"/>
                <a:cs typeface="Times New Roman"/>
              </a:rPr>
              <a:t>в</a:t>
            </a:r>
            <a:r>
              <a:rPr sz="2400" spc="270" dirty="0">
                <a:solidFill>
                  <a:srgbClr val="0D0D0D"/>
                </a:solidFill>
                <a:latin typeface="Times New Roman"/>
                <a:cs typeface="Times New Roman"/>
              </a:rPr>
              <a:t>   </a:t>
            </a:r>
            <a:r>
              <a:rPr sz="2400" spc="-20" dirty="0">
                <a:solidFill>
                  <a:srgbClr val="0D0D0D"/>
                </a:solidFill>
                <a:latin typeface="Times New Roman"/>
                <a:cs typeface="Times New Roman"/>
              </a:rPr>
              <a:t>ходе </a:t>
            </a:r>
            <a:r>
              <a:rPr sz="2400" dirty="0">
                <a:solidFill>
                  <a:srgbClr val="0D0D0D"/>
                </a:solidFill>
                <a:latin typeface="Times New Roman"/>
                <a:cs typeface="Times New Roman"/>
              </a:rPr>
              <a:t>создать</a:t>
            </a:r>
            <a:r>
              <a:rPr sz="2400" spc="385" dirty="0">
                <a:solidFill>
                  <a:srgbClr val="0D0D0D"/>
                </a:solidFill>
                <a:latin typeface="Times New Roman"/>
                <a:cs typeface="Times New Roman"/>
              </a:rPr>
              <a:t>   </a:t>
            </a:r>
            <a:r>
              <a:rPr sz="2400" spc="-10" dirty="0">
                <a:solidFill>
                  <a:srgbClr val="0D0D0D"/>
                </a:solidFill>
                <a:latin typeface="Times New Roman"/>
                <a:cs typeface="Times New Roman"/>
              </a:rPr>
              <a:t>ситуацию </a:t>
            </a:r>
            <a:r>
              <a:rPr sz="2400" dirty="0">
                <a:solidFill>
                  <a:srgbClr val="0D0D0D"/>
                </a:solidFill>
                <a:latin typeface="Times New Roman"/>
                <a:cs typeface="Times New Roman"/>
              </a:rPr>
              <a:t>и</a:t>
            </a:r>
            <a:r>
              <a:rPr sz="2400" spc="560" dirty="0">
                <a:solidFill>
                  <a:srgbClr val="0D0D0D"/>
                </a:solidFill>
                <a:latin typeface="Times New Roman"/>
                <a:cs typeface="Times New Roman"/>
              </a:rPr>
              <a:t>    </a:t>
            </a:r>
            <a:r>
              <a:rPr sz="2400" dirty="0">
                <a:solidFill>
                  <a:srgbClr val="0D0D0D"/>
                </a:solidFill>
                <a:latin typeface="Times New Roman"/>
                <a:cs typeface="Times New Roman"/>
              </a:rPr>
              <a:t>радости</a:t>
            </a:r>
            <a:r>
              <a:rPr sz="2400" spc="560" dirty="0">
                <a:solidFill>
                  <a:srgbClr val="0D0D0D"/>
                </a:solidFill>
                <a:latin typeface="Times New Roman"/>
                <a:cs typeface="Times New Roman"/>
              </a:rPr>
              <a:t>    </a:t>
            </a:r>
            <a:r>
              <a:rPr sz="2400" spc="-25" dirty="0">
                <a:solidFill>
                  <a:srgbClr val="0D0D0D"/>
                </a:solidFill>
                <a:latin typeface="Times New Roman"/>
                <a:cs typeface="Times New Roman"/>
              </a:rPr>
              <a:t>от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89699" y="3929659"/>
            <a:ext cx="311975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0D0D0D"/>
                </a:solidFill>
                <a:latin typeface="Times New Roman"/>
                <a:cs typeface="Times New Roman"/>
              </a:rPr>
              <a:t>совместного</a:t>
            </a:r>
            <a:r>
              <a:rPr sz="2400" spc="-10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D0D0D"/>
                </a:solidFill>
                <a:latin typeface="Times New Roman"/>
                <a:cs typeface="Times New Roman"/>
              </a:rPr>
              <a:t>праздника.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79797" y="1280515"/>
            <a:ext cx="7183437" cy="5410085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113" cy="685764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39622" y="2245220"/>
            <a:ext cx="7927340" cy="1031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600" b="0" dirty="0">
                <a:latin typeface="Times New Roman"/>
                <a:cs typeface="Times New Roman"/>
              </a:rPr>
              <a:t>Спасибо</a:t>
            </a:r>
            <a:r>
              <a:rPr sz="6600" b="0" spc="-160" dirty="0">
                <a:latin typeface="Times New Roman"/>
                <a:cs typeface="Times New Roman"/>
              </a:rPr>
              <a:t> </a:t>
            </a:r>
            <a:r>
              <a:rPr sz="6600" b="0" dirty="0">
                <a:latin typeface="Times New Roman"/>
                <a:cs typeface="Times New Roman"/>
              </a:rPr>
              <a:t>за</a:t>
            </a:r>
            <a:r>
              <a:rPr sz="6600" b="0" spc="-165" dirty="0">
                <a:latin typeface="Times New Roman"/>
                <a:cs typeface="Times New Roman"/>
              </a:rPr>
              <a:t> </a:t>
            </a:r>
            <a:r>
              <a:rPr sz="6600" b="0" spc="-10" dirty="0">
                <a:latin typeface="Times New Roman"/>
                <a:cs typeface="Times New Roman"/>
              </a:rPr>
              <a:t>внимание!</a:t>
            </a:r>
            <a:endParaRPr sz="6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6663" y="158305"/>
            <a:ext cx="272161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0" spc="240" dirty="0">
                <a:latin typeface="Trebuchet MS"/>
                <a:cs typeface="Trebuchet MS"/>
              </a:rPr>
              <a:t>Цель</a:t>
            </a:r>
            <a:r>
              <a:rPr sz="2800" b="0" spc="40" dirty="0">
                <a:latin typeface="Trebuchet MS"/>
                <a:cs typeface="Trebuchet MS"/>
              </a:rPr>
              <a:t> </a:t>
            </a:r>
            <a:r>
              <a:rPr sz="2800" b="0" spc="190" dirty="0">
                <a:latin typeface="Trebuchet MS"/>
                <a:cs typeface="Trebuchet MS"/>
              </a:rPr>
              <a:t>проекта: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05816" y="671735"/>
            <a:ext cx="11668125" cy="14878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9385" marR="5080" indent="625475">
              <a:lnSpc>
                <a:spcPct val="107000"/>
              </a:lnSpc>
              <a:spcBef>
                <a:spcPts val="100"/>
              </a:spcBef>
            </a:pPr>
            <a:r>
              <a:rPr sz="2000" dirty="0">
                <a:solidFill>
                  <a:srgbClr val="0D0D0D"/>
                </a:solidFill>
                <a:latin typeface="Times New Roman"/>
                <a:cs typeface="Times New Roman"/>
              </a:rPr>
              <a:t>Формирование</a:t>
            </a:r>
            <a:r>
              <a:rPr sz="2000" spc="19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D0D0D"/>
                </a:solidFill>
                <a:latin typeface="Times New Roman"/>
                <a:cs typeface="Times New Roman"/>
              </a:rPr>
              <a:t>у</a:t>
            </a:r>
            <a:r>
              <a:rPr sz="2000" spc="19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D0D0D"/>
                </a:solidFill>
                <a:latin typeface="Times New Roman"/>
                <a:cs typeface="Times New Roman"/>
              </a:rPr>
              <a:t>детей</a:t>
            </a:r>
            <a:r>
              <a:rPr sz="2000" spc="19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D0D0D"/>
                </a:solidFill>
                <a:latin typeface="Times New Roman"/>
                <a:cs typeface="Times New Roman"/>
              </a:rPr>
              <a:t>раннего</a:t>
            </a:r>
            <a:r>
              <a:rPr sz="2000" spc="19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D0D0D"/>
                </a:solidFill>
                <a:latin typeface="Times New Roman"/>
                <a:cs typeface="Times New Roman"/>
              </a:rPr>
              <a:t>возраста</a:t>
            </a:r>
            <a:r>
              <a:rPr sz="2000" spc="19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D0D0D"/>
                </a:solidFill>
                <a:latin typeface="Times New Roman"/>
                <a:cs typeface="Times New Roman"/>
              </a:rPr>
              <a:t>первичных</a:t>
            </a:r>
            <a:r>
              <a:rPr sz="2000" spc="19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D0D0D"/>
                </a:solidFill>
                <a:latin typeface="Times New Roman"/>
                <a:cs typeface="Times New Roman"/>
              </a:rPr>
              <a:t>представлений</a:t>
            </a:r>
            <a:r>
              <a:rPr sz="2000" spc="19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D0D0D"/>
                </a:solidFill>
                <a:latin typeface="Times New Roman"/>
                <a:cs typeface="Times New Roman"/>
              </a:rPr>
              <a:t>о</a:t>
            </a:r>
            <a:r>
              <a:rPr sz="2000" spc="19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D0D0D"/>
                </a:solidFill>
                <a:latin typeface="Times New Roman"/>
                <a:cs typeface="Times New Roman"/>
              </a:rPr>
              <a:t>себе,</a:t>
            </a:r>
            <a:r>
              <a:rPr sz="2000" spc="19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D0D0D"/>
                </a:solidFill>
                <a:latin typeface="Times New Roman"/>
                <a:cs typeface="Times New Roman"/>
              </a:rPr>
              <a:t>семье,</a:t>
            </a:r>
            <a:r>
              <a:rPr sz="2000" spc="19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D0D0D"/>
                </a:solidFill>
                <a:latin typeface="Times New Roman"/>
                <a:cs typeface="Times New Roman"/>
              </a:rPr>
              <a:t>детском</a:t>
            </a:r>
            <a:r>
              <a:rPr sz="2000" spc="19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D0D0D"/>
                </a:solidFill>
                <a:latin typeface="Times New Roman"/>
                <a:cs typeface="Times New Roman"/>
              </a:rPr>
              <a:t>саде</a:t>
            </a:r>
            <a:r>
              <a:rPr sz="2000" spc="19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000" spc="-50" dirty="0">
                <a:solidFill>
                  <a:srgbClr val="0D0D0D"/>
                </a:solidFill>
                <a:latin typeface="Times New Roman"/>
                <a:cs typeface="Times New Roman"/>
              </a:rPr>
              <a:t>и </a:t>
            </a:r>
            <a:r>
              <a:rPr sz="2000" dirty="0">
                <a:solidFill>
                  <a:srgbClr val="0D0D0D"/>
                </a:solidFill>
                <a:latin typeface="Times New Roman"/>
                <a:cs typeface="Times New Roman"/>
              </a:rPr>
              <a:t>своей</a:t>
            </a:r>
            <a:r>
              <a:rPr sz="2000" spc="-5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D0D0D"/>
                </a:solidFill>
                <a:latin typeface="Times New Roman"/>
                <a:cs typeface="Times New Roman"/>
              </a:rPr>
              <a:t>стране</a:t>
            </a:r>
            <a:r>
              <a:rPr sz="2000" spc="-4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D0D0D"/>
                </a:solidFill>
                <a:latin typeface="Times New Roman"/>
                <a:cs typeface="Times New Roman"/>
              </a:rPr>
              <a:t>как</a:t>
            </a:r>
            <a:r>
              <a:rPr sz="2000" spc="-4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D0D0D"/>
                </a:solidFill>
                <a:latin typeface="Times New Roman"/>
                <a:cs typeface="Times New Roman"/>
              </a:rPr>
              <a:t>о</a:t>
            </a:r>
            <a:r>
              <a:rPr sz="2000" spc="-5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D0D0D"/>
                </a:solidFill>
                <a:latin typeface="Times New Roman"/>
                <a:cs typeface="Times New Roman"/>
              </a:rPr>
              <a:t>чем-</a:t>
            </a:r>
            <a:r>
              <a:rPr sz="2000" dirty="0">
                <a:solidFill>
                  <a:srgbClr val="0D0D0D"/>
                </a:solidFill>
                <a:latin typeface="Times New Roman"/>
                <a:cs typeface="Times New Roman"/>
              </a:rPr>
              <a:t>то</a:t>
            </a:r>
            <a:r>
              <a:rPr sz="2000" spc="-4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D0D0D"/>
                </a:solidFill>
                <a:latin typeface="Times New Roman"/>
                <a:cs typeface="Times New Roman"/>
              </a:rPr>
              <a:t>родном</a:t>
            </a:r>
            <a:r>
              <a:rPr sz="2000" spc="-4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D0D0D"/>
                </a:solidFill>
                <a:latin typeface="Times New Roman"/>
                <a:cs typeface="Times New Roman"/>
              </a:rPr>
              <a:t>и</a:t>
            </a:r>
            <a:r>
              <a:rPr sz="2000" spc="-4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D0D0D"/>
                </a:solidFill>
                <a:latin typeface="Times New Roman"/>
                <a:cs typeface="Times New Roman"/>
              </a:rPr>
              <a:t>важном,</a:t>
            </a:r>
            <a:r>
              <a:rPr sz="2000" spc="-5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D0D0D"/>
                </a:solidFill>
                <a:latin typeface="Times New Roman"/>
                <a:cs typeface="Times New Roman"/>
              </a:rPr>
              <a:t>воспитание</a:t>
            </a:r>
            <a:r>
              <a:rPr sz="2000" spc="-4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D0D0D"/>
                </a:solidFill>
                <a:latin typeface="Times New Roman"/>
                <a:cs typeface="Times New Roman"/>
              </a:rPr>
              <a:t>доброжелательных</a:t>
            </a:r>
            <a:r>
              <a:rPr sz="2000" spc="-4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D0D0D"/>
                </a:solidFill>
                <a:latin typeface="Times New Roman"/>
                <a:cs typeface="Times New Roman"/>
              </a:rPr>
              <a:t>отношений</a:t>
            </a:r>
            <a:r>
              <a:rPr sz="2000" spc="-5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D0D0D"/>
                </a:solidFill>
                <a:latin typeface="Times New Roman"/>
                <a:cs typeface="Times New Roman"/>
              </a:rPr>
              <a:t>в</a:t>
            </a:r>
            <a:r>
              <a:rPr sz="2000" spc="-4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D0D0D"/>
                </a:solidFill>
                <a:latin typeface="Times New Roman"/>
                <a:cs typeface="Times New Roman"/>
              </a:rPr>
              <a:t>группе.</a:t>
            </a:r>
            <a:endParaRPr sz="2000">
              <a:latin typeface="Times New Roman"/>
              <a:cs typeface="Times New Roman"/>
            </a:endParaRPr>
          </a:p>
          <a:p>
            <a:pPr marL="290830">
              <a:lnSpc>
                <a:spcPct val="100000"/>
              </a:lnSpc>
              <a:spcBef>
                <a:spcPts val="660"/>
              </a:spcBef>
              <a:tabLst>
                <a:tab pos="1864995" algn="l"/>
              </a:tabLst>
            </a:pPr>
            <a:r>
              <a:rPr sz="2800" spc="240" dirty="0">
                <a:solidFill>
                  <a:srgbClr val="0D0D0D"/>
                </a:solidFill>
                <a:latin typeface="Trebuchet MS"/>
                <a:cs typeface="Trebuchet MS"/>
              </a:rPr>
              <a:t>Задачи</a:t>
            </a:r>
            <a:r>
              <a:rPr sz="2800" dirty="0">
                <a:solidFill>
                  <a:srgbClr val="0D0D0D"/>
                </a:solidFill>
                <a:latin typeface="Trebuchet MS"/>
                <a:cs typeface="Trebuchet MS"/>
              </a:rPr>
              <a:t>	</a:t>
            </a:r>
            <a:r>
              <a:rPr sz="2800" spc="195" dirty="0">
                <a:solidFill>
                  <a:srgbClr val="0D0D0D"/>
                </a:solidFill>
                <a:latin typeface="Trebuchet MS"/>
                <a:cs typeface="Trebuchet MS"/>
              </a:rPr>
              <a:t>проекта</a:t>
            </a:r>
            <a:r>
              <a:rPr sz="1600" spc="195" dirty="0">
                <a:solidFill>
                  <a:srgbClr val="0D0D0D"/>
                </a:solidFill>
                <a:latin typeface="Trebuchet MS"/>
                <a:cs typeface="Trebuchet MS"/>
              </a:rPr>
              <a:t>:</a:t>
            </a:r>
            <a:endParaRPr sz="16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434"/>
              </a:spcBef>
            </a:pPr>
            <a:r>
              <a:rPr sz="1600" b="1" i="1" dirty="0">
                <a:solidFill>
                  <a:srgbClr val="0D0D0D"/>
                </a:solidFill>
                <a:latin typeface="Times New Roman"/>
                <a:cs typeface="Times New Roman"/>
              </a:rPr>
              <a:t>1.</a:t>
            </a:r>
            <a:r>
              <a:rPr sz="1600" b="1" i="1" spc="-2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600" b="1" i="1" spc="-10" dirty="0">
                <a:solidFill>
                  <a:srgbClr val="0D0D0D"/>
                </a:solidFill>
                <a:latin typeface="Times New Roman"/>
                <a:cs typeface="Times New Roman"/>
              </a:rPr>
              <a:t>Образовательные: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05816" y="2201943"/>
            <a:ext cx="211454" cy="1271270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9"/>
              </a:spcBef>
            </a:pPr>
            <a:r>
              <a:rPr sz="1600" spc="-50" dirty="0">
                <a:solidFill>
                  <a:srgbClr val="0D0D0D"/>
                </a:solidFill>
                <a:latin typeface="Segoe UI Symbol"/>
                <a:cs typeface="Segoe UI Symbol"/>
              </a:rPr>
              <a:t>❖</a:t>
            </a:r>
            <a:endParaRPr sz="1600">
              <a:latin typeface="Segoe UI Symbol"/>
              <a:cs typeface="Segoe UI Symbol"/>
            </a:endParaRPr>
          </a:p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00" spc="-50" dirty="0">
                <a:solidFill>
                  <a:srgbClr val="0D0D0D"/>
                </a:solidFill>
                <a:latin typeface="Segoe UI Symbol"/>
                <a:cs typeface="Segoe UI Symbol"/>
              </a:rPr>
              <a:t>❖</a:t>
            </a:r>
            <a:endParaRPr sz="1600">
              <a:latin typeface="Segoe UI Symbol"/>
              <a:cs typeface="Segoe UI Symbol"/>
            </a:endParaRPr>
          </a:p>
          <a:p>
            <a:pPr marL="12700">
              <a:lnSpc>
                <a:spcPct val="100000"/>
              </a:lnSpc>
              <a:spcBef>
                <a:spcPts val="930"/>
              </a:spcBef>
            </a:pPr>
            <a:r>
              <a:rPr sz="1600" spc="-50" dirty="0">
                <a:solidFill>
                  <a:srgbClr val="0D0D0D"/>
                </a:solidFill>
                <a:latin typeface="Segoe UI Symbol"/>
                <a:cs typeface="Segoe UI Symbol"/>
              </a:rPr>
              <a:t>❖</a:t>
            </a:r>
            <a:endParaRPr sz="1600">
              <a:latin typeface="Segoe UI Symbol"/>
              <a:cs typeface="Segoe UI Symbol"/>
            </a:endParaRPr>
          </a:p>
          <a:p>
            <a:pPr marL="12700">
              <a:lnSpc>
                <a:spcPct val="100000"/>
              </a:lnSpc>
              <a:spcBef>
                <a:spcPts val="930"/>
              </a:spcBef>
            </a:pPr>
            <a:r>
              <a:rPr sz="1600" spc="-50" dirty="0">
                <a:solidFill>
                  <a:srgbClr val="0D0D0D"/>
                </a:solidFill>
                <a:latin typeface="Segoe UI Symbol"/>
                <a:cs typeface="Segoe UI Symbol"/>
              </a:rPr>
              <a:t>❖</a:t>
            </a:r>
            <a:endParaRPr sz="1600">
              <a:latin typeface="Segoe UI Symbol"/>
              <a:cs typeface="Segoe UI Symbo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23494" y="2235420"/>
            <a:ext cx="11593830" cy="38309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525520">
              <a:lnSpc>
                <a:spcPct val="106900"/>
              </a:lnSpc>
              <a:spcBef>
                <a:spcPts val="100"/>
              </a:spcBef>
            </a:pPr>
            <a:r>
              <a:rPr sz="1600" spc="-20" dirty="0">
                <a:solidFill>
                  <a:srgbClr val="0D0D0D"/>
                </a:solidFill>
                <a:latin typeface="Times New Roman"/>
                <a:cs typeface="Times New Roman"/>
              </a:rPr>
              <a:t>Знакомить</a:t>
            </a:r>
            <a:r>
              <a:rPr sz="1600" spc="-5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D0D0D"/>
                </a:solidFill>
                <a:latin typeface="Times New Roman"/>
                <a:cs typeface="Times New Roman"/>
              </a:rPr>
              <a:t>с</a:t>
            </a:r>
            <a:r>
              <a:rPr sz="1600" spc="-5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D0D0D"/>
                </a:solidFill>
                <a:latin typeface="Times New Roman"/>
                <a:cs typeface="Times New Roman"/>
              </a:rPr>
              <a:t>понятиями</a:t>
            </a:r>
            <a:r>
              <a:rPr sz="1600" spc="-5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D0D0D"/>
                </a:solidFill>
                <a:latin typeface="Times New Roman"/>
                <a:cs typeface="Times New Roman"/>
              </a:rPr>
              <a:t>«дом»,</a:t>
            </a:r>
            <a:r>
              <a:rPr sz="1600" spc="-5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D0D0D"/>
                </a:solidFill>
                <a:latin typeface="Times New Roman"/>
                <a:cs typeface="Times New Roman"/>
              </a:rPr>
              <a:t>«семья»,</a:t>
            </a:r>
            <a:r>
              <a:rPr sz="1600" spc="-5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D0D0D"/>
                </a:solidFill>
                <a:latin typeface="Times New Roman"/>
                <a:cs typeface="Times New Roman"/>
              </a:rPr>
              <a:t>«детский</a:t>
            </a:r>
            <a:r>
              <a:rPr sz="1600" spc="-5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D0D0D"/>
                </a:solidFill>
                <a:latin typeface="Times New Roman"/>
                <a:cs typeface="Times New Roman"/>
              </a:rPr>
              <a:t>сад»,</a:t>
            </a:r>
            <a:r>
              <a:rPr sz="1600" spc="-5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D0D0D"/>
                </a:solidFill>
                <a:latin typeface="Times New Roman"/>
                <a:cs typeface="Times New Roman"/>
              </a:rPr>
              <a:t>«Родина»</a:t>
            </a:r>
            <a:r>
              <a:rPr sz="1600" spc="-5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D0D0D"/>
                </a:solidFill>
                <a:latin typeface="Times New Roman"/>
                <a:cs typeface="Times New Roman"/>
              </a:rPr>
              <a:t>(как</a:t>
            </a:r>
            <a:r>
              <a:rPr sz="1600" spc="-5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D0D0D"/>
                </a:solidFill>
                <a:latin typeface="Times New Roman"/>
                <a:cs typeface="Times New Roman"/>
              </a:rPr>
              <a:t>место,</a:t>
            </a:r>
            <a:r>
              <a:rPr sz="1600" spc="-5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D0D0D"/>
                </a:solidFill>
                <a:latin typeface="Times New Roman"/>
                <a:cs typeface="Times New Roman"/>
              </a:rPr>
              <a:t>где</a:t>
            </a:r>
            <a:r>
              <a:rPr sz="1600" spc="-5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D0D0D"/>
                </a:solidFill>
                <a:latin typeface="Times New Roman"/>
                <a:cs typeface="Times New Roman"/>
              </a:rPr>
              <a:t>мы</a:t>
            </a:r>
            <a:r>
              <a:rPr sz="1600" spc="-5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D0D0D"/>
                </a:solidFill>
                <a:latin typeface="Times New Roman"/>
                <a:cs typeface="Times New Roman"/>
              </a:rPr>
              <a:t>живем). </a:t>
            </a:r>
            <a:r>
              <a:rPr sz="1600" spc="-20" dirty="0">
                <a:solidFill>
                  <a:srgbClr val="0D0D0D"/>
                </a:solidFill>
                <a:latin typeface="Times New Roman"/>
                <a:cs typeface="Times New Roman"/>
              </a:rPr>
              <a:t>Знакомить</a:t>
            </a:r>
            <a:r>
              <a:rPr sz="1600" spc="-4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D0D0D"/>
                </a:solidFill>
                <a:latin typeface="Times New Roman"/>
                <a:cs typeface="Times New Roman"/>
              </a:rPr>
              <a:t>с</a:t>
            </a:r>
            <a:r>
              <a:rPr sz="1600" spc="-4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600" spc="-20" dirty="0">
                <a:solidFill>
                  <a:srgbClr val="0D0D0D"/>
                </a:solidFill>
                <a:latin typeface="Times New Roman"/>
                <a:cs typeface="Times New Roman"/>
              </a:rPr>
              <a:t>государственным</a:t>
            </a:r>
            <a:r>
              <a:rPr sz="1600" spc="-3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D0D0D"/>
                </a:solidFill>
                <a:latin typeface="Times New Roman"/>
                <a:cs typeface="Times New Roman"/>
              </a:rPr>
              <a:t>символом</a:t>
            </a:r>
            <a:r>
              <a:rPr sz="1600" spc="-4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D0D0D"/>
                </a:solidFill>
                <a:latin typeface="Times New Roman"/>
                <a:cs typeface="Times New Roman"/>
              </a:rPr>
              <a:t>—</a:t>
            </a:r>
            <a:r>
              <a:rPr sz="1600" spc="-4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600" spc="-25" dirty="0">
                <a:solidFill>
                  <a:srgbClr val="0D0D0D"/>
                </a:solidFill>
                <a:latin typeface="Times New Roman"/>
                <a:cs typeface="Times New Roman"/>
              </a:rPr>
              <a:t>флагом</a:t>
            </a:r>
            <a:r>
              <a:rPr sz="1600" spc="-4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D0D0D"/>
                </a:solidFill>
                <a:latin typeface="Times New Roman"/>
                <a:cs typeface="Times New Roman"/>
              </a:rPr>
              <a:t>России</a:t>
            </a:r>
            <a:r>
              <a:rPr sz="1600" spc="-4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D0D0D"/>
                </a:solidFill>
                <a:latin typeface="Times New Roman"/>
                <a:cs typeface="Times New Roman"/>
              </a:rPr>
              <a:t>(узнавание).</a:t>
            </a:r>
            <a:endParaRPr sz="16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930"/>
              </a:spcBef>
            </a:pPr>
            <a:r>
              <a:rPr sz="1600" spc="-10" dirty="0">
                <a:solidFill>
                  <a:srgbClr val="0D0D0D"/>
                </a:solidFill>
                <a:latin typeface="Times New Roman"/>
                <a:cs typeface="Times New Roman"/>
              </a:rPr>
              <a:t>Закреплять</a:t>
            </a:r>
            <a:r>
              <a:rPr sz="1600" spc="-5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D0D0D"/>
                </a:solidFill>
                <a:latin typeface="Times New Roman"/>
                <a:cs typeface="Times New Roman"/>
              </a:rPr>
              <a:t>умение</a:t>
            </a:r>
            <a:r>
              <a:rPr sz="1600" spc="-5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D0D0D"/>
                </a:solidFill>
                <a:latin typeface="Times New Roman"/>
                <a:cs typeface="Times New Roman"/>
              </a:rPr>
              <a:t>называть</a:t>
            </a:r>
            <a:r>
              <a:rPr sz="1600" spc="-5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D0D0D"/>
                </a:solidFill>
                <a:latin typeface="Times New Roman"/>
                <a:cs typeface="Times New Roman"/>
              </a:rPr>
              <a:t>свое</a:t>
            </a:r>
            <a:r>
              <a:rPr sz="1600" spc="-5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D0D0D"/>
                </a:solidFill>
                <a:latin typeface="Times New Roman"/>
                <a:cs typeface="Times New Roman"/>
              </a:rPr>
              <a:t>имя,</a:t>
            </a:r>
            <a:r>
              <a:rPr sz="1600" spc="-5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D0D0D"/>
                </a:solidFill>
                <a:latin typeface="Times New Roman"/>
                <a:cs typeface="Times New Roman"/>
              </a:rPr>
              <a:t>имена</a:t>
            </a:r>
            <a:r>
              <a:rPr sz="1600" spc="-5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D0D0D"/>
                </a:solidFill>
                <a:latin typeface="Times New Roman"/>
                <a:cs typeface="Times New Roman"/>
              </a:rPr>
              <a:t>членов</a:t>
            </a:r>
            <a:r>
              <a:rPr sz="1600" spc="-5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D0D0D"/>
                </a:solidFill>
                <a:latin typeface="Times New Roman"/>
                <a:cs typeface="Times New Roman"/>
              </a:rPr>
              <a:t>семьи.</a:t>
            </a:r>
            <a:endParaRPr sz="1600">
              <a:latin typeface="Times New Roman"/>
              <a:cs typeface="Times New Roman"/>
            </a:endParaRPr>
          </a:p>
          <a:p>
            <a:pPr marL="38100">
              <a:lnSpc>
                <a:spcPts val="1910"/>
              </a:lnSpc>
              <a:spcBef>
                <a:spcPts val="930"/>
              </a:spcBef>
            </a:pPr>
            <a:r>
              <a:rPr sz="1600" spc="-10" dirty="0">
                <a:solidFill>
                  <a:srgbClr val="0D0D0D"/>
                </a:solidFill>
                <a:latin typeface="Times New Roman"/>
                <a:cs typeface="Times New Roman"/>
              </a:rPr>
              <a:t>Формировать</a:t>
            </a:r>
            <a:r>
              <a:rPr sz="1600" spc="-4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D0D0D"/>
                </a:solidFill>
                <a:latin typeface="Times New Roman"/>
                <a:cs typeface="Times New Roman"/>
              </a:rPr>
              <a:t>первичные</a:t>
            </a:r>
            <a:r>
              <a:rPr sz="1600" spc="-4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D0D0D"/>
                </a:solidFill>
                <a:latin typeface="Times New Roman"/>
                <a:cs typeface="Times New Roman"/>
              </a:rPr>
              <a:t>представления</a:t>
            </a:r>
            <a:r>
              <a:rPr sz="1600" spc="-4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D0D0D"/>
                </a:solidFill>
                <a:latin typeface="Times New Roman"/>
                <a:cs typeface="Times New Roman"/>
              </a:rPr>
              <a:t>о</a:t>
            </a:r>
            <a:r>
              <a:rPr sz="1600" spc="-4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D0D0D"/>
                </a:solidFill>
                <a:latin typeface="Times New Roman"/>
                <a:cs typeface="Times New Roman"/>
              </a:rPr>
              <a:t>доме,</a:t>
            </a:r>
            <a:r>
              <a:rPr sz="1600" spc="-4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D0D0D"/>
                </a:solidFill>
                <a:latin typeface="Times New Roman"/>
                <a:cs typeface="Times New Roman"/>
              </a:rPr>
              <a:t>семье,</a:t>
            </a:r>
            <a:r>
              <a:rPr sz="1600" spc="-4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D0D0D"/>
                </a:solidFill>
                <a:latin typeface="Times New Roman"/>
                <a:cs typeface="Times New Roman"/>
              </a:rPr>
              <a:t>группе</a:t>
            </a:r>
            <a:r>
              <a:rPr sz="1600" spc="-4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600" spc="-20" dirty="0">
                <a:solidFill>
                  <a:srgbClr val="0D0D0D"/>
                </a:solidFill>
                <a:latin typeface="Times New Roman"/>
                <a:cs typeface="Times New Roman"/>
              </a:rPr>
              <a:t>детского</a:t>
            </a:r>
            <a:r>
              <a:rPr sz="1600" spc="-4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600" spc="-20" dirty="0">
                <a:solidFill>
                  <a:srgbClr val="0D0D0D"/>
                </a:solidFill>
                <a:latin typeface="Times New Roman"/>
                <a:cs typeface="Times New Roman"/>
              </a:rPr>
              <a:t>сада.</a:t>
            </a:r>
            <a:endParaRPr sz="1600">
              <a:latin typeface="Times New Roman"/>
              <a:cs typeface="Times New Roman"/>
            </a:endParaRPr>
          </a:p>
          <a:p>
            <a:pPr marL="2289175" indent="-201295">
              <a:lnSpc>
                <a:spcPts val="1910"/>
              </a:lnSpc>
              <a:buAutoNum type="arabicPeriod" startAt="2"/>
              <a:tabLst>
                <a:tab pos="2289175" algn="l"/>
              </a:tabLst>
            </a:pPr>
            <a:r>
              <a:rPr sz="1600" b="1" i="1" spc="-10" dirty="0">
                <a:solidFill>
                  <a:srgbClr val="0D0D0D"/>
                </a:solidFill>
                <a:latin typeface="Times New Roman"/>
                <a:cs typeface="Times New Roman"/>
              </a:rPr>
              <a:t>Развивающие:</a:t>
            </a:r>
            <a:endParaRPr sz="1600">
              <a:latin typeface="Times New Roman"/>
              <a:cs typeface="Times New Roman"/>
            </a:endParaRPr>
          </a:p>
          <a:p>
            <a:pPr marL="2373630" lvl="1" indent="-285115">
              <a:lnSpc>
                <a:spcPct val="100000"/>
              </a:lnSpc>
              <a:spcBef>
                <a:spcPts val="935"/>
              </a:spcBef>
              <a:buFont typeface="Segoe UI Symbol"/>
              <a:buChar char="❖"/>
              <a:tabLst>
                <a:tab pos="2373630" algn="l"/>
              </a:tabLst>
            </a:pPr>
            <a:r>
              <a:rPr sz="1600" spc="-10" dirty="0">
                <a:solidFill>
                  <a:srgbClr val="0D0D0D"/>
                </a:solidFill>
                <a:latin typeface="Times New Roman"/>
                <a:cs typeface="Times New Roman"/>
              </a:rPr>
              <a:t>Развивать</a:t>
            </a:r>
            <a:r>
              <a:rPr sz="1600" spc="-4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D0D0D"/>
                </a:solidFill>
                <a:latin typeface="Times New Roman"/>
                <a:cs typeface="Times New Roman"/>
              </a:rPr>
              <a:t>эмоциональную</a:t>
            </a:r>
            <a:r>
              <a:rPr sz="1600" spc="-4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D0D0D"/>
                </a:solidFill>
                <a:latin typeface="Times New Roman"/>
                <a:cs typeface="Times New Roman"/>
              </a:rPr>
              <a:t>отзывчивость,</a:t>
            </a:r>
            <a:r>
              <a:rPr sz="1600" spc="-3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D0D0D"/>
                </a:solidFill>
                <a:latin typeface="Times New Roman"/>
                <a:cs typeface="Times New Roman"/>
              </a:rPr>
              <a:t>любознательность</a:t>
            </a:r>
            <a:endParaRPr sz="1600">
              <a:latin typeface="Times New Roman"/>
              <a:cs typeface="Times New Roman"/>
            </a:endParaRPr>
          </a:p>
          <a:p>
            <a:pPr marL="2373630" lvl="1" indent="-285115">
              <a:lnSpc>
                <a:spcPct val="100000"/>
              </a:lnSpc>
              <a:spcBef>
                <a:spcPts val="930"/>
              </a:spcBef>
              <a:buFont typeface="Segoe UI Symbol"/>
              <a:buChar char="❖"/>
              <a:tabLst>
                <a:tab pos="2373630" algn="l"/>
              </a:tabLst>
            </a:pPr>
            <a:r>
              <a:rPr sz="1600" spc="-10" dirty="0">
                <a:solidFill>
                  <a:srgbClr val="0D0D0D"/>
                </a:solidFill>
                <a:latin typeface="Times New Roman"/>
                <a:cs typeface="Times New Roman"/>
              </a:rPr>
              <a:t>Развивать</a:t>
            </a:r>
            <a:r>
              <a:rPr sz="1600" spc="-6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D0D0D"/>
                </a:solidFill>
                <a:latin typeface="Times New Roman"/>
                <a:cs typeface="Times New Roman"/>
              </a:rPr>
              <a:t>речь</a:t>
            </a:r>
            <a:r>
              <a:rPr sz="1600" spc="-5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D0D0D"/>
                </a:solidFill>
                <a:latin typeface="Times New Roman"/>
                <a:cs typeface="Times New Roman"/>
              </a:rPr>
              <a:t>через</a:t>
            </a:r>
            <a:r>
              <a:rPr sz="1600" spc="-5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D0D0D"/>
                </a:solidFill>
                <a:latin typeface="Times New Roman"/>
                <a:cs typeface="Times New Roman"/>
              </a:rPr>
              <a:t>обсуждение</a:t>
            </a:r>
            <a:r>
              <a:rPr sz="1600" spc="-5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D0D0D"/>
                </a:solidFill>
                <a:latin typeface="Times New Roman"/>
                <a:cs typeface="Times New Roman"/>
              </a:rPr>
              <a:t>семейных</a:t>
            </a:r>
            <a:r>
              <a:rPr sz="1600" spc="-5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D0D0D"/>
                </a:solidFill>
                <a:latin typeface="Times New Roman"/>
                <a:cs typeface="Times New Roman"/>
              </a:rPr>
              <a:t>фотографий,</a:t>
            </a:r>
            <a:r>
              <a:rPr sz="1600" spc="-5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D0D0D"/>
                </a:solidFill>
                <a:latin typeface="Times New Roman"/>
                <a:cs typeface="Times New Roman"/>
              </a:rPr>
              <a:t>чтение</a:t>
            </a:r>
            <a:r>
              <a:rPr sz="1600" spc="-5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D0D0D"/>
                </a:solidFill>
                <a:latin typeface="Times New Roman"/>
                <a:cs typeface="Times New Roman"/>
              </a:rPr>
              <a:t>стихов</a:t>
            </a:r>
            <a:r>
              <a:rPr sz="1600" spc="-5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D0D0D"/>
                </a:solidFill>
                <a:latin typeface="Times New Roman"/>
                <a:cs typeface="Times New Roman"/>
              </a:rPr>
              <a:t>и</a:t>
            </a:r>
            <a:r>
              <a:rPr sz="1600" spc="-5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D0D0D"/>
                </a:solidFill>
                <a:latin typeface="Times New Roman"/>
                <a:cs typeface="Times New Roman"/>
              </a:rPr>
              <a:t>потешек.</a:t>
            </a:r>
            <a:endParaRPr sz="1600">
              <a:latin typeface="Times New Roman"/>
              <a:cs typeface="Times New Roman"/>
            </a:endParaRPr>
          </a:p>
          <a:p>
            <a:pPr marL="2373630" lvl="1" indent="-285115">
              <a:lnSpc>
                <a:spcPct val="100000"/>
              </a:lnSpc>
              <a:spcBef>
                <a:spcPts val="930"/>
              </a:spcBef>
              <a:buFont typeface="Segoe UI Symbol"/>
              <a:buChar char="❖"/>
              <a:tabLst>
                <a:tab pos="2373630" algn="l"/>
              </a:tabLst>
            </a:pPr>
            <a:r>
              <a:rPr sz="1600" spc="-10" dirty="0">
                <a:solidFill>
                  <a:srgbClr val="0D0D0D"/>
                </a:solidFill>
                <a:latin typeface="Times New Roman"/>
                <a:cs typeface="Times New Roman"/>
              </a:rPr>
              <a:t>Развивать</a:t>
            </a:r>
            <a:r>
              <a:rPr sz="1600" spc="-5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D0D0D"/>
                </a:solidFill>
                <a:latin typeface="Times New Roman"/>
                <a:cs typeface="Times New Roman"/>
              </a:rPr>
              <a:t>мелкую</a:t>
            </a:r>
            <a:r>
              <a:rPr sz="1600" spc="-4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D0D0D"/>
                </a:solidFill>
                <a:latin typeface="Times New Roman"/>
                <a:cs typeface="Times New Roman"/>
              </a:rPr>
              <a:t>моторику</a:t>
            </a:r>
            <a:r>
              <a:rPr sz="1600" spc="-4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D0D0D"/>
                </a:solidFill>
                <a:latin typeface="Times New Roman"/>
                <a:cs typeface="Times New Roman"/>
              </a:rPr>
              <a:t>в</a:t>
            </a:r>
            <a:r>
              <a:rPr sz="1600" spc="-4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D0D0D"/>
                </a:solidFill>
                <a:latin typeface="Times New Roman"/>
                <a:cs typeface="Times New Roman"/>
              </a:rPr>
              <a:t>процессе</a:t>
            </a:r>
            <a:r>
              <a:rPr sz="1600" spc="-4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600" spc="-20" dirty="0">
                <a:solidFill>
                  <a:srgbClr val="0D0D0D"/>
                </a:solidFill>
                <a:latin typeface="Times New Roman"/>
                <a:cs typeface="Times New Roman"/>
              </a:rPr>
              <a:t>творческой</a:t>
            </a:r>
            <a:r>
              <a:rPr sz="1600" spc="-4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D0D0D"/>
                </a:solidFill>
                <a:latin typeface="Times New Roman"/>
                <a:cs typeface="Times New Roman"/>
              </a:rPr>
              <a:t>деятельности.</a:t>
            </a:r>
            <a:endParaRPr sz="1600">
              <a:latin typeface="Times New Roman"/>
              <a:cs typeface="Times New Roman"/>
            </a:endParaRPr>
          </a:p>
          <a:p>
            <a:pPr marL="3562350">
              <a:lnSpc>
                <a:spcPct val="100000"/>
              </a:lnSpc>
              <a:spcBef>
                <a:spcPts val="830"/>
              </a:spcBef>
            </a:pPr>
            <a:r>
              <a:rPr sz="1600" b="1" i="1" dirty="0">
                <a:solidFill>
                  <a:srgbClr val="0D0D0D"/>
                </a:solidFill>
                <a:latin typeface="Times New Roman"/>
                <a:cs typeface="Times New Roman"/>
              </a:rPr>
              <a:t>3.</a:t>
            </a:r>
            <a:r>
              <a:rPr sz="1600" b="1" i="1" spc="-2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600" b="1" i="1" spc="-10" dirty="0">
                <a:solidFill>
                  <a:srgbClr val="0D0D0D"/>
                </a:solidFill>
                <a:latin typeface="Times New Roman"/>
                <a:cs typeface="Times New Roman"/>
              </a:rPr>
              <a:t>Воспитательные:</a:t>
            </a:r>
            <a:endParaRPr sz="1600">
              <a:latin typeface="Times New Roman"/>
              <a:cs typeface="Times New Roman"/>
            </a:endParaRPr>
          </a:p>
          <a:p>
            <a:pPr marL="3848735" lvl="2" indent="-285115">
              <a:lnSpc>
                <a:spcPct val="100000"/>
              </a:lnSpc>
              <a:spcBef>
                <a:spcPts val="930"/>
              </a:spcBef>
              <a:buFont typeface="Segoe UI Symbol"/>
              <a:buChar char="❖"/>
              <a:tabLst>
                <a:tab pos="3848735" algn="l"/>
              </a:tabLst>
            </a:pPr>
            <a:r>
              <a:rPr sz="1600" spc="-10" dirty="0">
                <a:solidFill>
                  <a:srgbClr val="0D0D0D"/>
                </a:solidFill>
                <a:latin typeface="Times New Roman"/>
                <a:cs typeface="Times New Roman"/>
              </a:rPr>
              <a:t>Воспитывать</a:t>
            </a:r>
            <a:r>
              <a:rPr sz="1600" spc="-3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D0D0D"/>
                </a:solidFill>
                <a:latin typeface="Times New Roman"/>
                <a:cs typeface="Times New Roman"/>
              </a:rPr>
              <a:t>чувство</a:t>
            </a:r>
            <a:r>
              <a:rPr sz="1600" spc="-3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D0D0D"/>
                </a:solidFill>
                <a:latin typeface="Times New Roman"/>
                <a:cs typeface="Times New Roman"/>
              </a:rPr>
              <a:t>любви</a:t>
            </a:r>
            <a:r>
              <a:rPr sz="1600" spc="-2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D0D0D"/>
                </a:solidFill>
                <a:latin typeface="Times New Roman"/>
                <a:cs typeface="Times New Roman"/>
              </a:rPr>
              <a:t>и</a:t>
            </a:r>
            <a:r>
              <a:rPr sz="1600" spc="-3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D0D0D"/>
                </a:solidFill>
                <a:latin typeface="Times New Roman"/>
                <a:cs typeface="Times New Roman"/>
              </a:rPr>
              <a:t>привязанности</a:t>
            </a:r>
            <a:r>
              <a:rPr sz="1600" spc="-3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D0D0D"/>
                </a:solidFill>
                <a:latin typeface="Times New Roman"/>
                <a:cs typeface="Times New Roman"/>
              </a:rPr>
              <a:t>к</a:t>
            </a:r>
            <a:r>
              <a:rPr sz="1600" spc="-2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D0D0D"/>
                </a:solidFill>
                <a:latin typeface="Times New Roman"/>
                <a:cs typeface="Times New Roman"/>
              </a:rPr>
              <a:t>своей</a:t>
            </a:r>
            <a:r>
              <a:rPr sz="1600" spc="-3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D0D0D"/>
                </a:solidFill>
                <a:latin typeface="Times New Roman"/>
                <a:cs typeface="Times New Roman"/>
              </a:rPr>
              <a:t>семье,</a:t>
            </a:r>
            <a:r>
              <a:rPr sz="1600" spc="-2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600" spc="-45" dirty="0">
                <a:solidFill>
                  <a:srgbClr val="0D0D0D"/>
                </a:solidFill>
                <a:latin typeface="Times New Roman"/>
                <a:cs typeface="Times New Roman"/>
              </a:rPr>
              <a:t>дому,</a:t>
            </a:r>
            <a:r>
              <a:rPr sz="1600" spc="-3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600" spc="-20" dirty="0">
                <a:solidFill>
                  <a:srgbClr val="0D0D0D"/>
                </a:solidFill>
                <a:latin typeface="Times New Roman"/>
                <a:cs typeface="Times New Roman"/>
              </a:rPr>
              <a:t>детскому</a:t>
            </a:r>
            <a:r>
              <a:rPr sz="1600" spc="-3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D0D0D"/>
                </a:solidFill>
                <a:latin typeface="Times New Roman"/>
                <a:cs typeface="Times New Roman"/>
              </a:rPr>
              <a:t>саду.</a:t>
            </a:r>
            <a:endParaRPr sz="1600">
              <a:latin typeface="Times New Roman"/>
              <a:cs typeface="Times New Roman"/>
            </a:endParaRPr>
          </a:p>
          <a:p>
            <a:pPr marL="3848735" lvl="2" indent="-285115">
              <a:lnSpc>
                <a:spcPct val="100000"/>
              </a:lnSpc>
              <a:spcBef>
                <a:spcPts val="135"/>
              </a:spcBef>
              <a:buFont typeface="Segoe UI Symbol"/>
              <a:buChar char="❖"/>
              <a:tabLst>
                <a:tab pos="3848735" algn="l"/>
              </a:tabLst>
            </a:pPr>
            <a:r>
              <a:rPr sz="1600" spc="-10" dirty="0">
                <a:solidFill>
                  <a:srgbClr val="0D0D0D"/>
                </a:solidFill>
                <a:latin typeface="Times New Roman"/>
                <a:cs typeface="Times New Roman"/>
              </a:rPr>
              <a:t>Воспитывать</a:t>
            </a:r>
            <a:r>
              <a:rPr sz="1600" spc="-3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D0D0D"/>
                </a:solidFill>
                <a:latin typeface="Times New Roman"/>
                <a:cs typeface="Times New Roman"/>
              </a:rPr>
              <a:t>доброжелательное</a:t>
            </a:r>
            <a:r>
              <a:rPr sz="1600" spc="-3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D0D0D"/>
                </a:solidFill>
                <a:latin typeface="Times New Roman"/>
                <a:cs typeface="Times New Roman"/>
              </a:rPr>
              <a:t>отношение</a:t>
            </a:r>
            <a:r>
              <a:rPr sz="1600" spc="-3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D0D0D"/>
                </a:solidFill>
                <a:latin typeface="Times New Roman"/>
                <a:cs typeface="Times New Roman"/>
              </a:rPr>
              <a:t>к</a:t>
            </a:r>
            <a:r>
              <a:rPr sz="1600" spc="-3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D0D0D"/>
                </a:solidFill>
                <a:latin typeface="Times New Roman"/>
                <a:cs typeface="Times New Roman"/>
              </a:rPr>
              <a:t>сверстникам</a:t>
            </a:r>
            <a:r>
              <a:rPr sz="1600" spc="-3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D0D0D"/>
                </a:solidFill>
                <a:latin typeface="Times New Roman"/>
                <a:cs typeface="Times New Roman"/>
              </a:rPr>
              <a:t>и</a:t>
            </a:r>
            <a:r>
              <a:rPr sz="1600" spc="-3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D0D0D"/>
                </a:solidFill>
                <a:latin typeface="Times New Roman"/>
                <a:cs typeface="Times New Roman"/>
              </a:rPr>
              <a:t>взрослым</a:t>
            </a:r>
            <a:r>
              <a:rPr sz="1600" spc="-3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D0D0D"/>
                </a:solidFill>
                <a:latin typeface="Times New Roman"/>
                <a:cs typeface="Times New Roman"/>
              </a:rPr>
              <a:t>в</a:t>
            </a:r>
            <a:r>
              <a:rPr sz="1600" spc="-3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D0D0D"/>
                </a:solidFill>
                <a:latin typeface="Times New Roman"/>
                <a:cs typeface="Times New Roman"/>
              </a:rPr>
              <a:t>группе.</a:t>
            </a:r>
            <a:endParaRPr sz="1600">
              <a:latin typeface="Times New Roman"/>
              <a:cs typeface="Times New Roman"/>
            </a:endParaRPr>
          </a:p>
          <a:p>
            <a:pPr marL="3848735" lvl="2" indent="-285115">
              <a:lnSpc>
                <a:spcPct val="100000"/>
              </a:lnSpc>
              <a:spcBef>
                <a:spcPts val="130"/>
              </a:spcBef>
              <a:buFont typeface="Segoe UI Symbol"/>
              <a:buChar char="❖"/>
              <a:tabLst>
                <a:tab pos="3848735" algn="l"/>
              </a:tabLst>
            </a:pPr>
            <a:r>
              <a:rPr sz="1600" spc="-10" dirty="0">
                <a:solidFill>
                  <a:srgbClr val="0D0D0D"/>
                </a:solidFill>
                <a:latin typeface="Times New Roman"/>
                <a:cs typeface="Times New Roman"/>
              </a:rPr>
              <a:t>Воспитывать</a:t>
            </a:r>
            <a:r>
              <a:rPr sz="1600" spc="-4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D0D0D"/>
                </a:solidFill>
                <a:latin typeface="Times New Roman"/>
                <a:cs typeface="Times New Roman"/>
              </a:rPr>
              <a:t>бережное</a:t>
            </a:r>
            <a:r>
              <a:rPr sz="1600" spc="-4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D0D0D"/>
                </a:solidFill>
                <a:latin typeface="Times New Roman"/>
                <a:cs typeface="Times New Roman"/>
              </a:rPr>
              <a:t>отношение</a:t>
            </a:r>
            <a:r>
              <a:rPr sz="1600" spc="-4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D0D0D"/>
                </a:solidFill>
                <a:latin typeface="Times New Roman"/>
                <a:cs typeface="Times New Roman"/>
              </a:rPr>
              <a:t>к</a:t>
            </a:r>
            <a:r>
              <a:rPr sz="1600" spc="-4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D0D0D"/>
                </a:solidFill>
                <a:latin typeface="Times New Roman"/>
                <a:cs typeface="Times New Roman"/>
              </a:rPr>
              <a:t>игрушкам</a:t>
            </a:r>
            <a:r>
              <a:rPr sz="1600" spc="-4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D0D0D"/>
                </a:solidFill>
                <a:latin typeface="Times New Roman"/>
                <a:cs typeface="Times New Roman"/>
              </a:rPr>
              <a:t>и</a:t>
            </a:r>
            <a:r>
              <a:rPr sz="1600" spc="-4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D0D0D"/>
                </a:solidFill>
                <a:latin typeface="Times New Roman"/>
                <a:cs typeface="Times New Roman"/>
              </a:rPr>
              <a:t>вещам</a:t>
            </a:r>
            <a:r>
              <a:rPr sz="1600" spc="-4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D0D0D"/>
                </a:solidFill>
                <a:latin typeface="Times New Roman"/>
                <a:cs typeface="Times New Roman"/>
              </a:rPr>
              <a:t>в</a:t>
            </a:r>
            <a:r>
              <a:rPr sz="1600" spc="-4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D0D0D"/>
                </a:solidFill>
                <a:latin typeface="Times New Roman"/>
                <a:cs typeface="Times New Roman"/>
              </a:rPr>
              <a:t>группе</a:t>
            </a:r>
            <a:r>
              <a:rPr sz="1600" spc="-4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D0D0D"/>
                </a:solidFill>
                <a:latin typeface="Times New Roman"/>
                <a:cs typeface="Times New Roman"/>
              </a:rPr>
              <a:t>(как</a:t>
            </a:r>
            <a:r>
              <a:rPr sz="1600" spc="-4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D0D0D"/>
                </a:solidFill>
                <a:latin typeface="Times New Roman"/>
                <a:cs typeface="Times New Roman"/>
              </a:rPr>
              <a:t>к</a:t>
            </a:r>
            <a:r>
              <a:rPr sz="1600" spc="-4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D0D0D"/>
                </a:solidFill>
                <a:latin typeface="Times New Roman"/>
                <a:cs typeface="Times New Roman"/>
              </a:rPr>
              <a:t>общему</a:t>
            </a:r>
            <a:r>
              <a:rPr sz="1600" spc="-4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D0D0D"/>
                </a:solidFill>
                <a:latin typeface="Times New Roman"/>
                <a:cs typeface="Times New Roman"/>
              </a:rPr>
              <a:t>«дому»).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31584" rIns="0" bIns="0" rtlCol="0">
            <a:spAutoFit/>
          </a:bodyPr>
          <a:lstStyle/>
          <a:p>
            <a:pPr marL="486409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Этапы</a:t>
            </a:r>
            <a:r>
              <a:rPr sz="3600" spc="-114" dirty="0"/>
              <a:t> </a:t>
            </a:r>
            <a:r>
              <a:rPr sz="3600" dirty="0"/>
              <a:t>реализации</a:t>
            </a:r>
            <a:r>
              <a:rPr sz="3600" spc="-110" dirty="0"/>
              <a:t> </a:t>
            </a:r>
            <a:r>
              <a:rPr sz="3600" spc="-10" dirty="0"/>
              <a:t>проекта:</a:t>
            </a:r>
            <a:endParaRPr sz="3600"/>
          </a:p>
        </p:txBody>
      </p:sp>
      <p:grpSp>
        <p:nvGrpSpPr>
          <p:cNvPr id="3" name="object 3"/>
          <p:cNvGrpSpPr/>
          <p:nvPr/>
        </p:nvGrpSpPr>
        <p:grpSpPr>
          <a:xfrm>
            <a:off x="612545" y="3261054"/>
            <a:ext cx="2220595" cy="1339215"/>
            <a:chOff x="612545" y="3261054"/>
            <a:chExt cx="2220595" cy="1339215"/>
          </a:xfrm>
        </p:grpSpPr>
        <p:sp>
          <p:nvSpPr>
            <p:cNvPr id="4" name="object 4"/>
            <p:cNvSpPr/>
            <p:nvPr/>
          </p:nvSpPr>
          <p:spPr>
            <a:xfrm>
              <a:off x="618845" y="3267709"/>
              <a:ext cx="2207895" cy="1325880"/>
            </a:xfrm>
            <a:custGeom>
              <a:avLst/>
              <a:gdLst/>
              <a:ahLst/>
              <a:cxnLst/>
              <a:rect l="l" t="t" r="r" b="b"/>
              <a:pathLst>
                <a:path w="2207895" h="1325879">
                  <a:moveTo>
                    <a:pt x="2207514" y="0"/>
                  </a:moveTo>
                  <a:lnTo>
                    <a:pt x="0" y="0"/>
                  </a:lnTo>
                  <a:lnTo>
                    <a:pt x="0" y="213360"/>
                  </a:lnTo>
                  <a:lnTo>
                    <a:pt x="0" y="1325880"/>
                  </a:lnTo>
                  <a:lnTo>
                    <a:pt x="214198" y="1325880"/>
                  </a:lnTo>
                  <a:lnTo>
                    <a:pt x="214198" y="213360"/>
                  </a:lnTo>
                  <a:lnTo>
                    <a:pt x="2207514" y="213360"/>
                  </a:lnTo>
                  <a:lnTo>
                    <a:pt x="2207514" y="0"/>
                  </a:lnTo>
                  <a:close/>
                </a:path>
              </a:pathLst>
            </a:custGeom>
            <a:solidFill>
              <a:srgbClr val="DF522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18845" y="3267354"/>
              <a:ext cx="2207895" cy="1327150"/>
            </a:xfrm>
            <a:custGeom>
              <a:avLst/>
              <a:gdLst/>
              <a:ahLst/>
              <a:cxnLst/>
              <a:rect l="l" t="t" r="r" b="b"/>
              <a:pathLst>
                <a:path w="2207895" h="1327150">
                  <a:moveTo>
                    <a:pt x="2207514" y="0"/>
                  </a:moveTo>
                  <a:lnTo>
                    <a:pt x="2207514" y="213487"/>
                  </a:lnTo>
                  <a:lnTo>
                    <a:pt x="214198" y="213487"/>
                  </a:lnTo>
                  <a:lnTo>
                    <a:pt x="214198" y="1326603"/>
                  </a:lnTo>
                  <a:lnTo>
                    <a:pt x="0" y="1326603"/>
                  </a:lnTo>
                  <a:lnTo>
                    <a:pt x="0" y="0"/>
                  </a:lnTo>
                  <a:lnTo>
                    <a:pt x="2207514" y="0"/>
                  </a:lnTo>
                  <a:close/>
                </a:path>
              </a:pathLst>
            </a:custGeom>
            <a:ln w="12599">
              <a:solidFill>
                <a:srgbClr val="DF522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913574" y="3474245"/>
            <a:ext cx="1634489" cy="643255"/>
          </a:xfrm>
          <a:prstGeom prst="rect">
            <a:avLst/>
          </a:prstGeom>
        </p:spPr>
        <p:txBody>
          <a:bodyPr vert="horz" wrap="square" lIns="0" tIns="622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90"/>
              </a:spcBef>
            </a:pPr>
            <a:r>
              <a:rPr sz="1700" b="1" i="1" dirty="0">
                <a:solidFill>
                  <a:srgbClr val="FF0000"/>
                </a:solidFill>
                <a:latin typeface="Times New Roman"/>
                <a:cs typeface="Times New Roman"/>
              </a:rPr>
              <a:t>1 </a:t>
            </a:r>
            <a:r>
              <a:rPr sz="1700" b="1" i="1" spc="-10" dirty="0">
                <a:solidFill>
                  <a:srgbClr val="FF0000"/>
                </a:solidFill>
                <a:latin typeface="Times New Roman"/>
                <a:cs typeface="Times New Roman"/>
              </a:rPr>
              <a:t>неделя</a:t>
            </a:r>
            <a:r>
              <a:rPr sz="1700" i="1" spc="-10" dirty="0">
                <a:solidFill>
                  <a:srgbClr val="FF0000"/>
                </a:solidFill>
                <a:latin typeface="Times New Roman"/>
                <a:cs typeface="Times New Roman"/>
              </a:rPr>
              <a:t>:</a:t>
            </a:r>
            <a:endParaRPr sz="1700">
              <a:latin typeface="Times New Roman"/>
              <a:cs typeface="Times New Roman"/>
            </a:endParaRPr>
          </a:p>
          <a:p>
            <a:pPr marL="66675">
              <a:lnSpc>
                <a:spcPct val="100000"/>
              </a:lnSpc>
              <a:spcBef>
                <a:spcPts val="395"/>
              </a:spcBef>
            </a:pPr>
            <a:r>
              <a:rPr sz="1700" b="1" i="1" dirty="0">
                <a:solidFill>
                  <a:srgbClr val="2D2D2D"/>
                </a:solidFill>
                <a:latin typeface="Times New Roman"/>
                <a:cs typeface="Times New Roman"/>
              </a:rPr>
              <a:t>«Я</a:t>
            </a:r>
            <a:r>
              <a:rPr sz="1700" b="1" i="1" spc="-20" dirty="0">
                <a:solidFill>
                  <a:srgbClr val="2D2D2D"/>
                </a:solidFill>
                <a:latin typeface="Times New Roman"/>
                <a:cs typeface="Times New Roman"/>
              </a:rPr>
              <a:t> </a:t>
            </a:r>
            <a:r>
              <a:rPr sz="1700" b="1" i="1" dirty="0">
                <a:solidFill>
                  <a:srgbClr val="2D2D2D"/>
                </a:solidFill>
                <a:latin typeface="Times New Roman"/>
                <a:cs typeface="Times New Roman"/>
              </a:rPr>
              <a:t>и</a:t>
            </a:r>
            <a:r>
              <a:rPr sz="1700" b="1" i="1" spc="-25" dirty="0">
                <a:solidFill>
                  <a:srgbClr val="2D2D2D"/>
                </a:solidFill>
                <a:latin typeface="Times New Roman"/>
                <a:cs typeface="Times New Roman"/>
              </a:rPr>
              <a:t> </a:t>
            </a:r>
            <a:r>
              <a:rPr sz="1700" b="1" i="1" dirty="0">
                <a:solidFill>
                  <a:srgbClr val="2D2D2D"/>
                </a:solidFill>
                <a:latin typeface="Times New Roman"/>
                <a:cs typeface="Times New Roman"/>
              </a:rPr>
              <a:t>моя</a:t>
            </a:r>
            <a:r>
              <a:rPr sz="1700" b="1" i="1" spc="-15" dirty="0">
                <a:solidFill>
                  <a:srgbClr val="2D2D2D"/>
                </a:solidFill>
                <a:latin typeface="Times New Roman"/>
                <a:cs typeface="Times New Roman"/>
              </a:rPr>
              <a:t> </a:t>
            </a:r>
            <a:r>
              <a:rPr sz="1700" b="1" i="1" spc="-10" dirty="0">
                <a:solidFill>
                  <a:srgbClr val="2D2D2D"/>
                </a:solidFill>
                <a:latin typeface="Times New Roman"/>
                <a:cs typeface="Times New Roman"/>
              </a:rPr>
              <a:t>семья»</a:t>
            </a:r>
            <a:endParaRPr sz="1700">
              <a:latin typeface="Times New Roman"/>
              <a:cs typeface="Times New Roman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2487421" y="2714941"/>
            <a:ext cx="388620" cy="388620"/>
            <a:chOff x="2487421" y="2714941"/>
            <a:chExt cx="388620" cy="388620"/>
          </a:xfrm>
        </p:grpSpPr>
        <p:sp>
          <p:nvSpPr>
            <p:cNvPr id="8" name="object 8"/>
            <p:cNvSpPr/>
            <p:nvPr/>
          </p:nvSpPr>
          <p:spPr>
            <a:xfrm>
              <a:off x="2493721" y="2721241"/>
              <a:ext cx="375920" cy="375920"/>
            </a:xfrm>
            <a:custGeom>
              <a:avLst/>
              <a:gdLst/>
              <a:ahLst/>
              <a:cxnLst/>
              <a:rect l="l" t="t" r="r" b="b"/>
              <a:pathLst>
                <a:path w="375919" h="375919">
                  <a:moveTo>
                    <a:pt x="375843" y="0"/>
                  </a:moveTo>
                  <a:lnTo>
                    <a:pt x="0" y="375843"/>
                  </a:lnTo>
                  <a:lnTo>
                    <a:pt x="375843" y="375843"/>
                  </a:lnTo>
                  <a:lnTo>
                    <a:pt x="375843" y="0"/>
                  </a:lnTo>
                  <a:close/>
                </a:path>
              </a:pathLst>
            </a:custGeom>
            <a:solidFill>
              <a:srgbClr val="DF522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493721" y="2721241"/>
              <a:ext cx="375920" cy="375920"/>
            </a:xfrm>
            <a:custGeom>
              <a:avLst/>
              <a:gdLst/>
              <a:ahLst/>
              <a:cxnLst/>
              <a:rect l="l" t="t" r="r" b="b"/>
              <a:pathLst>
                <a:path w="375919" h="375919">
                  <a:moveTo>
                    <a:pt x="0" y="375843"/>
                  </a:moveTo>
                  <a:lnTo>
                    <a:pt x="375843" y="0"/>
                  </a:lnTo>
                  <a:lnTo>
                    <a:pt x="375843" y="375843"/>
                  </a:lnTo>
                  <a:lnTo>
                    <a:pt x="0" y="375843"/>
                  </a:lnTo>
                  <a:close/>
                </a:path>
              </a:pathLst>
            </a:custGeom>
            <a:ln w="12599">
              <a:solidFill>
                <a:srgbClr val="FD9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3561663" y="2444584"/>
            <a:ext cx="2220595" cy="1339215"/>
            <a:chOff x="3561663" y="2444584"/>
            <a:chExt cx="2220595" cy="1339215"/>
          </a:xfrm>
        </p:grpSpPr>
        <p:sp>
          <p:nvSpPr>
            <p:cNvPr id="11" name="object 11"/>
            <p:cNvSpPr/>
            <p:nvPr/>
          </p:nvSpPr>
          <p:spPr>
            <a:xfrm>
              <a:off x="3567963" y="2451099"/>
              <a:ext cx="2207895" cy="1325880"/>
            </a:xfrm>
            <a:custGeom>
              <a:avLst/>
              <a:gdLst/>
              <a:ahLst/>
              <a:cxnLst/>
              <a:rect l="l" t="t" r="r" b="b"/>
              <a:pathLst>
                <a:path w="2207895" h="1325879">
                  <a:moveTo>
                    <a:pt x="2207514" y="0"/>
                  </a:moveTo>
                  <a:lnTo>
                    <a:pt x="0" y="0"/>
                  </a:lnTo>
                  <a:lnTo>
                    <a:pt x="0" y="213360"/>
                  </a:lnTo>
                  <a:lnTo>
                    <a:pt x="0" y="1325880"/>
                  </a:lnTo>
                  <a:lnTo>
                    <a:pt x="214198" y="1325880"/>
                  </a:lnTo>
                  <a:lnTo>
                    <a:pt x="214198" y="213360"/>
                  </a:lnTo>
                  <a:lnTo>
                    <a:pt x="2207514" y="213360"/>
                  </a:lnTo>
                  <a:lnTo>
                    <a:pt x="2207514" y="0"/>
                  </a:lnTo>
                  <a:close/>
                </a:path>
              </a:pathLst>
            </a:custGeom>
            <a:solidFill>
              <a:srgbClr val="4189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567963" y="2450884"/>
              <a:ext cx="2207895" cy="1327150"/>
            </a:xfrm>
            <a:custGeom>
              <a:avLst/>
              <a:gdLst/>
              <a:ahLst/>
              <a:cxnLst/>
              <a:rect l="l" t="t" r="r" b="b"/>
              <a:pathLst>
                <a:path w="2207895" h="1327150">
                  <a:moveTo>
                    <a:pt x="2207514" y="0"/>
                  </a:moveTo>
                  <a:lnTo>
                    <a:pt x="2207514" y="213474"/>
                  </a:lnTo>
                  <a:lnTo>
                    <a:pt x="214198" y="213474"/>
                  </a:lnTo>
                  <a:lnTo>
                    <a:pt x="214198" y="1326591"/>
                  </a:lnTo>
                  <a:lnTo>
                    <a:pt x="0" y="1326591"/>
                  </a:lnTo>
                  <a:lnTo>
                    <a:pt x="0" y="0"/>
                  </a:lnTo>
                  <a:lnTo>
                    <a:pt x="2207514" y="0"/>
                  </a:lnTo>
                  <a:close/>
                </a:path>
              </a:pathLst>
            </a:custGeom>
            <a:ln w="12599">
              <a:solidFill>
                <a:srgbClr val="4189B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3959898" y="2726189"/>
            <a:ext cx="1619250" cy="876935"/>
          </a:xfrm>
          <a:prstGeom prst="rect">
            <a:avLst/>
          </a:prstGeom>
        </p:spPr>
        <p:txBody>
          <a:bodyPr vert="horz" wrap="square" lIns="0" tIns="622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90"/>
              </a:spcBef>
            </a:pPr>
            <a:r>
              <a:rPr sz="1700" b="1" i="1" dirty="0">
                <a:solidFill>
                  <a:srgbClr val="316785"/>
                </a:solidFill>
                <a:latin typeface="Times New Roman"/>
                <a:cs typeface="Times New Roman"/>
              </a:rPr>
              <a:t>2 </a:t>
            </a:r>
            <a:r>
              <a:rPr sz="1700" b="1" i="1" spc="-10" dirty="0">
                <a:solidFill>
                  <a:srgbClr val="316785"/>
                </a:solidFill>
                <a:latin typeface="Times New Roman"/>
                <a:cs typeface="Times New Roman"/>
              </a:rPr>
              <a:t>неделя</a:t>
            </a:r>
            <a:r>
              <a:rPr sz="1700" i="1" spc="-10" dirty="0">
                <a:solidFill>
                  <a:srgbClr val="316785"/>
                </a:solidFill>
                <a:latin typeface="Times New Roman"/>
                <a:cs typeface="Times New Roman"/>
              </a:rPr>
              <a:t>:</a:t>
            </a:r>
            <a:endParaRPr sz="1700">
              <a:latin typeface="Times New Roman"/>
              <a:cs typeface="Times New Roman"/>
            </a:endParaRPr>
          </a:p>
          <a:p>
            <a:pPr marL="12700" marR="5080" indent="53975">
              <a:lnSpc>
                <a:spcPts val="1839"/>
              </a:lnSpc>
              <a:spcBef>
                <a:spcPts val="620"/>
              </a:spcBef>
            </a:pPr>
            <a:r>
              <a:rPr sz="1700" b="1" i="1" dirty="0">
                <a:solidFill>
                  <a:srgbClr val="2D2D2D"/>
                </a:solidFill>
                <a:latin typeface="Times New Roman"/>
                <a:cs typeface="Times New Roman"/>
              </a:rPr>
              <a:t>«Мой</a:t>
            </a:r>
            <a:r>
              <a:rPr sz="1700" b="1" i="1" spc="-50" dirty="0">
                <a:solidFill>
                  <a:srgbClr val="2D2D2D"/>
                </a:solidFill>
                <a:latin typeface="Times New Roman"/>
                <a:cs typeface="Times New Roman"/>
              </a:rPr>
              <a:t> </a:t>
            </a:r>
            <a:r>
              <a:rPr sz="1700" b="1" i="1" dirty="0">
                <a:solidFill>
                  <a:srgbClr val="2D2D2D"/>
                </a:solidFill>
                <a:latin typeface="Times New Roman"/>
                <a:cs typeface="Times New Roman"/>
              </a:rPr>
              <a:t>дом</a:t>
            </a:r>
            <a:r>
              <a:rPr sz="1700" b="1" i="1" spc="-45" dirty="0">
                <a:solidFill>
                  <a:srgbClr val="2D2D2D"/>
                </a:solidFill>
                <a:latin typeface="Times New Roman"/>
                <a:cs typeface="Times New Roman"/>
              </a:rPr>
              <a:t> </a:t>
            </a:r>
            <a:r>
              <a:rPr sz="1700" b="1" i="1" dirty="0">
                <a:solidFill>
                  <a:srgbClr val="2D2D2D"/>
                </a:solidFill>
                <a:latin typeface="Times New Roman"/>
                <a:cs typeface="Times New Roman"/>
              </a:rPr>
              <a:t>и</a:t>
            </a:r>
            <a:r>
              <a:rPr sz="1700" b="1" i="1" spc="-45" dirty="0">
                <a:solidFill>
                  <a:srgbClr val="2D2D2D"/>
                </a:solidFill>
                <a:latin typeface="Times New Roman"/>
                <a:cs typeface="Times New Roman"/>
              </a:rPr>
              <a:t> </a:t>
            </a:r>
            <a:r>
              <a:rPr sz="1700" b="1" i="1" spc="-25" dirty="0">
                <a:solidFill>
                  <a:srgbClr val="2D2D2D"/>
                </a:solidFill>
                <a:latin typeface="Times New Roman"/>
                <a:cs typeface="Times New Roman"/>
              </a:rPr>
              <a:t>мой </a:t>
            </a:r>
            <a:r>
              <a:rPr sz="1700" b="1" i="1" dirty="0">
                <a:solidFill>
                  <a:srgbClr val="2D2D2D"/>
                </a:solidFill>
                <a:latin typeface="Times New Roman"/>
                <a:cs typeface="Times New Roman"/>
              </a:rPr>
              <a:t>детский</a:t>
            </a:r>
            <a:r>
              <a:rPr sz="1700" b="1" i="1" spc="-80" dirty="0">
                <a:solidFill>
                  <a:srgbClr val="2D2D2D"/>
                </a:solidFill>
                <a:latin typeface="Times New Roman"/>
                <a:cs typeface="Times New Roman"/>
              </a:rPr>
              <a:t> </a:t>
            </a:r>
            <a:r>
              <a:rPr sz="1700" b="1" i="1" spc="-20" dirty="0">
                <a:solidFill>
                  <a:srgbClr val="2D2D2D"/>
                </a:solidFill>
                <a:latin typeface="Times New Roman"/>
                <a:cs typeface="Times New Roman"/>
              </a:rPr>
              <a:t>сад»</a:t>
            </a:r>
            <a:endParaRPr sz="1700">
              <a:latin typeface="Times New Roman"/>
              <a:cs typeface="Times New Roman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5378576" y="1906383"/>
            <a:ext cx="388620" cy="388620"/>
            <a:chOff x="5378576" y="1906383"/>
            <a:chExt cx="388620" cy="388620"/>
          </a:xfrm>
        </p:grpSpPr>
        <p:sp>
          <p:nvSpPr>
            <p:cNvPr id="15" name="object 15"/>
            <p:cNvSpPr/>
            <p:nvPr/>
          </p:nvSpPr>
          <p:spPr>
            <a:xfrm>
              <a:off x="5384876" y="1912683"/>
              <a:ext cx="375920" cy="375920"/>
            </a:xfrm>
            <a:custGeom>
              <a:avLst/>
              <a:gdLst/>
              <a:ahLst/>
              <a:cxnLst/>
              <a:rect l="l" t="t" r="r" b="b"/>
              <a:pathLst>
                <a:path w="375920" h="375919">
                  <a:moveTo>
                    <a:pt x="375843" y="0"/>
                  </a:moveTo>
                  <a:lnTo>
                    <a:pt x="0" y="375831"/>
                  </a:lnTo>
                  <a:lnTo>
                    <a:pt x="375843" y="375831"/>
                  </a:lnTo>
                  <a:lnTo>
                    <a:pt x="375843" y="0"/>
                  </a:lnTo>
                  <a:close/>
                </a:path>
              </a:pathLst>
            </a:custGeom>
            <a:solidFill>
              <a:srgbClr val="3167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384876" y="1912683"/>
              <a:ext cx="375920" cy="375920"/>
            </a:xfrm>
            <a:custGeom>
              <a:avLst/>
              <a:gdLst/>
              <a:ahLst/>
              <a:cxnLst/>
              <a:rect l="l" t="t" r="r" b="b"/>
              <a:pathLst>
                <a:path w="375920" h="375919">
                  <a:moveTo>
                    <a:pt x="0" y="375831"/>
                  </a:moveTo>
                  <a:lnTo>
                    <a:pt x="375843" y="0"/>
                  </a:lnTo>
                  <a:lnTo>
                    <a:pt x="375843" y="375831"/>
                  </a:lnTo>
                  <a:lnTo>
                    <a:pt x="0" y="375831"/>
                  </a:lnTo>
                  <a:close/>
                </a:path>
              </a:pathLst>
            </a:custGeom>
            <a:ln w="12599">
              <a:solidFill>
                <a:srgbClr val="D8D66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" name="object 17"/>
          <p:cNvGrpSpPr/>
          <p:nvPr/>
        </p:nvGrpSpPr>
        <p:grpSpPr>
          <a:xfrm>
            <a:off x="6750900" y="1974785"/>
            <a:ext cx="2220595" cy="1339215"/>
            <a:chOff x="6750900" y="1974785"/>
            <a:chExt cx="2220595" cy="1339215"/>
          </a:xfrm>
        </p:grpSpPr>
        <p:sp>
          <p:nvSpPr>
            <p:cNvPr id="18" name="object 18"/>
            <p:cNvSpPr/>
            <p:nvPr/>
          </p:nvSpPr>
          <p:spPr>
            <a:xfrm>
              <a:off x="6757200" y="1981199"/>
              <a:ext cx="2207895" cy="1325880"/>
            </a:xfrm>
            <a:custGeom>
              <a:avLst/>
              <a:gdLst/>
              <a:ahLst/>
              <a:cxnLst/>
              <a:rect l="l" t="t" r="r" b="b"/>
              <a:pathLst>
                <a:path w="2207895" h="1325879">
                  <a:moveTo>
                    <a:pt x="2207514" y="0"/>
                  </a:moveTo>
                  <a:lnTo>
                    <a:pt x="0" y="0"/>
                  </a:lnTo>
                  <a:lnTo>
                    <a:pt x="0" y="213360"/>
                  </a:lnTo>
                  <a:lnTo>
                    <a:pt x="0" y="1325880"/>
                  </a:lnTo>
                  <a:lnTo>
                    <a:pt x="214198" y="1325880"/>
                  </a:lnTo>
                  <a:lnTo>
                    <a:pt x="214198" y="213360"/>
                  </a:lnTo>
                  <a:lnTo>
                    <a:pt x="2207514" y="213360"/>
                  </a:lnTo>
                  <a:lnTo>
                    <a:pt x="2207514" y="0"/>
                  </a:lnTo>
                  <a:close/>
                </a:path>
              </a:pathLst>
            </a:custGeom>
            <a:solidFill>
              <a:srgbClr val="8282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757200" y="1981085"/>
              <a:ext cx="2207895" cy="1327150"/>
            </a:xfrm>
            <a:custGeom>
              <a:avLst/>
              <a:gdLst/>
              <a:ahLst/>
              <a:cxnLst/>
              <a:rect l="l" t="t" r="r" b="b"/>
              <a:pathLst>
                <a:path w="2207895" h="1327150">
                  <a:moveTo>
                    <a:pt x="2207514" y="0"/>
                  </a:moveTo>
                  <a:lnTo>
                    <a:pt x="2207514" y="213474"/>
                  </a:lnTo>
                  <a:lnTo>
                    <a:pt x="214198" y="213474"/>
                  </a:lnTo>
                  <a:lnTo>
                    <a:pt x="214198" y="1326591"/>
                  </a:lnTo>
                  <a:lnTo>
                    <a:pt x="0" y="1326591"/>
                  </a:lnTo>
                  <a:lnTo>
                    <a:pt x="0" y="0"/>
                  </a:lnTo>
                  <a:lnTo>
                    <a:pt x="2207514" y="0"/>
                  </a:lnTo>
                  <a:close/>
                </a:path>
              </a:pathLst>
            </a:custGeom>
            <a:ln w="12599">
              <a:solidFill>
                <a:srgbClr val="82828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7107377" y="2222900"/>
            <a:ext cx="1959610" cy="1576705"/>
          </a:xfrm>
          <a:prstGeom prst="rect">
            <a:avLst/>
          </a:prstGeom>
        </p:spPr>
        <p:txBody>
          <a:bodyPr vert="horz" wrap="square" lIns="0" tIns="622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90"/>
              </a:spcBef>
            </a:pPr>
            <a:r>
              <a:rPr sz="1700" b="1" i="1" dirty="0">
                <a:solidFill>
                  <a:srgbClr val="595959"/>
                </a:solidFill>
                <a:latin typeface="Times New Roman"/>
                <a:cs typeface="Times New Roman"/>
              </a:rPr>
              <a:t>3 </a:t>
            </a:r>
            <a:r>
              <a:rPr sz="1700" b="1" i="1" spc="-10" dirty="0">
                <a:solidFill>
                  <a:srgbClr val="595959"/>
                </a:solidFill>
                <a:latin typeface="Times New Roman"/>
                <a:cs typeface="Times New Roman"/>
              </a:rPr>
              <a:t>неделя</a:t>
            </a:r>
            <a:r>
              <a:rPr sz="1700" i="1" spc="-10" dirty="0">
                <a:solidFill>
                  <a:srgbClr val="595959"/>
                </a:solidFill>
                <a:latin typeface="Times New Roman"/>
                <a:cs typeface="Times New Roman"/>
              </a:rPr>
              <a:t>:</a:t>
            </a:r>
            <a:endParaRPr sz="1700">
              <a:latin typeface="Times New Roman"/>
              <a:cs typeface="Times New Roman"/>
            </a:endParaRPr>
          </a:p>
          <a:p>
            <a:pPr marL="12700" marR="5080">
              <a:lnSpc>
                <a:spcPts val="1839"/>
              </a:lnSpc>
              <a:spcBef>
                <a:spcPts val="620"/>
              </a:spcBef>
            </a:pPr>
            <a:r>
              <a:rPr sz="1700" b="1" i="1" dirty="0">
                <a:solidFill>
                  <a:srgbClr val="2D2D2D"/>
                </a:solidFill>
                <a:latin typeface="Times New Roman"/>
                <a:cs typeface="Times New Roman"/>
              </a:rPr>
              <a:t>«Мы</a:t>
            </a:r>
            <a:r>
              <a:rPr sz="1700" b="1" i="1" spc="-30" dirty="0">
                <a:solidFill>
                  <a:srgbClr val="2D2D2D"/>
                </a:solidFill>
                <a:latin typeface="Times New Roman"/>
                <a:cs typeface="Times New Roman"/>
              </a:rPr>
              <a:t> </a:t>
            </a:r>
            <a:r>
              <a:rPr sz="1700" b="1" i="1" spc="-10" dirty="0">
                <a:solidFill>
                  <a:srgbClr val="2D2D2D"/>
                </a:solidFill>
                <a:latin typeface="Times New Roman"/>
                <a:cs typeface="Times New Roman"/>
              </a:rPr>
              <a:t>дружные ребята» </a:t>
            </a:r>
            <a:r>
              <a:rPr sz="1700" i="1" spc="-10" dirty="0">
                <a:solidFill>
                  <a:srgbClr val="595959"/>
                </a:solidFill>
                <a:latin typeface="Times New Roman"/>
                <a:cs typeface="Times New Roman"/>
              </a:rPr>
              <a:t>(формирование доброжелательных </a:t>
            </a:r>
            <a:r>
              <a:rPr sz="1700" i="1" dirty="0">
                <a:solidFill>
                  <a:srgbClr val="595959"/>
                </a:solidFill>
                <a:latin typeface="Times New Roman"/>
                <a:cs typeface="Times New Roman"/>
              </a:rPr>
              <a:t>отношений</a:t>
            </a:r>
            <a:r>
              <a:rPr sz="1700" i="1" spc="-1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700" i="1" dirty="0">
                <a:solidFill>
                  <a:srgbClr val="595959"/>
                </a:solidFill>
                <a:latin typeface="Times New Roman"/>
                <a:cs typeface="Times New Roman"/>
              </a:rPr>
              <a:t>в</a:t>
            </a:r>
            <a:r>
              <a:rPr sz="1700" i="1" spc="-10" dirty="0">
                <a:solidFill>
                  <a:srgbClr val="595959"/>
                </a:solidFill>
                <a:latin typeface="Times New Roman"/>
                <a:cs typeface="Times New Roman"/>
              </a:rPr>
              <a:t> группе)</a:t>
            </a:r>
            <a:endParaRPr sz="1700">
              <a:latin typeface="Times New Roman"/>
              <a:cs typeface="Times New Roman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8586545" y="1371421"/>
            <a:ext cx="388620" cy="388620"/>
            <a:chOff x="8586545" y="1371421"/>
            <a:chExt cx="388620" cy="388620"/>
          </a:xfrm>
        </p:grpSpPr>
        <p:sp>
          <p:nvSpPr>
            <p:cNvPr id="22" name="object 22"/>
            <p:cNvSpPr/>
            <p:nvPr/>
          </p:nvSpPr>
          <p:spPr>
            <a:xfrm>
              <a:off x="8592845" y="1377721"/>
              <a:ext cx="375920" cy="375920"/>
            </a:xfrm>
            <a:custGeom>
              <a:avLst/>
              <a:gdLst/>
              <a:ahLst/>
              <a:cxnLst/>
              <a:rect l="l" t="t" r="r" b="b"/>
              <a:pathLst>
                <a:path w="375920" h="375919">
                  <a:moveTo>
                    <a:pt x="375831" y="0"/>
                  </a:moveTo>
                  <a:lnTo>
                    <a:pt x="0" y="375843"/>
                  </a:lnTo>
                  <a:lnTo>
                    <a:pt x="375831" y="375843"/>
                  </a:lnTo>
                  <a:lnTo>
                    <a:pt x="375831" y="0"/>
                  </a:lnTo>
                  <a:close/>
                </a:path>
              </a:pathLst>
            </a:custGeom>
            <a:solidFill>
              <a:srgbClr val="9A9A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8592845" y="1377721"/>
              <a:ext cx="375920" cy="375920"/>
            </a:xfrm>
            <a:custGeom>
              <a:avLst/>
              <a:gdLst/>
              <a:ahLst/>
              <a:cxnLst/>
              <a:rect l="l" t="t" r="r" b="b"/>
              <a:pathLst>
                <a:path w="375920" h="375919">
                  <a:moveTo>
                    <a:pt x="0" y="375843"/>
                  </a:moveTo>
                  <a:lnTo>
                    <a:pt x="375831" y="0"/>
                  </a:lnTo>
                  <a:lnTo>
                    <a:pt x="375831" y="375843"/>
                  </a:lnTo>
                  <a:lnTo>
                    <a:pt x="0" y="375843"/>
                  </a:lnTo>
                  <a:close/>
                </a:path>
              </a:pathLst>
            </a:custGeom>
            <a:ln w="12599">
              <a:solidFill>
                <a:srgbClr val="DF522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4" name="object 24"/>
          <p:cNvGrpSpPr/>
          <p:nvPr/>
        </p:nvGrpSpPr>
        <p:grpSpPr>
          <a:xfrm>
            <a:off x="9818813" y="1371065"/>
            <a:ext cx="2220595" cy="1339215"/>
            <a:chOff x="9818813" y="1371065"/>
            <a:chExt cx="2220595" cy="1339215"/>
          </a:xfrm>
        </p:grpSpPr>
        <p:sp>
          <p:nvSpPr>
            <p:cNvPr id="25" name="object 25"/>
            <p:cNvSpPr/>
            <p:nvPr/>
          </p:nvSpPr>
          <p:spPr>
            <a:xfrm>
              <a:off x="9825114" y="1377949"/>
              <a:ext cx="2207895" cy="1325880"/>
            </a:xfrm>
            <a:custGeom>
              <a:avLst/>
              <a:gdLst/>
              <a:ahLst/>
              <a:cxnLst/>
              <a:rect l="l" t="t" r="r" b="b"/>
              <a:pathLst>
                <a:path w="2207895" h="1325880">
                  <a:moveTo>
                    <a:pt x="2207526" y="0"/>
                  </a:moveTo>
                  <a:lnTo>
                    <a:pt x="0" y="0"/>
                  </a:lnTo>
                  <a:lnTo>
                    <a:pt x="0" y="213360"/>
                  </a:lnTo>
                  <a:lnTo>
                    <a:pt x="0" y="1325880"/>
                  </a:lnTo>
                  <a:lnTo>
                    <a:pt x="214210" y="1325880"/>
                  </a:lnTo>
                  <a:lnTo>
                    <a:pt x="214210" y="213360"/>
                  </a:lnTo>
                  <a:lnTo>
                    <a:pt x="2207526" y="213360"/>
                  </a:lnTo>
                  <a:lnTo>
                    <a:pt x="2207526" y="0"/>
                  </a:lnTo>
                  <a:close/>
                </a:path>
              </a:pathLst>
            </a:custGeom>
            <a:solidFill>
              <a:srgbClr val="FD9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9825113" y="1377365"/>
              <a:ext cx="2207895" cy="1327150"/>
            </a:xfrm>
            <a:custGeom>
              <a:avLst/>
              <a:gdLst/>
              <a:ahLst/>
              <a:cxnLst/>
              <a:rect l="l" t="t" r="r" b="b"/>
              <a:pathLst>
                <a:path w="2207895" h="1327150">
                  <a:moveTo>
                    <a:pt x="2207526" y="0"/>
                  </a:moveTo>
                  <a:lnTo>
                    <a:pt x="2207526" y="213474"/>
                  </a:lnTo>
                  <a:lnTo>
                    <a:pt x="214210" y="213474"/>
                  </a:lnTo>
                  <a:lnTo>
                    <a:pt x="214210" y="1326591"/>
                  </a:lnTo>
                  <a:lnTo>
                    <a:pt x="0" y="1326591"/>
                  </a:lnTo>
                  <a:lnTo>
                    <a:pt x="0" y="0"/>
                  </a:lnTo>
                  <a:lnTo>
                    <a:pt x="2207526" y="0"/>
                  </a:lnTo>
                  <a:close/>
                </a:path>
              </a:pathLst>
            </a:custGeom>
            <a:ln w="12599">
              <a:solidFill>
                <a:srgbClr val="FD9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10096106" y="1569143"/>
            <a:ext cx="1798955" cy="876935"/>
          </a:xfrm>
          <a:prstGeom prst="rect">
            <a:avLst/>
          </a:prstGeom>
        </p:spPr>
        <p:txBody>
          <a:bodyPr vert="horz" wrap="square" lIns="0" tIns="622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90"/>
              </a:spcBef>
            </a:pPr>
            <a:r>
              <a:rPr sz="1700" b="1" i="1" dirty="0">
                <a:solidFill>
                  <a:srgbClr val="FD9E00"/>
                </a:solidFill>
                <a:latin typeface="Times New Roman"/>
                <a:cs typeface="Times New Roman"/>
              </a:rPr>
              <a:t>4 </a:t>
            </a:r>
            <a:r>
              <a:rPr sz="1700" b="1" i="1" spc="-10" dirty="0">
                <a:solidFill>
                  <a:srgbClr val="FD9E00"/>
                </a:solidFill>
                <a:latin typeface="Times New Roman"/>
                <a:cs typeface="Times New Roman"/>
              </a:rPr>
              <a:t>неделя</a:t>
            </a:r>
            <a:r>
              <a:rPr sz="1700" i="1" spc="-10" dirty="0">
                <a:solidFill>
                  <a:srgbClr val="FD9E00"/>
                </a:solidFill>
                <a:latin typeface="Times New Roman"/>
                <a:cs typeface="Times New Roman"/>
              </a:rPr>
              <a:t>:</a:t>
            </a:r>
            <a:endParaRPr sz="1700">
              <a:latin typeface="Times New Roman"/>
              <a:cs typeface="Times New Roman"/>
            </a:endParaRPr>
          </a:p>
          <a:p>
            <a:pPr marL="12700" marR="5080">
              <a:lnSpc>
                <a:spcPts val="1839"/>
              </a:lnSpc>
              <a:spcBef>
                <a:spcPts val="620"/>
              </a:spcBef>
            </a:pPr>
            <a:r>
              <a:rPr sz="1700" b="1" i="1" dirty="0">
                <a:solidFill>
                  <a:srgbClr val="0D0D0D"/>
                </a:solidFill>
                <a:latin typeface="Times New Roman"/>
                <a:cs typeface="Times New Roman"/>
              </a:rPr>
              <a:t>«Наша</a:t>
            </a:r>
            <a:r>
              <a:rPr sz="1700" b="1" i="1" spc="-3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700" b="1" i="1" spc="-10" dirty="0">
                <a:solidFill>
                  <a:srgbClr val="0D0D0D"/>
                </a:solidFill>
                <a:latin typeface="Times New Roman"/>
                <a:cs typeface="Times New Roman"/>
              </a:rPr>
              <a:t>большая Родина</a:t>
            </a:r>
            <a:r>
              <a:rPr sz="1700" b="1" i="1" spc="-3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700" b="1" i="1" dirty="0">
                <a:solidFill>
                  <a:srgbClr val="0D0D0D"/>
                </a:solidFill>
                <a:latin typeface="Times New Roman"/>
                <a:cs typeface="Times New Roman"/>
              </a:rPr>
              <a:t>—</a:t>
            </a:r>
            <a:r>
              <a:rPr sz="1700" b="1" i="1" spc="-3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700" b="1" i="1" spc="-10" dirty="0">
                <a:solidFill>
                  <a:srgbClr val="0D0D0D"/>
                </a:solidFill>
                <a:latin typeface="Times New Roman"/>
                <a:cs typeface="Times New Roman"/>
              </a:rPr>
              <a:t>Россия»</a:t>
            </a:r>
            <a:endParaRPr sz="1700">
              <a:latin typeface="Times New Roman"/>
              <a:cs typeface="Times New Roman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11663095" y="655738"/>
            <a:ext cx="388620" cy="382905"/>
            <a:chOff x="11663095" y="655738"/>
            <a:chExt cx="388620" cy="382905"/>
          </a:xfrm>
        </p:grpSpPr>
        <p:sp>
          <p:nvSpPr>
            <p:cNvPr id="29" name="object 29"/>
            <p:cNvSpPr/>
            <p:nvPr/>
          </p:nvSpPr>
          <p:spPr>
            <a:xfrm>
              <a:off x="11669394" y="662038"/>
              <a:ext cx="375920" cy="370205"/>
            </a:xfrm>
            <a:custGeom>
              <a:avLst/>
              <a:gdLst/>
              <a:ahLst/>
              <a:cxnLst/>
              <a:rect l="l" t="t" r="r" b="b"/>
              <a:pathLst>
                <a:path w="375920" h="370205">
                  <a:moveTo>
                    <a:pt x="375843" y="0"/>
                  </a:moveTo>
                  <a:lnTo>
                    <a:pt x="0" y="370077"/>
                  </a:lnTo>
                  <a:lnTo>
                    <a:pt x="375843" y="370077"/>
                  </a:lnTo>
                  <a:lnTo>
                    <a:pt x="375843" y="0"/>
                  </a:lnTo>
                  <a:close/>
                </a:path>
              </a:pathLst>
            </a:custGeom>
            <a:solidFill>
              <a:srgbClr val="FD9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1669394" y="662038"/>
              <a:ext cx="375920" cy="370205"/>
            </a:xfrm>
            <a:custGeom>
              <a:avLst/>
              <a:gdLst/>
              <a:ahLst/>
              <a:cxnLst/>
              <a:rect l="l" t="t" r="r" b="b"/>
              <a:pathLst>
                <a:path w="375920" h="370205">
                  <a:moveTo>
                    <a:pt x="0" y="370077"/>
                  </a:moveTo>
                  <a:lnTo>
                    <a:pt x="375843" y="0"/>
                  </a:lnTo>
                  <a:lnTo>
                    <a:pt x="375843" y="370077"/>
                  </a:lnTo>
                  <a:lnTo>
                    <a:pt x="0" y="370077"/>
                  </a:lnTo>
                  <a:close/>
                </a:path>
              </a:pathLst>
            </a:custGeom>
            <a:ln w="12599">
              <a:solidFill>
                <a:srgbClr val="DF522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113" cy="6857644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391901" y="666267"/>
            <a:ext cx="5092065" cy="1786889"/>
          </a:xfrm>
          <a:prstGeom prst="rect">
            <a:avLst/>
          </a:prstGeom>
        </p:spPr>
        <p:txBody>
          <a:bodyPr vert="horz" wrap="square" lIns="0" tIns="6985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550"/>
              </a:spcBef>
              <a:tabLst>
                <a:tab pos="2406650" algn="l"/>
              </a:tabLst>
            </a:pPr>
            <a:r>
              <a:rPr sz="5400" b="1" spc="-10" dirty="0">
                <a:solidFill>
                  <a:srgbClr val="0D0D0D"/>
                </a:solidFill>
                <a:latin typeface="Times New Roman"/>
                <a:cs typeface="Times New Roman"/>
              </a:rPr>
              <a:t>Неделя</a:t>
            </a:r>
            <a:r>
              <a:rPr sz="5400" b="1" dirty="0">
                <a:solidFill>
                  <a:srgbClr val="0D0D0D"/>
                </a:solidFill>
                <a:latin typeface="Times New Roman"/>
                <a:cs typeface="Times New Roman"/>
              </a:rPr>
              <a:t>	</a:t>
            </a:r>
            <a:r>
              <a:rPr sz="5400" b="1" spc="-50" dirty="0">
                <a:solidFill>
                  <a:srgbClr val="0D0D0D"/>
                </a:solidFill>
                <a:latin typeface="Times New Roman"/>
                <a:cs typeface="Times New Roman"/>
              </a:rPr>
              <a:t>1</a:t>
            </a:r>
            <a:endParaRPr sz="54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455"/>
              </a:spcBef>
              <a:tabLst>
                <a:tab pos="2905760" algn="l"/>
              </a:tabLst>
            </a:pPr>
            <a:r>
              <a:rPr sz="5400" b="1" dirty="0">
                <a:solidFill>
                  <a:srgbClr val="0D0D0D"/>
                </a:solidFill>
                <a:latin typeface="Times New Roman"/>
                <a:cs typeface="Times New Roman"/>
              </a:rPr>
              <a:t>«Я</a:t>
            </a:r>
            <a:r>
              <a:rPr sz="5400" b="1" spc="-7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5400" b="1" dirty="0">
                <a:solidFill>
                  <a:srgbClr val="0D0D0D"/>
                </a:solidFill>
                <a:latin typeface="Times New Roman"/>
                <a:cs typeface="Times New Roman"/>
              </a:rPr>
              <a:t>и</a:t>
            </a:r>
            <a:r>
              <a:rPr sz="5400" b="1" spc="-6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5400" b="1" spc="-25" dirty="0">
                <a:solidFill>
                  <a:srgbClr val="0D0D0D"/>
                </a:solidFill>
                <a:latin typeface="Times New Roman"/>
                <a:cs typeface="Times New Roman"/>
              </a:rPr>
              <a:t>моя</a:t>
            </a:r>
            <a:r>
              <a:rPr sz="5400" b="1" dirty="0">
                <a:solidFill>
                  <a:srgbClr val="0D0D0D"/>
                </a:solidFill>
                <a:latin typeface="Times New Roman"/>
                <a:cs typeface="Times New Roman"/>
              </a:rPr>
              <a:t>	</a:t>
            </a:r>
            <a:r>
              <a:rPr sz="5400" b="1" spc="-10" dirty="0">
                <a:solidFill>
                  <a:srgbClr val="0D0D0D"/>
                </a:solidFill>
                <a:latin typeface="Times New Roman"/>
                <a:cs typeface="Times New Roman"/>
              </a:rPr>
              <a:t>семья»</a:t>
            </a:r>
            <a:endParaRPr sz="5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63534" y="2676867"/>
            <a:ext cx="10313035" cy="1220470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12700" marR="5080" indent="63500" algn="just">
              <a:lnSpc>
                <a:spcPts val="3020"/>
              </a:lnSpc>
              <a:spcBef>
                <a:spcPts val="484"/>
              </a:spcBef>
            </a:pPr>
            <a:r>
              <a:rPr sz="2800" b="1" i="1" spc="-10" dirty="0">
                <a:solidFill>
                  <a:srgbClr val="DF5226"/>
                </a:solidFill>
                <a:latin typeface="Times New Roman"/>
                <a:cs typeface="Times New Roman"/>
              </a:rPr>
              <a:t>Главная</a:t>
            </a:r>
            <a:r>
              <a:rPr sz="2800" b="1" i="1" spc="-70" dirty="0">
                <a:solidFill>
                  <a:srgbClr val="DF5226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DF5226"/>
                </a:solidFill>
                <a:latin typeface="Times New Roman"/>
                <a:cs typeface="Times New Roman"/>
              </a:rPr>
              <a:t>идея:</a:t>
            </a:r>
            <a:r>
              <a:rPr sz="2800" b="1" i="1" spc="-65" dirty="0">
                <a:solidFill>
                  <a:srgbClr val="DF5226"/>
                </a:solidFill>
                <a:latin typeface="Times New Roman"/>
                <a:cs typeface="Times New Roman"/>
              </a:rPr>
              <a:t> </a:t>
            </a:r>
            <a:r>
              <a:rPr sz="2800" spc="-20" dirty="0">
                <a:solidFill>
                  <a:srgbClr val="DF5226"/>
                </a:solidFill>
                <a:latin typeface="Times New Roman"/>
                <a:cs typeface="Times New Roman"/>
              </a:rPr>
              <a:t>Знакомство</a:t>
            </a:r>
            <a:r>
              <a:rPr sz="2800" spc="-65" dirty="0">
                <a:solidFill>
                  <a:srgbClr val="DF5226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DF5226"/>
                </a:solidFill>
                <a:latin typeface="Times New Roman"/>
                <a:cs typeface="Times New Roman"/>
              </a:rPr>
              <a:t>с</a:t>
            </a:r>
            <a:r>
              <a:rPr sz="2800" spc="-60" dirty="0">
                <a:solidFill>
                  <a:srgbClr val="DF5226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DF5226"/>
                </a:solidFill>
                <a:latin typeface="Times New Roman"/>
                <a:cs typeface="Times New Roman"/>
              </a:rPr>
              <a:t>понятием</a:t>
            </a:r>
            <a:r>
              <a:rPr sz="2800" spc="-65" dirty="0">
                <a:solidFill>
                  <a:srgbClr val="DF5226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DF5226"/>
                </a:solidFill>
                <a:latin typeface="Times New Roman"/>
                <a:cs typeface="Times New Roman"/>
              </a:rPr>
              <a:t>«семья»,</a:t>
            </a:r>
            <a:r>
              <a:rPr sz="2800" spc="-55" dirty="0">
                <a:solidFill>
                  <a:srgbClr val="DF5226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DF5226"/>
                </a:solidFill>
                <a:latin typeface="Times New Roman"/>
                <a:cs typeface="Times New Roman"/>
              </a:rPr>
              <a:t>закрепление</a:t>
            </a:r>
            <a:r>
              <a:rPr sz="2800" spc="-65" dirty="0">
                <a:solidFill>
                  <a:srgbClr val="DF5226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DF5226"/>
                </a:solidFill>
                <a:latin typeface="Times New Roman"/>
                <a:cs typeface="Times New Roman"/>
              </a:rPr>
              <a:t>своего </a:t>
            </a:r>
            <a:r>
              <a:rPr sz="2800" dirty="0">
                <a:solidFill>
                  <a:srgbClr val="DF5226"/>
                </a:solidFill>
                <a:latin typeface="Times New Roman"/>
                <a:cs typeface="Times New Roman"/>
              </a:rPr>
              <a:t>имени</a:t>
            </a:r>
            <a:r>
              <a:rPr sz="2800" spc="-95" dirty="0">
                <a:solidFill>
                  <a:srgbClr val="DF5226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DF5226"/>
                </a:solidFill>
                <a:latin typeface="Times New Roman"/>
                <a:cs typeface="Times New Roman"/>
              </a:rPr>
              <a:t>и</a:t>
            </a:r>
            <a:r>
              <a:rPr sz="2800" spc="-90" dirty="0">
                <a:solidFill>
                  <a:srgbClr val="DF5226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DF5226"/>
                </a:solidFill>
                <a:latin typeface="Times New Roman"/>
                <a:cs typeface="Times New Roman"/>
              </a:rPr>
              <a:t>имён</a:t>
            </a:r>
            <a:r>
              <a:rPr sz="2800" spc="-95" dirty="0">
                <a:solidFill>
                  <a:srgbClr val="DF5226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DF5226"/>
                </a:solidFill>
                <a:latin typeface="Times New Roman"/>
                <a:cs typeface="Times New Roman"/>
              </a:rPr>
              <a:t>близких,</a:t>
            </a:r>
            <a:r>
              <a:rPr sz="2800" spc="-90" dirty="0">
                <a:solidFill>
                  <a:srgbClr val="DF5226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DF5226"/>
                </a:solidFill>
                <a:latin typeface="Times New Roman"/>
                <a:cs typeface="Times New Roman"/>
              </a:rPr>
              <a:t>формирование</a:t>
            </a:r>
            <a:r>
              <a:rPr sz="2800" spc="-95" dirty="0">
                <a:solidFill>
                  <a:srgbClr val="DF5226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DF5226"/>
                </a:solidFill>
                <a:latin typeface="Times New Roman"/>
                <a:cs typeface="Times New Roman"/>
              </a:rPr>
              <a:t>теплого,</a:t>
            </a:r>
            <a:r>
              <a:rPr sz="2800" spc="-90" dirty="0">
                <a:solidFill>
                  <a:srgbClr val="DF5226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DF5226"/>
                </a:solidFill>
                <a:latin typeface="Times New Roman"/>
                <a:cs typeface="Times New Roman"/>
              </a:rPr>
              <a:t>позитивного</a:t>
            </a:r>
            <a:r>
              <a:rPr sz="2800" spc="-95" dirty="0">
                <a:solidFill>
                  <a:srgbClr val="DF5226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DF5226"/>
                </a:solidFill>
                <a:latin typeface="Times New Roman"/>
                <a:cs typeface="Times New Roman"/>
              </a:rPr>
              <a:t>образа дома.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87144" y="363854"/>
            <a:ext cx="815213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ПОНЕДЕЛЬНИК:</a:t>
            </a:r>
            <a:r>
              <a:rPr sz="3600" spc="-165" dirty="0"/>
              <a:t> </a:t>
            </a:r>
            <a:r>
              <a:rPr sz="3600" spc="-10" dirty="0"/>
              <a:t>«Здравствуй,</a:t>
            </a:r>
            <a:r>
              <a:rPr sz="3600" spc="-160" dirty="0"/>
              <a:t> </a:t>
            </a:r>
            <a:r>
              <a:rPr sz="3600" dirty="0"/>
              <a:t>это</a:t>
            </a:r>
            <a:r>
              <a:rPr sz="3600" spc="-160" dirty="0"/>
              <a:t> </a:t>
            </a:r>
            <a:r>
              <a:rPr sz="3600" spc="-25" dirty="0"/>
              <a:t>я!»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351154" y="1179913"/>
            <a:ext cx="11687810" cy="3454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5400" marR="33655" algn="just">
              <a:lnSpc>
                <a:spcPct val="107000"/>
              </a:lnSpc>
              <a:spcBef>
                <a:spcPts val="95"/>
              </a:spcBef>
            </a:pPr>
            <a:r>
              <a:rPr lang="ru-RU" sz="3200" b="1" dirty="0" smtClean="0">
                <a:solidFill>
                  <a:srgbClr val="0D0D0D"/>
                </a:solidFill>
                <a:latin typeface="Times New Roman"/>
                <a:cs typeface="Times New Roman"/>
              </a:rPr>
              <a:t>Задача</a:t>
            </a:r>
            <a:r>
              <a:rPr sz="3200" b="1" dirty="0" smtClean="0">
                <a:solidFill>
                  <a:srgbClr val="0D0D0D"/>
                </a:solidFill>
                <a:latin typeface="Times New Roman"/>
                <a:cs typeface="Times New Roman"/>
              </a:rPr>
              <a:t>:</a:t>
            </a:r>
            <a:r>
              <a:rPr sz="3200" b="1" spc="-20" dirty="0" smtClean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0D0D0D"/>
                </a:solidFill>
                <a:latin typeface="Times New Roman"/>
                <a:cs typeface="Times New Roman"/>
              </a:rPr>
              <a:t>Помочь</a:t>
            </a:r>
            <a:r>
              <a:rPr sz="3200" spc="-2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0D0D0D"/>
                </a:solidFill>
                <a:latin typeface="Times New Roman"/>
                <a:cs typeface="Times New Roman"/>
              </a:rPr>
              <a:t>детям</a:t>
            </a:r>
            <a:r>
              <a:rPr sz="3200" spc="-3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0D0D0D"/>
                </a:solidFill>
                <a:latin typeface="Times New Roman"/>
                <a:cs typeface="Times New Roman"/>
              </a:rPr>
              <a:t>осознать</a:t>
            </a:r>
            <a:r>
              <a:rPr sz="3200" spc="-2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0D0D0D"/>
                </a:solidFill>
                <a:latin typeface="Times New Roman"/>
                <a:cs typeface="Times New Roman"/>
              </a:rPr>
              <a:t>себя,</a:t>
            </a:r>
            <a:r>
              <a:rPr sz="3200" spc="-2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0D0D0D"/>
                </a:solidFill>
                <a:latin typeface="Times New Roman"/>
                <a:cs typeface="Times New Roman"/>
              </a:rPr>
              <a:t>закрепить</a:t>
            </a:r>
            <a:r>
              <a:rPr sz="3200" spc="-2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0D0D0D"/>
                </a:solidFill>
                <a:latin typeface="Times New Roman"/>
                <a:cs typeface="Times New Roman"/>
              </a:rPr>
              <a:t>умение</a:t>
            </a:r>
            <a:r>
              <a:rPr sz="3200" spc="-3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3200" spc="-10" dirty="0">
                <a:solidFill>
                  <a:srgbClr val="0D0D0D"/>
                </a:solidFill>
                <a:latin typeface="Times New Roman"/>
                <a:cs typeface="Times New Roman"/>
              </a:rPr>
              <a:t>откликаться </a:t>
            </a:r>
            <a:r>
              <a:rPr sz="3200" dirty="0">
                <a:solidFill>
                  <a:srgbClr val="0D0D0D"/>
                </a:solidFill>
                <a:latin typeface="Times New Roman"/>
                <a:cs typeface="Times New Roman"/>
              </a:rPr>
              <a:t>и</a:t>
            </a:r>
            <a:r>
              <a:rPr sz="3200" spc="-6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3200" spc="-10" dirty="0">
                <a:solidFill>
                  <a:srgbClr val="0D0D0D"/>
                </a:solidFill>
                <a:latin typeface="Times New Roman"/>
                <a:cs typeface="Times New Roman"/>
              </a:rPr>
              <a:t>называть</a:t>
            </a:r>
            <a:r>
              <a:rPr sz="3200" spc="-6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0D0D0D"/>
                </a:solidFill>
                <a:latin typeface="Times New Roman"/>
                <a:cs typeface="Times New Roman"/>
              </a:rPr>
              <a:t>свое</a:t>
            </a:r>
            <a:r>
              <a:rPr sz="3200" spc="-5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3200" spc="-20" dirty="0">
                <a:solidFill>
                  <a:srgbClr val="0D0D0D"/>
                </a:solidFill>
                <a:latin typeface="Times New Roman"/>
                <a:cs typeface="Times New Roman"/>
              </a:rPr>
              <a:t>имя.</a:t>
            </a:r>
            <a:endParaRPr sz="3200" dirty="0">
              <a:latin typeface="Times New Roman"/>
              <a:cs typeface="Times New Roman"/>
            </a:endParaRPr>
          </a:p>
          <a:p>
            <a:pPr marL="365760" marR="17780" indent="-340995" algn="just">
              <a:lnSpc>
                <a:spcPct val="107100"/>
              </a:lnSpc>
              <a:spcBef>
                <a:spcPts val="800"/>
              </a:spcBef>
              <a:buFont typeface="Segoe UI Symbol"/>
              <a:buChar char="•"/>
              <a:tabLst>
                <a:tab pos="368300" algn="l"/>
              </a:tabLst>
            </a:pPr>
            <a:r>
              <a:rPr sz="2800" dirty="0">
                <a:solidFill>
                  <a:srgbClr val="0D0D0D"/>
                </a:solidFill>
                <a:latin typeface="Times New Roman"/>
                <a:cs typeface="Times New Roman"/>
              </a:rPr>
              <a:t>Индивидуально,</a:t>
            </a:r>
            <a:r>
              <a:rPr sz="2800" spc="125" dirty="0">
                <a:solidFill>
                  <a:srgbClr val="0D0D0D"/>
                </a:solidFill>
                <a:latin typeface="Times New Roman"/>
                <a:cs typeface="Times New Roman"/>
              </a:rPr>
              <a:t>  </a:t>
            </a:r>
            <a:r>
              <a:rPr sz="2800" dirty="0">
                <a:solidFill>
                  <a:srgbClr val="0D0D0D"/>
                </a:solidFill>
                <a:latin typeface="Times New Roman"/>
                <a:cs typeface="Times New Roman"/>
              </a:rPr>
              <a:t>при</a:t>
            </a:r>
            <a:r>
              <a:rPr sz="2800" spc="130" dirty="0">
                <a:solidFill>
                  <a:srgbClr val="0D0D0D"/>
                </a:solidFill>
                <a:latin typeface="Times New Roman"/>
                <a:cs typeface="Times New Roman"/>
              </a:rPr>
              <a:t>  </a:t>
            </a:r>
            <a:r>
              <a:rPr sz="2800" dirty="0">
                <a:solidFill>
                  <a:srgbClr val="0D0D0D"/>
                </a:solidFill>
                <a:latin typeface="Times New Roman"/>
                <a:cs typeface="Times New Roman"/>
              </a:rPr>
              <a:t>встрече:</a:t>
            </a:r>
            <a:r>
              <a:rPr sz="2800" spc="125" dirty="0">
                <a:solidFill>
                  <a:srgbClr val="0D0D0D"/>
                </a:solidFill>
                <a:latin typeface="Times New Roman"/>
                <a:cs typeface="Times New Roman"/>
              </a:rPr>
              <a:t>  </a:t>
            </a:r>
            <a:r>
              <a:rPr sz="2800" dirty="0">
                <a:solidFill>
                  <a:srgbClr val="0D0D0D"/>
                </a:solidFill>
                <a:latin typeface="Times New Roman"/>
                <a:cs typeface="Times New Roman"/>
              </a:rPr>
              <a:t>«Доброе</a:t>
            </a:r>
            <a:r>
              <a:rPr sz="2800" spc="125" dirty="0">
                <a:solidFill>
                  <a:srgbClr val="0D0D0D"/>
                </a:solidFill>
                <a:latin typeface="Times New Roman"/>
                <a:cs typeface="Times New Roman"/>
              </a:rPr>
              <a:t>  </a:t>
            </a:r>
            <a:r>
              <a:rPr sz="2800" dirty="0">
                <a:solidFill>
                  <a:srgbClr val="0D0D0D"/>
                </a:solidFill>
                <a:latin typeface="Times New Roman"/>
                <a:cs typeface="Times New Roman"/>
              </a:rPr>
              <a:t>утро,</a:t>
            </a:r>
            <a:r>
              <a:rPr sz="2800" spc="130" dirty="0">
                <a:solidFill>
                  <a:srgbClr val="0D0D0D"/>
                </a:solidFill>
                <a:latin typeface="Times New Roman"/>
                <a:cs typeface="Times New Roman"/>
              </a:rPr>
              <a:t>  </a:t>
            </a:r>
            <a:r>
              <a:rPr sz="2800" dirty="0">
                <a:solidFill>
                  <a:srgbClr val="0D0D0D"/>
                </a:solidFill>
                <a:latin typeface="Times New Roman"/>
                <a:cs typeface="Times New Roman"/>
              </a:rPr>
              <a:t>Сашенька!</a:t>
            </a:r>
            <a:r>
              <a:rPr sz="2800" spc="130" dirty="0">
                <a:solidFill>
                  <a:srgbClr val="0D0D0D"/>
                </a:solidFill>
                <a:latin typeface="Times New Roman"/>
                <a:cs typeface="Times New Roman"/>
              </a:rPr>
              <a:t>  </a:t>
            </a:r>
            <a:r>
              <a:rPr sz="2800" dirty="0">
                <a:solidFill>
                  <a:srgbClr val="0D0D0D"/>
                </a:solidFill>
                <a:latin typeface="Times New Roman"/>
                <a:cs typeface="Times New Roman"/>
              </a:rPr>
              <a:t>Я</a:t>
            </a:r>
            <a:r>
              <a:rPr sz="2800" spc="120" dirty="0">
                <a:solidFill>
                  <a:srgbClr val="0D0D0D"/>
                </a:solidFill>
                <a:latin typeface="Times New Roman"/>
                <a:cs typeface="Times New Roman"/>
              </a:rPr>
              <a:t>  </a:t>
            </a:r>
            <a:r>
              <a:rPr sz="2800" dirty="0">
                <a:solidFill>
                  <a:srgbClr val="0D0D0D"/>
                </a:solidFill>
                <a:latin typeface="Times New Roman"/>
                <a:cs typeface="Times New Roman"/>
              </a:rPr>
              <a:t>рада</a:t>
            </a:r>
            <a:r>
              <a:rPr sz="2800" spc="130" dirty="0">
                <a:solidFill>
                  <a:srgbClr val="0D0D0D"/>
                </a:solidFill>
                <a:latin typeface="Times New Roman"/>
                <a:cs typeface="Times New Roman"/>
              </a:rPr>
              <a:t>  </a:t>
            </a:r>
            <a:r>
              <a:rPr sz="2800" spc="-20" dirty="0">
                <a:solidFill>
                  <a:srgbClr val="0D0D0D"/>
                </a:solidFill>
                <a:latin typeface="Times New Roman"/>
                <a:cs typeface="Times New Roman"/>
              </a:rPr>
              <a:t>тебя 	</a:t>
            </a:r>
            <a:r>
              <a:rPr sz="2800" dirty="0">
                <a:solidFill>
                  <a:srgbClr val="0D0D0D"/>
                </a:solidFill>
                <a:latin typeface="Times New Roman"/>
                <a:cs typeface="Times New Roman"/>
              </a:rPr>
              <a:t>видеть!</a:t>
            </a:r>
            <a:r>
              <a:rPr sz="2800" spc="-7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0D0D0D"/>
                </a:solidFill>
                <a:latin typeface="Times New Roman"/>
                <a:cs typeface="Times New Roman"/>
              </a:rPr>
              <a:t>Акцентируем</a:t>
            </a:r>
            <a:r>
              <a:rPr sz="2800" spc="-7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D0D0D"/>
                </a:solidFill>
                <a:latin typeface="Times New Roman"/>
                <a:cs typeface="Times New Roman"/>
              </a:rPr>
              <a:t>имя</a:t>
            </a:r>
            <a:r>
              <a:rPr sz="2800" spc="-7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0D0D0D"/>
                </a:solidFill>
                <a:latin typeface="Times New Roman"/>
                <a:cs typeface="Times New Roman"/>
              </a:rPr>
              <a:t>ребенка.</a:t>
            </a:r>
            <a:endParaRPr sz="2800" dirty="0">
              <a:latin typeface="Times New Roman"/>
              <a:cs typeface="Times New Roman"/>
            </a:endParaRPr>
          </a:p>
          <a:p>
            <a:pPr marL="365760" marR="18415" indent="-340995" algn="just">
              <a:lnSpc>
                <a:spcPts val="3600"/>
              </a:lnSpc>
              <a:spcBef>
                <a:spcPts val="90"/>
              </a:spcBef>
              <a:buFont typeface="Segoe UI Symbol"/>
              <a:buChar char="•"/>
              <a:tabLst>
                <a:tab pos="368300" algn="l"/>
              </a:tabLst>
            </a:pPr>
            <a:r>
              <a:rPr sz="2800" dirty="0">
                <a:solidFill>
                  <a:srgbClr val="0D0D0D"/>
                </a:solidFill>
                <a:latin typeface="Times New Roman"/>
                <a:cs typeface="Times New Roman"/>
              </a:rPr>
              <a:t>В</a:t>
            </a:r>
            <a:r>
              <a:rPr sz="2800" spc="18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D0D0D"/>
                </a:solidFill>
                <a:latin typeface="Times New Roman"/>
                <a:cs typeface="Times New Roman"/>
              </a:rPr>
              <a:t>кругу:</a:t>
            </a:r>
            <a:r>
              <a:rPr sz="2800" spc="19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D0D0D"/>
                </a:solidFill>
                <a:latin typeface="Times New Roman"/>
                <a:cs typeface="Times New Roman"/>
              </a:rPr>
              <a:t>«Давайте</a:t>
            </a:r>
            <a:r>
              <a:rPr sz="2800" spc="19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D0D0D"/>
                </a:solidFill>
                <a:latin typeface="Times New Roman"/>
                <a:cs typeface="Times New Roman"/>
              </a:rPr>
              <a:t>поздороваемся!</a:t>
            </a:r>
            <a:r>
              <a:rPr sz="2800" spc="19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D0D0D"/>
                </a:solidFill>
                <a:latin typeface="Times New Roman"/>
                <a:cs typeface="Times New Roman"/>
              </a:rPr>
              <a:t>Я</a:t>
            </a:r>
            <a:r>
              <a:rPr sz="2800" spc="19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D0D0D"/>
                </a:solidFill>
                <a:latin typeface="Times New Roman"/>
                <a:cs typeface="Times New Roman"/>
              </a:rPr>
              <a:t>—</a:t>
            </a:r>
            <a:r>
              <a:rPr sz="2800" spc="18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D0D0D"/>
                </a:solidFill>
                <a:latin typeface="Times New Roman"/>
                <a:cs typeface="Times New Roman"/>
              </a:rPr>
              <a:t>Мария</a:t>
            </a:r>
            <a:r>
              <a:rPr sz="2800" spc="19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D0D0D"/>
                </a:solidFill>
                <a:latin typeface="Times New Roman"/>
                <a:cs typeface="Times New Roman"/>
              </a:rPr>
              <a:t>Ивановна.</a:t>
            </a:r>
            <a:r>
              <a:rPr sz="2800" spc="19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D0D0D"/>
                </a:solidFill>
                <a:latin typeface="Times New Roman"/>
                <a:cs typeface="Times New Roman"/>
              </a:rPr>
              <a:t>А</a:t>
            </a:r>
            <a:r>
              <a:rPr sz="2800" spc="19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D0D0D"/>
                </a:solidFill>
                <a:latin typeface="Times New Roman"/>
                <a:cs typeface="Times New Roman"/>
              </a:rPr>
              <a:t>ты</a:t>
            </a:r>
            <a:r>
              <a:rPr sz="2800" spc="19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D0D0D"/>
                </a:solidFill>
                <a:latin typeface="Times New Roman"/>
                <a:cs typeface="Times New Roman"/>
              </a:rPr>
              <a:t>кто?</a:t>
            </a:r>
            <a:r>
              <a:rPr sz="2800" spc="18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800" spc="-25" dirty="0">
                <a:solidFill>
                  <a:srgbClr val="0D0D0D"/>
                </a:solidFill>
                <a:latin typeface="Times New Roman"/>
                <a:cs typeface="Times New Roman"/>
              </a:rPr>
              <a:t>Как 	</a:t>
            </a:r>
            <a:r>
              <a:rPr sz="2800" dirty="0">
                <a:solidFill>
                  <a:srgbClr val="0D0D0D"/>
                </a:solidFill>
                <a:latin typeface="Times New Roman"/>
                <a:cs typeface="Times New Roman"/>
              </a:rPr>
              <a:t>тебя</a:t>
            </a:r>
            <a:r>
              <a:rPr sz="2800" spc="-4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D0D0D"/>
                </a:solidFill>
                <a:latin typeface="Times New Roman"/>
                <a:cs typeface="Times New Roman"/>
              </a:rPr>
              <a:t>зовут?»</a:t>
            </a:r>
            <a:r>
              <a:rPr sz="2800" spc="-3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D0D0D"/>
                </a:solidFill>
                <a:latin typeface="Times New Roman"/>
                <a:cs typeface="Times New Roman"/>
              </a:rPr>
              <a:t>(Передаем</a:t>
            </a:r>
            <a:r>
              <a:rPr sz="2800" spc="-3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D0D0D"/>
                </a:solidFill>
                <a:latin typeface="Times New Roman"/>
                <a:cs typeface="Times New Roman"/>
              </a:rPr>
              <a:t>мягкую</a:t>
            </a:r>
            <a:r>
              <a:rPr sz="2800" spc="-4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800" spc="-30" dirty="0">
                <a:solidFill>
                  <a:srgbClr val="0D0D0D"/>
                </a:solidFill>
                <a:latin typeface="Times New Roman"/>
                <a:cs typeface="Times New Roman"/>
              </a:rPr>
              <a:t>игрушку,</a:t>
            </a:r>
            <a:r>
              <a:rPr sz="2800" spc="-3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D0D0D"/>
                </a:solidFill>
                <a:latin typeface="Times New Roman"/>
                <a:cs typeface="Times New Roman"/>
              </a:rPr>
              <a:t>помогаем</a:t>
            </a:r>
            <a:r>
              <a:rPr sz="2800" spc="-3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D0D0D"/>
                </a:solidFill>
                <a:latin typeface="Times New Roman"/>
                <a:cs typeface="Times New Roman"/>
              </a:rPr>
              <a:t>ребенку</a:t>
            </a:r>
            <a:r>
              <a:rPr sz="2800" spc="-3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D0D0D"/>
                </a:solidFill>
                <a:latin typeface="Times New Roman"/>
                <a:cs typeface="Times New Roman"/>
              </a:rPr>
              <a:t>сказать</a:t>
            </a:r>
            <a:r>
              <a:rPr sz="2800" spc="-4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D0D0D"/>
                </a:solidFill>
                <a:latin typeface="Times New Roman"/>
                <a:cs typeface="Times New Roman"/>
              </a:rPr>
              <a:t>«Я</a:t>
            </a:r>
            <a:r>
              <a:rPr sz="2800" spc="-4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800" spc="-50" dirty="0">
                <a:solidFill>
                  <a:srgbClr val="0D0D0D"/>
                </a:solidFill>
                <a:latin typeface="Times New Roman"/>
                <a:cs typeface="Times New Roman"/>
              </a:rPr>
              <a:t>— 	</a:t>
            </a:r>
            <a:r>
              <a:rPr sz="2800" dirty="0">
                <a:solidFill>
                  <a:srgbClr val="0D0D0D"/>
                </a:solidFill>
                <a:latin typeface="Times New Roman"/>
                <a:cs typeface="Times New Roman"/>
              </a:rPr>
              <a:t>Никита»</a:t>
            </a:r>
            <a:r>
              <a:rPr sz="2800" spc="-5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D0D0D"/>
                </a:solidFill>
                <a:latin typeface="Times New Roman"/>
                <a:cs typeface="Times New Roman"/>
              </a:rPr>
              <a:t>или</a:t>
            </a:r>
            <a:r>
              <a:rPr sz="2800" spc="-4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D0D0D"/>
                </a:solidFill>
                <a:latin typeface="Times New Roman"/>
                <a:cs typeface="Times New Roman"/>
              </a:rPr>
              <a:t>просто</a:t>
            </a:r>
            <a:r>
              <a:rPr sz="2800" spc="-5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0D0D0D"/>
                </a:solidFill>
                <a:latin typeface="Times New Roman"/>
                <a:cs typeface="Times New Roman"/>
              </a:rPr>
              <a:t>«Никита»).</a:t>
            </a:r>
            <a:endParaRPr sz="28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113" cy="685764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898254" y="345859"/>
            <a:ext cx="230124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0" dirty="0"/>
              <a:t>ВТОРНИК</a:t>
            </a:r>
            <a:endParaRPr sz="3600"/>
          </a:p>
        </p:txBody>
      </p:sp>
      <p:sp>
        <p:nvSpPr>
          <p:cNvPr id="4" name="object 4"/>
          <p:cNvSpPr txBox="1"/>
          <p:nvPr/>
        </p:nvSpPr>
        <p:spPr>
          <a:xfrm>
            <a:off x="5630913" y="345859"/>
            <a:ext cx="31496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0D0D0D"/>
                </a:solidFill>
                <a:latin typeface="Times New Roman"/>
                <a:cs typeface="Times New Roman"/>
              </a:rPr>
              <a:t>«Мама</a:t>
            </a:r>
            <a:r>
              <a:rPr sz="3600" b="1" spc="-3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3600" b="1" dirty="0">
                <a:solidFill>
                  <a:srgbClr val="0D0D0D"/>
                </a:solidFill>
                <a:latin typeface="Times New Roman"/>
                <a:cs typeface="Times New Roman"/>
              </a:rPr>
              <a:t>и</a:t>
            </a:r>
            <a:r>
              <a:rPr sz="3600" b="1" spc="-4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3600" b="1" spc="-10" dirty="0">
                <a:solidFill>
                  <a:srgbClr val="0D0D0D"/>
                </a:solidFill>
                <a:latin typeface="Times New Roman"/>
                <a:cs typeface="Times New Roman"/>
              </a:rPr>
              <a:t>папа»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51661" y="1249589"/>
            <a:ext cx="3935729" cy="1793875"/>
          </a:xfrm>
          <a:prstGeom prst="rect">
            <a:avLst/>
          </a:prstGeom>
        </p:spPr>
        <p:txBody>
          <a:bodyPr vert="horz" wrap="square" lIns="0" tIns="139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0"/>
              </a:spcBef>
            </a:pPr>
            <a:r>
              <a:rPr lang="ru-RU" sz="2400" b="1" spc="-10" dirty="0" smtClean="0">
                <a:solidFill>
                  <a:srgbClr val="0D0D0D"/>
                </a:solidFill>
                <a:latin typeface="Times New Roman"/>
                <a:cs typeface="Times New Roman"/>
              </a:rPr>
              <a:t>Задача</a:t>
            </a:r>
            <a:r>
              <a:rPr sz="2400" b="1" spc="-10" dirty="0" smtClean="0">
                <a:solidFill>
                  <a:srgbClr val="0D0D0D"/>
                </a:solidFill>
                <a:latin typeface="Times New Roman"/>
                <a:cs typeface="Times New Roman"/>
              </a:rPr>
              <a:t>:</a:t>
            </a:r>
            <a:endParaRPr sz="2400" dirty="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7000"/>
              </a:lnSpc>
              <a:spcBef>
                <a:spcPts val="800"/>
              </a:spcBef>
            </a:pPr>
            <a:r>
              <a:rPr sz="2400" dirty="0">
                <a:solidFill>
                  <a:srgbClr val="0D0D0D"/>
                </a:solidFill>
                <a:latin typeface="Times New Roman"/>
                <a:cs typeface="Times New Roman"/>
              </a:rPr>
              <a:t>Формировать</a:t>
            </a:r>
            <a:r>
              <a:rPr sz="2400" spc="310" dirty="0">
                <a:solidFill>
                  <a:srgbClr val="0D0D0D"/>
                </a:solidFill>
                <a:latin typeface="Times New Roman"/>
                <a:cs typeface="Times New Roman"/>
              </a:rPr>
              <a:t>  </a:t>
            </a:r>
            <a:r>
              <a:rPr sz="2400" spc="-10" dirty="0">
                <a:solidFill>
                  <a:srgbClr val="0D0D0D"/>
                </a:solidFill>
                <a:latin typeface="Times New Roman"/>
                <a:cs typeface="Times New Roman"/>
              </a:rPr>
              <a:t>представления </a:t>
            </a:r>
            <a:r>
              <a:rPr sz="2400" dirty="0">
                <a:solidFill>
                  <a:srgbClr val="0D0D0D"/>
                </a:solidFill>
                <a:latin typeface="Times New Roman"/>
                <a:cs typeface="Times New Roman"/>
              </a:rPr>
              <a:t>о</a:t>
            </a:r>
            <a:r>
              <a:rPr sz="2400" spc="310" dirty="0">
                <a:solidFill>
                  <a:srgbClr val="0D0D0D"/>
                </a:solidFill>
                <a:latin typeface="Times New Roman"/>
                <a:cs typeface="Times New Roman"/>
              </a:rPr>
              <a:t>   </a:t>
            </a:r>
            <a:r>
              <a:rPr sz="2400" dirty="0">
                <a:solidFill>
                  <a:srgbClr val="0D0D0D"/>
                </a:solidFill>
                <a:latin typeface="Times New Roman"/>
                <a:cs typeface="Times New Roman"/>
              </a:rPr>
              <a:t>родителях,</a:t>
            </a:r>
            <a:r>
              <a:rPr sz="2400" spc="305" dirty="0">
                <a:solidFill>
                  <a:srgbClr val="0D0D0D"/>
                </a:solidFill>
                <a:latin typeface="Times New Roman"/>
                <a:cs typeface="Times New Roman"/>
              </a:rPr>
              <a:t>   </a:t>
            </a:r>
            <a:r>
              <a:rPr sz="2400" spc="-10" dirty="0">
                <a:solidFill>
                  <a:srgbClr val="0D0D0D"/>
                </a:solidFill>
                <a:latin typeface="Times New Roman"/>
                <a:cs typeface="Times New Roman"/>
              </a:rPr>
              <a:t>воспитывать </a:t>
            </a:r>
            <a:r>
              <a:rPr sz="2400" dirty="0">
                <a:solidFill>
                  <a:srgbClr val="0D0D0D"/>
                </a:solidFill>
                <a:latin typeface="Times New Roman"/>
                <a:cs typeface="Times New Roman"/>
              </a:rPr>
              <a:t>нежность</a:t>
            </a:r>
            <a:r>
              <a:rPr sz="2400" spc="-4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D0D0D"/>
                </a:solidFill>
                <a:latin typeface="Times New Roman"/>
                <a:cs typeface="Times New Roman"/>
              </a:rPr>
              <a:t>и</a:t>
            </a:r>
            <a:r>
              <a:rPr sz="2400" spc="-4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D0D0D"/>
                </a:solidFill>
                <a:latin typeface="Times New Roman"/>
                <a:cs typeface="Times New Roman"/>
              </a:rPr>
              <a:t>любовь</a:t>
            </a:r>
            <a:r>
              <a:rPr sz="2400" spc="-3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D0D0D"/>
                </a:solidFill>
                <a:latin typeface="Times New Roman"/>
                <a:cs typeface="Times New Roman"/>
              </a:rPr>
              <a:t>к</a:t>
            </a:r>
            <a:r>
              <a:rPr sz="2400" spc="-4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0D0D0D"/>
                </a:solidFill>
                <a:latin typeface="Times New Roman"/>
                <a:cs typeface="Times New Roman"/>
              </a:rPr>
              <a:t>ним.</a:t>
            </a:r>
            <a:endParaRPr sz="2400" dirty="0">
              <a:latin typeface="Times New Roman"/>
              <a:cs typeface="Times New Roman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971679" y="905395"/>
            <a:ext cx="5834519" cy="583451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113" cy="685764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7335" y="141383"/>
            <a:ext cx="11248390" cy="1395895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3061335">
              <a:lnSpc>
                <a:spcPct val="100000"/>
              </a:lnSpc>
              <a:spcBef>
                <a:spcPts val="505"/>
              </a:spcBef>
            </a:pPr>
            <a:r>
              <a:rPr sz="3600" dirty="0"/>
              <a:t>СРЕДА:</a:t>
            </a:r>
            <a:r>
              <a:rPr sz="3600" spc="-80" dirty="0"/>
              <a:t> </a:t>
            </a:r>
            <a:r>
              <a:rPr sz="3600" dirty="0"/>
              <a:t>«Бабушка</a:t>
            </a:r>
            <a:r>
              <a:rPr sz="3600" spc="-80" dirty="0"/>
              <a:t> </a:t>
            </a:r>
            <a:r>
              <a:rPr sz="3600" dirty="0"/>
              <a:t>и</a:t>
            </a:r>
            <a:r>
              <a:rPr sz="3600" spc="-85" dirty="0"/>
              <a:t> </a:t>
            </a:r>
            <a:r>
              <a:rPr sz="3600" spc="-10" dirty="0"/>
              <a:t>дедушка»</a:t>
            </a:r>
            <a:endParaRPr sz="3600" dirty="0"/>
          </a:p>
          <a:p>
            <a:pPr marL="12700">
              <a:lnSpc>
                <a:spcPct val="100000"/>
              </a:lnSpc>
              <a:spcBef>
                <a:spcPts val="275"/>
              </a:spcBef>
              <a:tabLst>
                <a:tab pos="970915" algn="l"/>
              </a:tabLst>
            </a:pPr>
            <a:r>
              <a:rPr lang="ru-RU" sz="2400" spc="-10" dirty="0" smtClean="0"/>
              <a:t>Задача</a:t>
            </a:r>
            <a:r>
              <a:rPr sz="2400" spc="-10" dirty="0" smtClean="0"/>
              <a:t>:</a:t>
            </a:r>
            <a:r>
              <a:rPr lang="ru-RU" sz="2400" dirty="0"/>
              <a:t> </a:t>
            </a:r>
            <a:r>
              <a:rPr sz="2400" b="0" spc="-20" dirty="0" err="1" smtClean="0">
                <a:latin typeface="Times New Roman"/>
                <a:cs typeface="Times New Roman"/>
              </a:rPr>
              <a:t>Знакомить</a:t>
            </a:r>
            <a:r>
              <a:rPr sz="2400" b="0" spc="-60" dirty="0" smtClean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Times New Roman"/>
                <a:cs typeface="Times New Roman"/>
              </a:rPr>
              <a:t>с</a:t>
            </a:r>
            <a:r>
              <a:rPr sz="2400" b="0" spc="-65" dirty="0">
                <a:latin typeface="Times New Roman"/>
                <a:cs typeface="Times New Roman"/>
              </a:rPr>
              <a:t> </a:t>
            </a:r>
            <a:r>
              <a:rPr sz="2400" b="0" spc="-10" dirty="0">
                <a:latin typeface="Times New Roman"/>
                <a:cs typeface="Times New Roman"/>
              </a:rPr>
              <a:t>расширенным</a:t>
            </a:r>
            <a:r>
              <a:rPr sz="2400" b="0" spc="-65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Times New Roman"/>
                <a:cs typeface="Times New Roman"/>
              </a:rPr>
              <a:t>составом</a:t>
            </a:r>
            <a:r>
              <a:rPr sz="2400" b="0" spc="-65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Times New Roman"/>
                <a:cs typeface="Times New Roman"/>
              </a:rPr>
              <a:t>семьи,</a:t>
            </a:r>
            <a:r>
              <a:rPr sz="2400" b="0" spc="-65" dirty="0">
                <a:latin typeface="Times New Roman"/>
                <a:cs typeface="Times New Roman"/>
              </a:rPr>
              <a:t> </a:t>
            </a:r>
            <a:r>
              <a:rPr sz="2400" b="0" spc="-10" dirty="0">
                <a:latin typeface="Times New Roman"/>
                <a:cs typeface="Times New Roman"/>
              </a:rPr>
              <a:t>формировать</a:t>
            </a:r>
            <a:r>
              <a:rPr sz="2400" b="0" spc="-60" dirty="0">
                <a:latin typeface="Times New Roman"/>
                <a:cs typeface="Times New Roman"/>
              </a:rPr>
              <a:t> </a:t>
            </a:r>
            <a:r>
              <a:rPr sz="2400" b="0" spc="-10" dirty="0">
                <a:latin typeface="Times New Roman"/>
                <a:cs typeface="Times New Roman"/>
              </a:rPr>
              <a:t>уважение</a:t>
            </a:r>
            <a:r>
              <a:rPr sz="2400" b="0" spc="-65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Times New Roman"/>
                <a:cs typeface="Times New Roman"/>
              </a:rPr>
              <a:t>к</a:t>
            </a:r>
            <a:r>
              <a:rPr sz="2400" b="0" spc="-60" dirty="0">
                <a:latin typeface="Times New Roman"/>
                <a:cs typeface="Times New Roman"/>
              </a:rPr>
              <a:t> </a:t>
            </a:r>
            <a:r>
              <a:rPr sz="2400" b="0" spc="-10" dirty="0">
                <a:latin typeface="Times New Roman"/>
                <a:cs typeface="Times New Roman"/>
              </a:rPr>
              <a:t>старшим.</a:t>
            </a:r>
            <a:endParaRPr sz="2400" dirty="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187801" y="4471555"/>
            <a:ext cx="2762643" cy="238572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40042" y="4375442"/>
            <a:ext cx="2762643" cy="248183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515605" y="1425955"/>
            <a:ext cx="2466720" cy="2801518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408195" y="1568869"/>
            <a:ext cx="2383917" cy="2658605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090918" y="1747443"/>
            <a:ext cx="4960442" cy="496044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113" cy="685764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7335" y="-83260"/>
            <a:ext cx="11503190" cy="1797337"/>
          </a:xfrm>
          <a:prstGeom prst="rect">
            <a:avLst/>
          </a:prstGeom>
        </p:spPr>
        <p:txBody>
          <a:bodyPr vert="horz" wrap="square" lIns="0" tIns="497255" rIns="0" bIns="0" rtlCol="0">
            <a:spAutoFit/>
          </a:bodyPr>
          <a:lstStyle/>
          <a:p>
            <a:pPr marL="507365" algn="ctr">
              <a:lnSpc>
                <a:spcPts val="4300"/>
              </a:lnSpc>
              <a:spcBef>
                <a:spcPts val="100"/>
              </a:spcBef>
            </a:pPr>
            <a:r>
              <a:rPr sz="3600" dirty="0"/>
              <a:t>ЧЕТВЕРГ:</a:t>
            </a:r>
            <a:r>
              <a:rPr sz="3600" spc="-75" dirty="0"/>
              <a:t> </a:t>
            </a:r>
            <a:r>
              <a:rPr sz="3600" dirty="0"/>
              <a:t>«Мои</a:t>
            </a:r>
            <a:r>
              <a:rPr sz="3600" spc="-75" dirty="0"/>
              <a:t> </a:t>
            </a:r>
            <a:r>
              <a:rPr sz="3600" dirty="0"/>
              <a:t>братики</a:t>
            </a:r>
            <a:r>
              <a:rPr sz="3600" spc="-75" dirty="0"/>
              <a:t> </a:t>
            </a:r>
            <a:r>
              <a:rPr sz="3600" dirty="0"/>
              <a:t>и</a:t>
            </a:r>
            <a:r>
              <a:rPr sz="3600" spc="-75" dirty="0"/>
              <a:t> </a:t>
            </a:r>
            <a:r>
              <a:rPr sz="3600" spc="-10" dirty="0"/>
              <a:t>сестрички»</a:t>
            </a:r>
            <a:endParaRPr sz="3600" dirty="0"/>
          </a:p>
          <a:p>
            <a:pPr marL="73025">
              <a:lnSpc>
                <a:spcPts val="2860"/>
              </a:lnSpc>
            </a:pPr>
            <a:r>
              <a:rPr lang="ru-RU" sz="2400" dirty="0" smtClean="0"/>
              <a:t>Задача</a:t>
            </a:r>
            <a:r>
              <a:rPr sz="2400" dirty="0" smtClean="0"/>
              <a:t>:</a:t>
            </a:r>
            <a:r>
              <a:rPr sz="2400" spc="-60" dirty="0" smtClean="0"/>
              <a:t> </a:t>
            </a:r>
            <a:r>
              <a:rPr sz="2400" b="0" dirty="0">
                <a:latin typeface="Times New Roman"/>
                <a:cs typeface="Times New Roman"/>
              </a:rPr>
              <a:t>Учить</a:t>
            </a:r>
            <a:r>
              <a:rPr sz="2400" b="0" spc="-55" dirty="0">
                <a:latin typeface="Times New Roman"/>
                <a:cs typeface="Times New Roman"/>
              </a:rPr>
              <a:t> </a:t>
            </a:r>
            <a:r>
              <a:rPr sz="2400" b="0" spc="-25" dirty="0">
                <a:latin typeface="Times New Roman"/>
                <a:cs typeface="Times New Roman"/>
              </a:rPr>
              <a:t>взаимодействовать</a:t>
            </a:r>
            <a:r>
              <a:rPr sz="2400" b="0" spc="-55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Times New Roman"/>
                <a:cs typeface="Times New Roman"/>
              </a:rPr>
              <a:t>с</a:t>
            </a:r>
            <a:r>
              <a:rPr sz="2400" b="0" spc="-55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Times New Roman"/>
                <a:cs typeface="Times New Roman"/>
              </a:rPr>
              <a:t>другими</a:t>
            </a:r>
            <a:r>
              <a:rPr sz="2400" b="0" spc="-60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Times New Roman"/>
                <a:cs typeface="Times New Roman"/>
              </a:rPr>
              <a:t>детьми,</a:t>
            </a:r>
            <a:r>
              <a:rPr sz="2400" b="0" spc="-55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Times New Roman"/>
                <a:cs typeface="Times New Roman"/>
              </a:rPr>
              <a:t>по</a:t>
            </a:r>
            <a:r>
              <a:rPr sz="2400" b="0" spc="-60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Times New Roman"/>
                <a:cs typeface="Times New Roman"/>
              </a:rPr>
              <a:t>аналогии</a:t>
            </a:r>
            <a:r>
              <a:rPr sz="2400" b="0" spc="-60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Times New Roman"/>
                <a:cs typeface="Times New Roman"/>
              </a:rPr>
              <a:t>с</a:t>
            </a:r>
            <a:r>
              <a:rPr sz="2400" b="0" spc="-55" dirty="0">
                <a:latin typeface="Times New Roman"/>
                <a:cs typeface="Times New Roman"/>
              </a:rPr>
              <a:t> </a:t>
            </a:r>
            <a:r>
              <a:rPr sz="2400" b="0" spc="-10" dirty="0">
                <a:latin typeface="Times New Roman"/>
                <a:cs typeface="Times New Roman"/>
              </a:rPr>
              <a:t>братьями</a:t>
            </a:r>
            <a:r>
              <a:rPr sz="2400" b="0" spc="-60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Times New Roman"/>
                <a:cs typeface="Times New Roman"/>
              </a:rPr>
              <a:t>и</a:t>
            </a:r>
            <a:r>
              <a:rPr sz="2400" b="0" spc="-60" dirty="0">
                <a:latin typeface="Times New Roman"/>
                <a:cs typeface="Times New Roman"/>
              </a:rPr>
              <a:t> </a:t>
            </a:r>
            <a:r>
              <a:rPr sz="2400" b="0" spc="-10" dirty="0">
                <a:latin typeface="Times New Roman"/>
                <a:cs typeface="Times New Roman"/>
              </a:rPr>
              <a:t>сестрами</a:t>
            </a:r>
            <a:r>
              <a:rPr sz="2400" b="0" spc="-10" dirty="0">
                <a:solidFill>
                  <a:srgbClr val="595959"/>
                </a:solidFill>
                <a:latin typeface="Times New Roman"/>
                <a:cs typeface="Times New Roman"/>
              </a:rPr>
              <a:t>.</a:t>
            </a:r>
            <a:endParaRPr sz="2400" dirty="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459325" y="2120760"/>
            <a:ext cx="3410280" cy="4548238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5524" y="2120760"/>
            <a:ext cx="3410280" cy="454751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613355" y="2120760"/>
            <a:ext cx="3422523" cy="455616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</TotalTime>
  <Words>1018</Words>
  <Application>Microsoft Office PowerPoint</Application>
  <PresentationFormat>Широкоэкранный</PresentationFormat>
  <Paragraphs>103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3" baseType="lpstr">
      <vt:lpstr>Segoe UI Symbol</vt:lpstr>
      <vt:lpstr>Times New Roman</vt:lpstr>
      <vt:lpstr>Trebuchet MS</vt:lpstr>
      <vt:lpstr>Office Theme</vt:lpstr>
      <vt:lpstr>«Мой дом — моя семья, мой детский сад, моя Родина»</vt:lpstr>
      <vt:lpstr>Пояснительная записка</vt:lpstr>
      <vt:lpstr>Цель проекта:</vt:lpstr>
      <vt:lpstr>Этапы реализации проекта:</vt:lpstr>
      <vt:lpstr>Презентация PowerPoint</vt:lpstr>
      <vt:lpstr>ПОНЕДЕЛЬНИК: «Здравствуй, это я!»</vt:lpstr>
      <vt:lpstr>ВТОРНИК</vt:lpstr>
      <vt:lpstr>СРЕДА: «Бабушка и дедушка» Задача: Знакомить с расширенным составом семьи, формировать уважение к старшим.</vt:lpstr>
      <vt:lpstr>ЧЕТВЕРГ: «Мои братики и сестрички» Задача: Учить взаимодействовать с другими детьми, по аналогии с братьями и сестрами.</vt:lpstr>
      <vt:lpstr>ПЯТНИЦА: «Мой дом — моя крепость»</vt:lpstr>
      <vt:lpstr>Презентация PowerPoint</vt:lpstr>
      <vt:lpstr>Презентация PowerPoint</vt:lpstr>
      <vt:lpstr>ВТОРНИК: «Кто нас встречает в детском саду?» Задача: Знакомить детей с сотрудниками детского сада (воспитатель, помощник воспитателя, повар) и их заботой; воспитывать уважительное отношение к взрослым.</vt:lpstr>
      <vt:lpstr>СРЕДА: «Игрушки в нашем доме — нужно беречь!»</vt:lpstr>
      <vt:lpstr>ЧЕТВЕРГ: «Что мы делаем в детском саду?» Задача: Закреплять знания о основных режимных моментах в детском саду (игра, еда, сон, прогулка); воспитывать положительное отношение к жизни в группе.</vt:lpstr>
      <vt:lpstr>ПЯТНИЦА: «Мой любимый уголок в группе» (итоговый день)</vt:lpstr>
      <vt:lpstr>Презентация PowerPoint</vt:lpstr>
      <vt:lpstr>ПОНЕДЕЛЬНИК: «Мы разные — мы вместе»</vt:lpstr>
      <vt:lpstr>ВТОРНИК: «Учимся играть вместе»</vt:lpstr>
      <vt:lpstr>Презентация PowerPoint</vt:lpstr>
      <vt:lpstr>ЧЕТВЕРГ: «Вежливые слова в нашем доме»</vt:lpstr>
      <vt:lpstr>ПЯТНИЦА: «Праздник дружбы в нашей группе» (итоговый день)</vt:lpstr>
      <vt:lpstr>Презентация PowerPoint</vt:lpstr>
      <vt:lpstr>ПОНЕДЕЛЬНИК: «С чего начинается Родина? С нашего города!»</vt:lpstr>
      <vt:lpstr>ВТОРНИК: «Символ нашей страны — флаг России»</vt:lpstr>
      <vt:lpstr>СРЕДА: «Береза — символ России»</vt:lpstr>
      <vt:lpstr>ЧЕТВЕРГ: «Русские игрушки — матрешки да ложки»</vt:lpstr>
      <vt:lpstr>ПЯТНИЦА: «Люблю тебя, моя Россия!»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«Мой дом — моя семья, мой детский сад, моя Родина»</dc:title>
  <dc:creator>Дарья Катаева</dc:creator>
  <cp:lastModifiedBy>Оксана Владимировна</cp:lastModifiedBy>
  <cp:revision>1</cp:revision>
  <dcterms:created xsi:type="dcterms:W3CDTF">2026-04-24T07:54:46Z</dcterms:created>
  <dcterms:modified xsi:type="dcterms:W3CDTF">2026-04-24T08:06:16Z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2026-02-10T00:00:00Z</vt:filetime>
  </property>
  <property fmtid="{D5CDD505-2E9C-101B-9397-08002B2CF9AE}" pid="3" name="Creator">
    <vt:lpwstr>Impress</vt:lpwstr>
  </property>
  <property fmtid="{D5CDD505-2E9C-101B-9397-08002B2CF9AE}" pid="4" name="LastSaved">
    <vt:filetime>2026-04-24T00:00:00Z</vt:filetime>
  </property>
  <property fmtid="{D5CDD505-2E9C-101B-9397-08002B2CF9AE}" pid="5" name="Producer">
    <vt:lpwstr>3-Heights(TM) PDF Security Shell 4.8.25.2 (http://www.pdf-tools.com)</vt:lpwstr>
  </property>
</Properties>
</file>