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0" y="2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96619" y="32296"/>
            <a:ext cx="9605111" cy="1199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7335" y="-83260"/>
            <a:ext cx="11503190" cy="1607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77" y="1709671"/>
            <a:ext cx="5675630" cy="1982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D0D0D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5980" y="2352497"/>
            <a:ext cx="8758555" cy="15640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913130">
              <a:lnSpc>
                <a:spcPts val="5990"/>
              </a:lnSpc>
              <a:spcBef>
                <a:spcPts val="330"/>
              </a:spcBef>
              <a:tabLst>
                <a:tab pos="4761865" algn="l"/>
                <a:tab pos="5082540" algn="l"/>
              </a:tabLst>
            </a:pPr>
            <a:r>
              <a:rPr sz="5100" dirty="0"/>
              <a:t>«Мой</a:t>
            </a:r>
            <a:r>
              <a:rPr sz="5100" spc="-114" dirty="0"/>
              <a:t> </a:t>
            </a:r>
            <a:r>
              <a:rPr sz="5100" dirty="0"/>
              <a:t>дом</a:t>
            </a:r>
            <a:r>
              <a:rPr sz="5100" spc="-110" dirty="0"/>
              <a:t> </a:t>
            </a:r>
            <a:r>
              <a:rPr sz="5100" spc="-50" dirty="0"/>
              <a:t>—</a:t>
            </a:r>
            <a:r>
              <a:rPr sz="5100" dirty="0"/>
              <a:t>	моя</a:t>
            </a:r>
            <a:r>
              <a:rPr sz="5100" spc="-240" dirty="0"/>
              <a:t> </a:t>
            </a:r>
            <a:r>
              <a:rPr sz="5100" spc="-10" dirty="0"/>
              <a:t>семья, </a:t>
            </a:r>
            <a:r>
              <a:rPr sz="5100" dirty="0"/>
              <a:t>мой</a:t>
            </a:r>
            <a:r>
              <a:rPr sz="5100" spc="-45" dirty="0"/>
              <a:t> </a:t>
            </a:r>
            <a:r>
              <a:rPr sz="5100" dirty="0"/>
              <a:t>детский</a:t>
            </a:r>
            <a:r>
              <a:rPr sz="5100" spc="-40" dirty="0"/>
              <a:t> </a:t>
            </a:r>
            <a:r>
              <a:rPr sz="5100" spc="-20" dirty="0"/>
              <a:t>сад,</a:t>
            </a:r>
            <a:r>
              <a:rPr sz="5100" dirty="0"/>
              <a:t>	моя</a:t>
            </a:r>
            <a:r>
              <a:rPr sz="5100" spc="-240" dirty="0"/>
              <a:t> </a:t>
            </a:r>
            <a:r>
              <a:rPr sz="5100" spc="-40" dirty="0"/>
              <a:t>Родина»</a:t>
            </a:r>
            <a:endParaRPr sz="5100"/>
          </a:p>
        </p:txBody>
      </p:sp>
      <p:sp>
        <p:nvSpPr>
          <p:cNvPr id="4" name="object 4"/>
          <p:cNvSpPr txBox="1"/>
          <p:nvPr/>
        </p:nvSpPr>
        <p:spPr>
          <a:xfrm>
            <a:off x="439458" y="735012"/>
            <a:ext cx="6995795" cy="6832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186180" marR="5080" indent="-1174115">
              <a:lnSpc>
                <a:spcPts val="2540"/>
              </a:lnSpc>
              <a:spcBef>
                <a:spcPts val="265"/>
              </a:spcBef>
            </a:pPr>
            <a:r>
              <a:rPr sz="2200" spc="-20" dirty="0">
                <a:solidFill>
                  <a:srgbClr val="DF5226"/>
                </a:solidFill>
                <a:latin typeface="Times New Roman"/>
                <a:cs typeface="Times New Roman"/>
              </a:rPr>
              <a:t>Краткосрочный</a:t>
            </a:r>
            <a:r>
              <a:rPr sz="2200" spc="-3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проект</a:t>
            </a:r>
            <a:r>
              <a:rPr sz="2200" spc="-3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по</a:t>
            </a:r>
            <a:r>
              <a:rPr sz="2200" spc="-3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нравственно</a:t>
            </a:r>
            <a:r>
              <a:rPr sz="2200" spc="-3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–</a:t>
            </a:r>
            <a:r>
              <a:rPr sz="2200" spc="-3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DF5226"/>
                </a:solidFill>
                <a:latin typeface="Times New Roman"/>
                <a:cs typeface="Times New Roman"/>
              </a:rPr>
              <a:t>патриотическому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воспитанию</a:t>
            </a:r>
            <a:r>
              <a:rPr sz="2200" spc="-4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в</a:t>
            </a:r>
            <a:r>
              <a:rPr sz="2200" spc="-3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группе</a:t>
            </a:r>
            <a:r>
              <a:rPr sz="2200" spc="-3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раннего</a:t>
            </a:r>
            <a:r>
              <a:rPr sz="2200" spc="-3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DF5226"/>
                </a:solidFill>
                <a:latin typeface="Times New Roman"/>
                <a:cs typeface="Times New Roman"/>
              </a:rPr>
              <a:t>возраста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936" y="5688391"/>
            <a:ext cx="5141595" cy="101155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Срок</a:t>
            </a:r>
            <a:r>
              <a:rPr sz="2400" spc="-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реализации:1</a:t>
            </a:r>
            <a:r>
              <a:rPr sz="2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Times New Roman"/>
                <a:cs typeface="Times New Roman"/>
              </a:rPr>
              <a:t>месяц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Составила:</a:t>
            </a:r>
            <a:r>
              <a:rPr sz="2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Катаева</a:t>
            </a:r>
            <a:r>
              <a:rPr sz="2400" spc="-4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Дарья</a:t>
            </a:r>
            <a:r>
              <a:rPr sz="2400" spc="-4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Times New Roman"/>
                <a:cs typeface="Times New Roman"/>
              </a:rPr>
              <a:t>Анатольевна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1036" y="594613"/>
            <a:ext cx="4146550" cy="760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ts val="2895"/>
              </a:lnSpc>
              <a:spcBef>
                <a:spcPts val="100"/>
              </a:spcBef>
            </a:pPr>
            <a:r>
              <a:rPr sz="2600" spc="-10" dirty="0"/>
              <a:t>ПЯТНИЦА:</a:t>
            </a:r>
            <a:endParaRPr sz="2600"/>
          </a:p>
          <a:p>
            <a:pPr algn="ctr">
              <a:lnSpc>
                <a:spcPts val="2895"/>
              </a:lnSpc>
            </a:pPr>
            <a:r>
              <a:rPr sz="2600" dirty="0"/>
              <a:t>«Мой</a:t>
            </a:r>
            <a:r>
              <a:rPr sz="2600" spc="-65" dirty="0"/>
              <a:t> </a:t>
            </a:r>
            <a:r>
              <a:rPr sz="2600" dirty="0"/>
              <a:t>дом</a:t>
            </a:r>
            <a:r>
              <a:rPr sz="2600" spc="-65" dirty="0"/>
              <a:t> </a:t>
            </a:r>
            <a:r>
              <a:rPr sz="2600" dirty="0"/>
              <a:t>—</a:t>
            </a:r>
            <a:r>
              <a:rPr sz="2600" spc="-65" dirty="0"/>
              <a:t> </a:t>
            </a:r>
            <a:r>
              <a:rPr sz="2600" dirty="0"/>
              <a:t>моя</a:t>
            </a:r>
            <a:r>
              <a:rPr sz="2600" spc="-65" dirty="0"/>
              <a:t> </a:t>
            </a:r>
            <a:r>
              <a:rPr sz="2600" spc="-10" dirty="0"/>
              <a:t>крепость»</a:t>
            </a:r>
            <a:endParaRPr sz="2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5843" y="85686"/>
            <a:ext cx="6685559" cy="66855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865" y="1276464"/>
            <a:ext cx="5360035" cy="19364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595959"/>
                </a:solidFill>
                <a:latin typeface="Times New Roman"/>
                <a:cs typeface="Times New Roman"/>
              </a:rPr>
              <a:t>(итоговый</a:t>
            </a:r>
            <a:r>
              <a:rPr sz="2400" spc="-6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595959"/>
                </a:solidFill>
                <a:latin typeface="Times New Roman"/>
                <a:cs typeface="Times New Roman"/>
              </a:rPr>
              <a:t>день</a:t>
            </a:r>
            <a:r>
              <a:rPr sz="2400" spc="-5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Times New Roman"/>
                <a:cs typeface="Times New Roman"/>
              </a:rPr>
              <a:t>недели)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sz="2400" b="1" spc="35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Обобщить</a:t>
            </a:r>
            <a:r>
              <a:rPr sz="2400" spc="3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представления</a:t>
            </a:r>
            <a:r>
              <a:rPr sz="2400" spc="3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</a:t>
            </a:r>
            <a:r>
              <a:rPr sz="2400" spc="3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семье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</a:t>
            </a:r>
            <a:r>
              <a:rPr sz="2400" spc="-9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доме,</a:t>
            </a:r>
            <a:r>
              <a:rPr sz="2400" spc="-9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создать</a:t>
            </a:r>
            <a:r>
              <a:rPr sz="2400" spc="-8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чувство</a:t>
            </a:r>
            <a:r>
              <a:rPr sz="2400" spc="-8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защищенности.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3781" y="611174"/>
            <a:ext cx="9165590" cy="150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0655" algn="ctr">
              <a:lnSpc>
                <a:spcPts val="5830"/>
              </a:lnSpc>
              <a:spcBef>
                <a:spcPts val="100"/>
              </a:spcBef>
              <a:tabLst>
                <a:tab pos="2406650" algn="l"/>
              </a:tabLst>
            </a:pPr>
            <a:r>
              <a:rPr sz="54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Неделя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54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2</a:t>
            </a:r>
            <a:endParaRPr sz="5400">
              <a:latin typeface="Times New Roman"/>
              <a:cs typeface="Times New Roman"/>
            </a:endParaRPr>
          </a:p>
          <a:p>
            <a:pPr algn="ctr">
              <a:lnSpc>
                <a:spcPts val="5830"/>
              </a:lnSpc>
            </a:pP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«Мой</a:t>
            </a:r>
            <a:r>
              <a:rPr sz="5400" b="1" spc="-1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дом</a:t>
            </a:r>
            <a:r>
              <a:rPr sz="5400" b="1" spc="-1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5400" b="1" spc="-1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мой</a:t>
            </a:r>
            <a:r>
              <a:rPr sz="5400" b="1" spc="-1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детский</a:t>
            </a:r>
            <a:r>
              <a:rPr sz="5400" b="1" spc="-1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spc="-20" dirty="0">
                <a:solidFill>
                  <a:srgbClr val="0D0D0D"/>
                </a:solidFill>
                <a:latin typeface="Times New Roman"/>
                <a:cs typeface="Times New Roman"/>
              </a:rPr>
              <a:t>сад»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9021" y="2559151"/>
            <a:ext cx="1153858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i="1" spc="-20" dirty="0">
                <a:solidFill>
                  <a:srgbClr val="DF5226"/>
                </a:solidFill>
                <a:latin typeface="Times New Roman"/>
                <a:cs typeface="Times New Roman"/>
              </a:rPr>
              <a:t>Главная</a:t>
            </a:r>
            <a:r>
              <a:rPr sz="2400" b="1" i="1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DF5226"/>
                </a:solidFill>
                <a:latin typeface="Times New Roman"/>
                <a:cs typeface="Times New Roman"/>
              </a:rPr>
              <a:t>идея:</a:t>
            </a:r>
            <a:r>
              <a:rPr sz="2400" b="1" i="1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Расширить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понятие</a:t>
            </a:r>
            <a:r>
              <a:rPr sz="2400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«дом»</a:t>
            </a:r>
            <a:r>
              <a:rPr sz="2400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до</a:t>
            </a:r>
            <a:r>
              <a:rPr sz="2400" spc="-5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детского</a:t>
            </a:r>
            <a:r>
              <a:rPr sz="2400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сада,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DF5226"/>
                </a:solidFill>
                <a:latin typeface="Times New Roman"/>
                <a:cs typeface="Times New Roman"/>
              </a:rPr>
              <a:t>познакомить</a:t>
            </a:r>
            <a:r>
              <a:rPr sz="2400" spc="-5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с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помещениями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группы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и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их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назначением,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сформировать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бережное</a:t>
            </a:r>
            <a:r>
              <a:rPr sz="2400" spc="-7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отношение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к</a:t>
            </a:r>
            <a:r>
              <a:rPr sz="2400" spc="-7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игрушкам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и</a:t>
            </a:r>
            <a:r>
              <a:rPr sz="2400" spc="-7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вещам</a:t>
            </a:r>
            <a:r>
              <a:rPr sz="2400" spc="-7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DF5226"/>
                </a:solidFill>
                <a:latin typeface="Times New Roman"/>
                <a:cs typeface="Times New Roman"/>
              </a:rPr>
              <a:t>в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группе.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9624" y="70103"/>
            <a:ext cx="10370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ПОНЕДЕЛЬНИК:</a:t>
            </a:r>
            <a:r>
              <a:rPr sz="3600" b="1" spc="-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«Наша</a:t>
            </a:r>
            <a:r>
              <a:rPr sz="3600" b="1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группа</a:t>
            </a:r>
            <a:r>
              <a:rPr sz="3600" b="1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—</a:t>
            </a:r>
            <a:r>
              <a:rPr sz="3600" b="1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это</a:t>
            </a:r>
            <a:r>
              <a:rPr sz="3600" b="1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наш</a:t>
            </a:r>
            <a:r>
              <a:rPr sz="3600" b="1" spc="-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spc="-20" dirty="0">
                <a:solidFill>
                  <a:srgbClr val="0D0D0D"/>
                </a:solidFill>
                <a:latin typeface="Times New Roman"/>
                <a:cs typeface="Times New Roman"/>
              </a:rPr>
              <a:t>дом»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815" y="827313"/>
            <a:ext cx="11749405" cy="803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954405" algn="l"/>
                <a:tab pos="2830830" algn="l"/>
                <a:tab pos="4862195" algn="l"/>
                <a:tab pos="5150485" algn="l"/>
                <a:tab pos="6647815" algn="l"/>
                <a:tab pos="7814309" algn="l"/>
                <a:tab pos="8376284" algn="l"/>
                <a:tab pos="8818880" algn="l"/>
                <a:tab pos="9824085" algn="l"/>
                <a:tab pos="10588625" algn="l"/>
                <a:tab pos="11171555" algn="l"/>
              </a:tabLst>
            </a:pPr>
            <a:r>
              <a:rPr lang="ru-RU"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lang="ru-RU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Формировать</a:t>
            </a:r>
            <a:r>
              <a:rPr lang="ru-RU" sz="24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представление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5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групповой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комнате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25" dirty="0">
                <a:solidFill>
                  <a:srgbClr val="0D0D0D"/>
                </a:solidFill>
                <a:latin typeface="Times New Roman"/>
                <a:cs typeface="Times New Roman"/>
              </a:rPr>
              <a:t>как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25" dirty="0">
                <a:solidFill>
                  <a:srgbClr val="0D0D0D"/>
                </a:solidFill>
                <a:latin typeface="Times New Roman"/>
                <a:cs typeface="Times New Roman"/>
              </a:rPr>
              <a:t>об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общем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20" dirty="0">
                <a:solidFill>
                  <a:srgbClr val="0D0D0D"/>
                </a:solidFill>
                <a:latin typeface="Times New Roman"/>
                <a:cs typeface="Times New Roman"/>
              </a:rPr>
              <a:t>доме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25" dirty="0">
                <a:solidFill>
                  <a:srgbClr val="0D0D0D"/>
                </a:solidFill>
                <a:latin typeface="Times New Roman"/>
                <a:cs typeface="Times New Roman"/>
              </a:rPr>
              <a:t>для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20" dirty="0">
                <a:solidFill>
                  <a:srgbClr val="0D0D0D"/>
                </a:solidFill>
                <a:latin typeface="Times New Roman"/>
                <a:cs typeface="Times New Roman"/>
              </a:rPr>
              <a:t>всех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детей;</a:t>
            </a:r>
            <a:r>
              <a:rPr sz="2400" spc="-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развивать</a:t>
            </a:r>
            <a:r>
              <a:rPr sz="24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умение</a:t>
            </a:r>
            <a:r>
              <a:rPr sz="24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ориентироваться</a:t>
            </a:r>
            <a:r>
              <a:rPr sz="24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400" spc="-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пространстве</a:t>
            </a:r>
            <a:r>
              <a:rPr sz="24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группы.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042" y="3867835"/>
            <a:ext cx="2237041" cy="298944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81122" y="1790280"/>
            <a:ext cx="2247125" cy="299303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12194" y="3864241"/>
            <a:ext cx="2237041" cy="29930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2840" y="1790280"/>
            <a:ext cx="2242083" cy="299303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57155" y="3769207"/>
            <a:ext cx="2244598" cy="29930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2346" rIns="0" bIns="0" rtlCol="0">
            <a:spAutoFit/>
          </a:bodyPr>
          <a:lstStyle/>
          <a:p>
            <a:pPr marL="919480">
              <a:lnSpc>
                <a:spcPts val="4300"/>
              </a:lnSpc>
              <a:spcBef>
                <a:spcPts val="100"/>
              </a:spcBef>
            </a:pPr>
            <a:r>
              <a:rPr sz="3600" spc="-10" dirty="0"/>
              <a:t>ВТОРНИК:</a:t>
            </a:r>
            <a:r>
              <a:rPr sz="3600" spc="-110" dirty="0"/>
              <a:t> </a:t>
            </a:r>
            <a:r>
              <a:rPr sz="3600" dirty="0"/>
              <a:t>«Кто</a:t>
            </a:r>
            <a:r>
              <a:rPr sz="3600" spc="-105" dirty="0"/>
              <a:t> </a:t>
            </a:r>
            <a:r>
              <a:rPr sz="3600" dirty="0"/>
              <a:t>нас</a:t>
            </a:r>
            <a:r>
              <a:rPr sz="3600" spc="-110" dirty="0"/>
              <a:t> </a:t>
            </a:r>
            <a:r>
              <a:rPr sz="3600" dirty="0"/>
              <a:t>встречает</a:t>
            </a:r>
            <a:r>
              <a:rPr sz="3600" spc="-114" dirty="0"/>
              <a:t> </a:t>
            </a:r>
            <a:r>
              <a:rPr sz="3600" dirty="0"/>
              <a:t>в</a:t>
            </a:r>
            <a:r>
              <a:rPr sz="3600" spc="-110" dirty="0"/>
              <a:t> </a:t>
            </a:r>
            <a:r>
              <a:rPr sz="3600" dirty="0"/>
              <a:t>детском</a:t>
            </a:r>
            <a:r>
              <a:rPr sz="3600" spc="-110" dirty="0"/>
              <a:t> </a:t>
            </a:r>
            <a:r>
              <a:rPr sz="3600" spc="-10" dirty="0"/>
              <a:t>саду?»</a:t>
            </a:r>
            <a:endParaRPr sz="3600" dirty="0"/>
          </a:p>
          <a:p>
            <a:pPr marL="137160" marR="5080">
              <a:lnSpc>
                <a:spcPts val="2880"/>
              </a:lnSpc>
              <a:spcBef>
                <a:spcPts val="75"/>
              </a:spcBef>
            </a:pPr>
            <a:r>
              <a:rPr lang="ru-RU" sz="2400" dirty="0" smtClean="0"/>
              <a:t>Задача</a:t>
            </a:r>
            <a:r>
              <a:rPr sz="2400" dirty="0" smtClean="0"/>
              <a:t>:</a:t>
            </a:r>
            <a:r>
              <a:rPr sz="2400" spc="-75" dirty="0" smtClean="0"/>
              <a:t> </a:t>
            </a:r>
            <a:r>
              <a:rPr sz="2400" b="0" spc="-20" dirty="0">
                <a:latin typeface="Times New Roman"/>
                <a:cs typeface="Times New Roman"/>
              </a:rPr>
              <a:t>Знакомить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детей</a:t>
            </a:r>
            <a:r>
              <a:rPr sz="2400" b="0" spc="-7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spc="-25" dirty="0">
                <a:latin typeface="Times New Roman"/>
                <a:cs typeface="Times New Roman"/>
              </a:rPr>
              <a:t>сотрудниками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детского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сада</a:t>
            </a:r>
            <a:r>
              <a:rPr sz="2400" b="0" spc="-7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(воспитатель,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помощник </a:t>
            </a:r>
            <a:r>
              <a:rPr sz="2400" b="0" dirty="0">
                <a:latin typeface="Times New Roman"/>
                <a:cs typeface="Times New Roman"/>
              </a:rPr>
              <a:t>воспитателя,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повар)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и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их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заботой;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воспитывать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уважительное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отношение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к</a:t>
            </a:r>
            <a:r>
              <a:rPr sz="2400" b="0" spc="-7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взрослым.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4960" y="1671827"/>
            <a:ext cx="11598275" cy="5186045"/>
            <a:chOff x="264960" y="1671827"/>
            <a:chExt cx="11598275" cy="51860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2079" y="4233240"/>
              <a:ext cx="3515398" cy="26240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5157" y="1671840"/>
              <a:ext cx="3422878" cy="25739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9835" y="4233240"/>
              <a:ext cx="3422878" cy="2568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960" y="1671827"/>
              <a:ext cx="3330003" cy="25110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1740" y="70103"/>
            <a:ext cx="108388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СРЕДА:</a:t>
            </a:r>
            <a:r>
              <a:rPr sz="3600" spc="-60" dirty="0"/>
              <a:t> </a:t>
            </a:r>
            <a:r>
              <a:rPr sz="3600" dirty="0"/>
              <a:t>«Игрушки</a:t>
            </a:r>
            <a:r>
              <a:rPr sz="3600" spc="-60" dirty="0"/>
              <a:t> </a:t>
            </a:r>
            <a:r>
              <a:rPr sz="3600" dirty="0"/>
              <a:t>в</a:t>
            </a:r>
            <a:r>
              <a:rPr sz="3600" spc="-60" dirty="0"/>
              <a:t> </a:t>
            </a:r>
            <a:r>
              <a:rPr sz="3600" dirty="0"/>
              <a:t>нашем</a:t>
            </a:r>
            <a:r>
              <a:rPr sz="3600" spc="-65" dirty="0"/>
              <a:t> </a:t>
            </a:r>
            <a:r>
              <a:rPr sz="3600" dirty="0"/>
              <a:t>доме</a:t>
            </a:r>
            <a:r>
              <a:rPr sz="3600" spc="-60" dirty="0"/>
              <a:t> </a:t>
            </a:r>
            <a:r>
              <a:rPr sz="3600" dirty="0"/>
              <a:t>—</a:t>
            </a:r>
            <a:r>
              <a:rPr sz="3600" spc="-55" dirty="0"/>
              <a:t> </a:t>
            </a:r>
            <a:r>
              <a:rPr sz="3600" dirty="0"/>
              <a:t>нужно</a:t>
            </a:r>
            <a:r>
              <a:rPr sz="3600" spc="-55" dirty="0"/>
              <a:t> </a:t>
            </a:r>
            <a:r>
              <a:rPr sz="3600" spc="-10" dirty="0"/>
              <a:t>беречь!»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48577" y="1183015"/>
            <a:ext cx="4971415" cy="198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sz="2400" b="1" spc="470" dirty="0" smtClean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</a:t>
            </a:r>
            <a:r>
              <a:rPr sz="2400" spc="475" dirty="0" smtClean="0">
                <a:solidFill>
                  <a:srgbClr val="0D0D0D"/>
                </a:solidFill>
                <a:latin typeface="Times New Roman"/>
                <a:cs typeface="Times New Roman"/>
              </a:rPr>
              <a:t>  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бережное,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аккуратное</a:t>
            </a:r>
            <a:r>
              <a:rPr sz="24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отношение</a:t>
            </a:r>
            <a:r>
              <a:rPr sz="24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24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игрушкам</a:t>
            </a:r>
            <a:r>
              <a:rPr sz="24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0D0D0D"/>
                </a:solidFill>
                <a:latin typeface="Times New Roman"/>
                <a:cs typeface="Times New Roman"/>
              </a:rPr>
              <a:t>и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оборудованию</a:t>
            </a:r>
            <a:r>
              <a:rPr sz="2400" spc="4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группы;</a:t>
            </a:r>
            <a:r>
              <a:rPr sz="2400" spc="4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формировать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простейшие</a:t>
            </a:r>
            <a:r>
              <a:rPr sz="2400" spc="51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навыки</a:t>
            </a:r>
            <a:r>
              <a:rPr sz="2400" spc="52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поддерживать порядок.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6160" y="746290"/>
            <a:ext cx="6017755" cy="60177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761" rIns="0" bIns="0" rtlCol="0">
            <a:spAutoFit/>
          </a:bodyPr>
          <a:lstStyle/>
          <a:p>
            <a:pPr marL="1359535">
              <a:lnSpc>
                <a:spcPct val="100000"/>
              </a:lnSpc>
              <a:spcBef>
                <a:spcPts val="915"/>
              </a:spcBef>
            </a:pPr>
            <a:r>
              <a:rPr sz="3600" dirty="0"/>
              <a:t>ЧЕТВЕРГ:</a:t>
            </a:r>
            <a:r>
              <a:rPr sz="3600" spc="-60" dirty="0"/>
              <a:t> </a:t>
            </a:r>
            <a:r>
              <a:rPr sz="3600" dirty="0"/>
              <a:t>«Что</a:t>
            </a:r>
            <a:r>
              <a:rPr sz="3600" spc="-60" dirty="0"/>
              <a:t> </a:t>
            </a:r>
            <a:r>
              <a:rPr sz="3600" dirty="0"/>
              <a:t>мы</a:t>
            </a:r>
            <a:r>
              <a:rPr sz="3600" spc="-65" dirty="0"/>
              <a:t> </a:t>
            </a:r>
            <a:r>
              <a:rPr sz="3600" dirty="0"/>
              <a:t>делаем</a:t>
            </a:r>
            <a:r>
              <a:rPr sz="3600" spc="-65" dirty="0"/>
              <a:t> </a:t>
            </a:r>
            <a:r>
              <a:rPr sz="3600" dirty="0"/>
              <a:t>в</a:t>
            </a:r>
            <a:r>
              <a:rPr sz="3600" spc="-65" dirty="0"/>
              <a:t> </a:t>
            </a:r>
            <a:r>
              <a:rPr sz="3600" dirty="0"/>
              <a:t>детском</a:t>
            </a:r>
            <a:r>
              <a:rPr sz="3600" spc="-60" dirty="0"/>
              <a:t> </a:t>
            </a:r>
            <a:r>
              <a:rPr sz="3600" spc="-10" dirty="0"/>
              <a:t>саду?»</a:t>
            </a:r>
            <a:endParaRPr sz="3600" dirty="0"/>
          </a:p>
          <a:p>
            <a:pPr marL="223520" marR="5080">
              <a:lnSpc>
                <a:spcPct val="100000"/>
              </a:lnSpc>
              <a:spcBef>
                <a:spcPts val="545"/>
              </a:spcBef>
            </a:pPr>
            <a:r>
              <a:rPr lang="ru-RU" sz="2400" dirty="0" smtClean="0">
                <a:solidFill>
                  <a:srgbClr val="151515"/>
                </a:solidFill>
              </a:rPr>
              <a:t>Задача</a:t>
            </a:r>
            <a:r>
              <a:rPr sz="2400" dirty="0" smtClean="0">
                <a:solidFill>
                  <a:srgbClr val="151515"/>
                </a:solidFill>
              </a:rPr>
              <a:t>:</a:t>
            </a:r>
            <a:r>
              <a:rPr sz="2400" spc="-75" dirty="0" smtClean="0">
                <a:solidFill>
                  <a:srgbClr val="151515"/>
                </a:solidFill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Закреплять</a:t>
            </a:r>
            <a:r>
              <a:rPr sz="2400" b="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знания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о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основных</a:t>
            </a:r>
            <a:r>
              <a:rPr sz="2400" b="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режимных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моментах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в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детском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саду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(игра,</a:t>
            </a:r>
            <a:r>
              <a:rPr sz="2400" b="0" spc="-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20" dirty="0">
                <a:solidFill>
                  <a:srgbClr val="151515"/>
                </a:solidFill>
                <a:latin typeface="Times New Roman"/>
                <a:cs typeface="Times New Roman"/>
              </a:rPr>
              <a:t>еда,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сон,</a:t>
            </a:r>
            <a:r>
              <a:rPr sz="2400" b="0" spc="-8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прогулка);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воспитывать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положительное</a:t>
            </a:r>
            <a:r>
              <a:rPr sz="2400" b="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отношение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к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жизни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51515"/>
                </a:solidFill>
                <a:latin typeface="Times New Roman"/>
                <a:cs typeface="Times New Roman"/>
              </a:rPr>
              <a:t>в</a:t>
            </a:r>
            <a:r>
              <a:rPr sz="2400" b="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51515"/>
                </a:solidFill>
                <a:latin typeface="Times New Roman"/>
                <a:cs typeface="Times New Roman"/>
              </a:rPr>
              <a:t>группе.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875" y="1833829"/>
            <a:ext cx="5716079" cy="42868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5275" y="2491549"/>
            <a:ext cx="5714644" cy="42868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sz="3600" dirty="0"/>
              <a:t>ПЯТНИЦА:</a:t>
            </a:r>
            <a:r>
              <a:rPr sz="3600" spc="-114" dirty="0"/>
              <a:t> </a:t>
            </a:r>
            <a:r>
              <a:rPr sz="3600" dirty="0"/>
              <a:t>«Мой</a:t>
            </a:r>
            <a:r>
              <a:rPr sz="3600" spc="-110" dirty="0"/>
              <a:t> </a:t>
            </a:r>
            <a:r>
              <a:rPr sz="3600" dirty="0"/>
              <a:t>любимый</a:t>
            </a:r>
            <a:r>
              <a:rPr sz="3600" spc="-114" dirty="0"/>
              <a:t> </a:t>
            </a:r>
            <a:r>
              <a:rPr sz="3600" spc="-10" dirty="0"/>
              <a:t>уголок</a:t>
            </a:r>
            <a:r>
              <a:rPr sz="3600" spc="-114" dirty="0"/>
              <a:t> </a:t>
            </a:r>
            <a:r>
              <a:rPr sz="3600" dirty="0"/>
              <a:t>в</a:t>
            </a:r>
            <a:r>
              <a:rPr sz="3600" spc="-114" dirty="0"/>
              <a:t> </a:t>
            </a:r>
            <a:r>
              <a:rPr sz="3600" spc="-10" dirty="0"/>
              <a:t>группе»</a:t>
            </a:r>
            <a:endParaRPr sz="3600"/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3600" b="0" spc="-10" dirty="0">
                <a:solidFill>
                  <a:srgbClr val="595959"/>
                </a:solidFill>
                <a:latin typeface="Times New Roman"/>
                <a:cs typeface="Times New Roman"/>
              </a:rPr>
              <a:t>(итоговый</a:t>
            </a:r>
            <a:r>
              <a:rPr sz="3600" b="0" spc="-2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3600" b="0" spc="-20" dirty="0">
                <a:solidFill>
                  <a:srgbClr val="595959"/>
                </a:solidFill>
                <a:latin typeface="Times New Roman"/>
                <a:cs typeface="Times New Roman"/>
              </a:rPr>
              <a:t>день)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7657" y="1280782"/>
            <a:ext cx="111810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sz="2400" b="1" spc="-65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Вызвать</a:t>
            </a:r>
            <a:r>
              <a:rPr sz="2400" spc="-5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эмоциональный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отклик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чувство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радости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от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принадлежности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к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своей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группе;</a:t>
            </a:r>
            <a:r>
              <a:rPr sz="2400" spc="-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развивать</a:t>
            </a:r>
            <a:r>
              <a:rPr sz="240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желание</a:t>
            </a:r>
            <a:r>
              <a:rPr sz="2400" spc="-8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создавать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уют</a:t>
            </a:r>
            <a:r>
              <a:rPr sz="240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</a:t>
            </a:r>
            <a:r>
              <a:rPr sz="2400" spc="-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общем</a:t>
            </a:r>
            <a:r>
              <a:rPr sz="2400" spc="-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пространстве</a:t>
            </a:r>
            <a:r>
              <a:rPr sz="2400" spc="-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через</a:t>
            </a:r>
            <a:r>
              <a:rPr sz="240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совместное творчество.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8562" y="3132721"/>
            <a:ext cx="2795765" cy="37249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89236" y="2050910"/>
            <a:ext cx="2795765" cy="37278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1714" y="3132721"/>
            <a:ext cx="2795765" cy="37245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10599" y="2050910"/>
            <a:ext cx="2872435" cy="38296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6980" y="646823"/>
            <a:ext cx="7088505" cy="1506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8750" algn="ctr">
              <a:lnSpc>
                <a:spcPts val="5830"/>
              </a:lnSpc>
              <a:spcBef>
                <a:spcPts val="100"/>
              </a:spcBef>
              <a:tabLst>
                <a:tab pos="2406650" algn="l"/>
              </a:tabLst>
            </a:pPr>
            <a:r>
              <a:rPr sz="54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Неделя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54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3</a:t>
            </a:r>
            <a:endParaRPr sz="5400">
              <a:latin typeface="Times New Roman"/>
              <a:cs typeface="Times New Roman"/>
            </a:endParaRPr>
          </a:p>
          <a:p>
            <a:pPr algn="ctr">
              <a:lnSpc>
                <a:spcPts val="5830"/>
              </a:lnSpc>
            </a:pP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«Мы</a:t>
            </a:r>
            <a:r>
              <a:rPr sz="5400" b="1" spc="-1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дружные</a:t>
            </a:r>
            <a:r>
              <a:rPr sz="5400" b="1" spc="-1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ребята»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703" y="2699181"/>
            <a:ext cx="1075880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i="1" spc="-20" dirty="0">
                <a:solidFill>
                  <a:srgbClr val="DF5226"/>
                </a:solidFill>
                <a:latin typeface="Times New Roman"/>
                <a:cs typeface="Times New Roman"/>
              </a:rPr>
              <a:t>Главная</a:t>
            </a:r>
            <a:r>
              <a:rPr sz="2400" b="1" i="1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DF5226"/>
                </a:solidFill>
                <a:latin typeface="Times New Roman"/>
                <a:cs typeface="Times New Roman"/>
              </a:rPr>
              <a:t>идея:</a:t>
            </a:r>
            <a:r>
              <a:rPr sz="2400" b="1" i="1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DF5226"/>
                </a:solidFill>
                <a:latin typeface="Times New Roman"/>
                <a:cs typeface="Times New Roman"/>
              </a:rPr>
              <a:t>Формировать</a:t>
            </a:r>
            <a:r>
              <a:rPr sz="2400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DF5226"/>
                </a:solidFill>
                <a:latin typeface="Times New Roman"/>
                <a:cs typeface="Times New Roman"/>
              </a:rPr>
              <a:t>доброжелательные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отношения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между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детьми,</a:t>
            </a:r>
            <a:r>
              <a:rPr sz="24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умение играть</a:t>
            </a:r>
            <a:r>
              <a:rPr sz="2400" spc="-8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рядом,</a:t>
            </a:r>
            <a:r>
              <a:rPr sz="2400" spc="-8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DF5226"/>
                </a:solidFill>
                <a:latin typeface="Times New Roman"/>
                <a:cs typeface="Times New Roman"/>
              </a:rPr>
              <a:t>делиться,</a:t>
            </a:r>
            <a:r>
              <a:rPr sz="2400" spc="-8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DF5226"/>
                </a:solidFill>
                <a:latin typeface="Times New Roman"/>
                <a:cs typeface="Times New Roman"/>
              </a:rPr>
              <a:t>помогать,</a:t>
            </a:r>
            <a:r>
              <a:rPr sz="2400" spc="-8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DF5226"/>
                </a:solidFill>
                <a:latin typeface="Times New Roman"/>
                <a:cs typeface="Times New Roman"/>
              </a:rPr>
              <a:t>сочувствовать.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8620" y="114744"/>
            <a:ext cx="9664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ПОНЕДЕЛЬНИК:</a:t>
            </a:r>
            <a:r>
              <a:rPr sz="3600" spc="-95" dirty="0"/>
              <a:t> </a:t>
            </a:r>
            <a:r>
              <a:rPr sz="3600" dirty="0"/>
              <a:t>«Мы</a:t>
            </a:r>
            <a:r>
              <a:rPr sz="3600" spc="-95" dirty="0"/>
              <a:t> </a:t>
            </a:r>
            <a:r>
              <a:rPr sz="3600" dirty="0"/>
              <a:t>разные</a:t>
            </a:r>
            <a:r>
              <a:rPr sz="3600" spc="-95" dirty="0"/>
              <a:t> </a:t>
            </a:r>
            <a:r>
              <a:rPr sz="3600" dirty="0"/>
              <a:t>—</a:t>
            </a:r>
            <a:r>
              <a:rPr sz="3600" spc="-95" dirty="0"/>
              <a:t> </a:t>
            </a:r>
            <a:r>
              <a:rPr sz="3600" dirty="0"/>
              <a:t>мы</a:t>
            </a:r>
            <a:r>
              <a:rPr sz="3600" spc="-95" dirty="0"/>
              <a:t> </a:t>
            </a:r>
            <a:r>
              <a:rPr sz="3600" spc="-10" dirty="0"/>
              <a:t>вместе»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678" y="781926"/>
            <a:ext cx="5973838" cy="59738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66738" y="1310309"/>
            <a:ext cx="4991861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lang="ru-RU" sz="2400" b="1" spc="555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srgbClr val="151515"/>
                </a:solidFill>
                <a:latin typeface="Times New Roman"/>
                <a:cs typeface="Times New Roman"/>
              </a:rPr>
              <a:t>Формировать</a:t>
            </a:r>
            <a:r>
              <a:rPr sz="2400" spc="560" dirty="0" smtClean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первичное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представление</a:t>
            </a:r>
            <a:r>
              <a:rPr sz="2400" spc="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</a:t>
            </a:r>
            <a:r>
              <a:rPr sz="2400" spc="12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том,</a:t>
            </a:r>
            <a:r>
              <a:rPr sz="2400" spc="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что</a:t>
            </a:r>
            <a:r>
              <a:rPr sz="2400" spc="12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все</a:t>
            </a:r>
            <a:r>
              <a:rPr sz="2400" spc="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151515"/>
                </a:solidFill>
                <a:latin typeface="Times New Roman"/>
                <a:cs typeface="Times New Roman"/>
              </a:rPr>
              <a:t>дети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</a:t>
            </a:r>
            <a:r>
              <a:rPr sz="2400" spc="50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группе</a:t>
            </a:r>
            <a:r>
              <a:rPr sz="2400" spc="50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разные,</a:t>
            </a:r>
            <a:r>
              <a:rPr sz="2400" spc="50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но</a:t>
            </a:r>
            <a:r>
              <a:rPr sz="2400" spc="50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вместе</a:t>
            </a:r>
            <a:r>
              <a:rPr sz="2400" spc="50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spc="-25" dirty="0">
                <a:solidFill>
                  <a:srgbClr val="151515"/>
                </a:solidFill>
                <a:latin typeface="Times New Roman"/>
                <a:cs typeface="Times New Roman"/>
              </a:rPr>
              <a:t>они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составляют</a:t>
            </a:r>
            <a:r>
              <a:rPr sz="2400" spc="450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одно</a:t>
            </a:r>
            <a:r>
              <a:rPr sz="2400" spc="450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сообщество; воспитывать</a:t>
            </a:r>
            <a:r>
              <a:rPr sz="2400" spc="-11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чувство</a:t>
            </a:r>
            <a:r>
              <a:rPr sz="2400" spc="-10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общности.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5221" rIns="0" bIns="0" rtlCol="0">
            <a:spAutoFit/>
          </a:bodyPr>
          <a:lstStyle/>
          <a:p>
            <a:pPr marL="1630680">
              <a:lnSpc>
                <a:spcPct val="100000"/>
              </a:lnSpc>
              <a:spcBef>
                <a:spcPts val="100"/>
              </a:spcBef>
            </a:pPr>
            <a:r>
              <a:rPr sz="3300" spc="380" dirty="0">
                <a:latin typeface="Trebuchet MS"/>
                <a:cs typeface="Trebuchet MS"/>
              </a:rPr>
              <a:t>ВТОРНИК:</a:t>
            </a:r>
            <a:r>
              <a:rPr sz="3300" spc="160" dirty="0">
                <a:latin typeface="Trebuchet MS"/>
                <a:cs typeface="Trebuchet MS"/>
              </a:rPr>
              <a:t> </a:t>
            </a:r>
            <a:r>
              <a:rPr sz="3300" spc="310" dirty="0">
                <a:latin typeface="Trebuchet MS"/>
                <a:cs typeface="Trebuchet MS"/>
              </a:rPr>
              <a:t>«Учимся</a:t>
            </a:r>
            <a:r>
              <a:rPr sz="3300" spc="160" dirty="0">
                <a:latin typeface="Trebuchet MS"/>
                <a:cs typeface="Trebuchet MS"/>
              </a:rPr>
              <a:t> </a:t>
            </a:r>
            <a:r>
              <a:rPr sz="3300" spc="330" dirty="0">
                <a:latin typeface="Trebuchet MS"/>
                <a:cs typeface="Trebuchet MS"/>
              </a:rPr>
              <a:t>играть</a:t>
            </a:r>
            <a:r>
              <a:rPr sz="3300" spc="160" dirty="0">
                <a:latin typeface="Trebuchet MS"/>
                <a:cs typeface="Trebuchet MS"/>
              </a:rPr>
              <a:t> </a:t>
            </a:r>
            <a:r>
              <a:rPr sz="3300" spc="265" dirty="0">
                <a:latin typeface="Trebuchet MS"/>
                <a:cs typeface="Trebuchet MS"/>
              </a:rPr>
              <a:t>вместе»</a:t>
            </a:r>
            <a:endParaRPr sz="33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8681" y="1054798"/>
            <a:ext cx="5802477" cy="5802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7141" y="1545155"/>
            <a:ext cx="4737735" cy="237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sz="2400" b="1" spc="15" dirty="0" smtClean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Учить</a:t>
            </a:r>
            <a:r>
              <a:rPr sz="2400" spc="15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детей</a:t>
            </a:r>
            <a:r>
              <a:rPr sz="2400" spc="15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играть</a:t>
            </a:r>
            <a:r>
              <a:rPr sz="2400" spc="15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рядом,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не</a:t>
            </a:r>
            <a:r>
              <a:rPr sz="2400" spc="28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мешая</a:t>
            </a:r>
            <a:r>
              <a:rPr sz="2400" spc="28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друг</a:t>
            </a:r>
            <a:r>
              <a:rPr sz="2400" spc="28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другу;</a:t>
            </a:r>
            <a:r>
              <a:rPr sz="2400" spc="27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формировать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начальные</a:t>
            </a:r>
            <a:r>
              <a:rPr sz="2400" spc="459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навыки</a:t>
            </a:r>
            <a:r>
              <a:rPr sz="2400" spc="459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разрешения конфликтных</a:t>
            </a:r>
            <a:r>
              <a:rPr sz="2400" spc="-2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ситуаций</a:t>
            </a:r>
            <a:r>
              <a:rPr sz="2400" spc="-2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(с</a:t>
            </a:r>
            <a:r>
              <a:rPr sz="2400" spc="-2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помощью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взрослого)</a:t>
            </a:r>
            <a:r>
              <a:rPr sz="2400" spc="305" dirty="0">
                <a:solidFill>
                  <a:srgbClr val="151515"/>
                </a:solidFill>
                <a:latin typeface="Times New Roman"/>
                <a:cs typeface="Times New Roman"/>
              </a:rPr>
              <a:t> 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через</a:t>
            </a:r>
            <a:r>
              <a:rPr sz="2400" spc="305" dirty="0">
                <a:solidFill>
                  <a:srgbClr val="151515"/>
                </a:solidFill>
                <a:latin typeface="Times New Roman"/>
                <a:cs typeface="Times New Roman"/>
              </a:rPr>
              <a:t> 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просьбу</a:t>
            </a:r>
            <a:r>
              <a:rPr sz="2400" spc="305" dirty="0">
                <a:solidFill>
                  <a:srgbClr val="151515"/>
                </a:solidFill>
                <a:latin typeface="Times New Roman"/>
                <a:cs typeface="Times New Roman"/>
              </a:rPr>
              <a:t>    </a:t>
            </a:r>
            <a:r>
              <a:rPr sz="2400" spc="-50" dirty="0">
                <a:solidFill>
                  <a:srgbClr val="151515"/>
                </a:solidFill>
                <a:latin typeface="Times New Roman"/>
                <a:cs typeface="Times New Roman"/>
              </a:rPr>
              <a:t>и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очередность.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3976" y="99263"/>
            <a:ext cx="3832860" cy="99568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 marR="5080">
              <a:lnSpc>
                <a:spcPct val="72000"/>
              </a:lnSpc>
              <a:spcBef>
                <a:spcPts val="1340"/>
              </a:spcBef>
            </a:pPr>
            <a:r>
              <a:rPr sz="3700" b="0" spc="295" dirty="0">
                <a:latin typeface="Trebuchet MS"/>
                <a:cs typeface="Trebuchet MS"/>
              </a:rPr>
              <a:t>Пояснительная </a:t>
            </a:r>
            <a:r>
              <a:rPr sz="3700" b="0" spc="300" dirty="0">
                <a:latin typeface="Trebuchet MS"/>
                <a:cs typeface="Trebuchet MS"/>
              </a:rPr>
              <a:t>записка</a:t>
            </a:r>
            <a:endParaRPr sz="37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2137" y="1148158"/>
            <a:ext cx="11057890" cy="321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7155" algn="just">
              <a:lnSpc>
                <a:spcPct val="106700"/>
              </a:lnSpc>
              <a:spcBef>
                <a:spcPts val="100"/>
              </a:spcBef>
            </a:pP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800" spc="5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раннем</a:t>
            </a:r>
            <a:r>
              <a:rPr sz="2800" spc="60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возрасте</a:t>
            </a:r>
            <a:r>
              <a:rPr sz="2800" spc="60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патриотическое</a:t>
            </a:r>
            <a:r>
              <a:rPr sz="2800" spc="6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воспитание</a:t>
            </a:r>
            <a:r>
              <a:rPr sz="2800" spc="5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начинается</a:t>
            </a:r>
            <a:r>
              <a:rPr sz="2800" spc="6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0D0D0D"/>
                </a:solidFill>
                <a:latin typeface="Times New Roman"/>
                <a:cs typeface="Times New Roman"/>
              </a:rPr>
              <a:t>с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формирования</a:t>
            </a:r>
            <a:r>
              <a:rPr sz="2800" spc="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чувства</a:t>
            </a:r>
            <a:r>
              <a:rPr sz="2800" spc="1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привязанности</a:t>
            </a:r>
            <a:r>
              <a:rPr sz="2800" spc="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2800" spc="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самым</a:t>
            </a:r>
            <a:r>
              <a:rPr sz="2800" spc="1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близким</a:t>
            </a:r>
            <a:r>
              <a:rPr sz="2800" spc="1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людям</a:t>
            </a:r>
            <a:r>
              <a:rPr sz="2800" spc="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–</a:t>
            </a:r>
            <a:r>
              <a:rPr sz="2800" spc="1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семье,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воспитателям,</a:t>
            </a:r>
            <a:r>
              <a:rPr sz="2800" spc="2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дому,</a:t>
            </a:r>
            <a:r>
              <a:rPr sz="2800" spc="25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детскому</a:t>
            </a:r>
            <a:r>
              <a:rPr sz="2800" spc="25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саду.</a:t>
            </a:r>
            <a:r>
              <a:rPr sz="2800" spc="25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Проект</a:t>
            </a:r>
            <a:r>
              <a:rPr sz="2800" spc="25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построен</a:t>
            </a:r>
            <a:r>
              <a:rPr sz="2800" spc="2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на</a:t>
            </a:r>
            <a:r>
              <a:rPr sz="2800" spc="25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принципе</a:t>
            </a:r>
            <a:r>
              <a:rPr sz="2800" spc="2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D0D0D"/>
                </a:solidFill>
                <a:latin typeface="Times New Roman"/>
                <a:cs typeface="Times New Roman"/>
              </a:rPr>
              <a:t>«от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близкого</a:t>
            </a:r>
            <a:r>
              <a:rPr sz="2800" spc="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2800" spc="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далекому»</a:t>
            </a:r>
            <a:r>
              <a:rPr sz="2800" spc="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800" spc="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направлен</a:t>
            </a:r>
            <a:r>
              <a:rPr sz="2800" spc="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на</a:t>
            </a:r>
            <a:r>
              <a:rPr sz="2800" spc="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создание</a:t>
            </a:r>
            <a:r>
              <a:rPr sz="2800" spc="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у</a:t>
            </a:r>
            <a:r>
              <a:rPr sz="2800" spc="8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детей</a:t>
            </a:r>
            <a:r>
              <a:rPr sz="2800" spc="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положительного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эмоционального</a:t>
            </a:r>
            <a:r>
              <a:rPr sz="2800" spc="4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опыта,</a:t>
            </a:r>
            <a:r>
              <a:rPr sz="2800" spc="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чувства</a:t>
            </a:r>
            <a:r>
              <a:rPr sz="2800" spc="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защищенности</a:t>
            </a:r>
            <a:r>
              <a:rPr sz="2800" spc="4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800" spc="4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принадлежности</a:t>
            </a:r>
            <a:r>
              <a:rPr sz="2800" spc="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spc="-50" dirty="0">
                <a:solidFill>
                  <a:srgbClr val="0D0D0D"/>
                </a:solidFill>
                <a:latin typeface="Times New Roman"/>
                <a:cs typeface="Times New Roman"/>
              </a:rPr>
              <a:t>к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малой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группе.</a:t>
            </a:r>
            <a:r>
              <a:rPr sz="2800" spc="1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Все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мероприятия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проводятся</a:t>
            </a:r>
            <a:r>
              <a:rPr sz="2800" spc="1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800" spc="1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игровой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форме,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2800" spc="1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опорой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на</a:t>
            </a:r>
            <a:r>
              <a:rPr sz="28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наглядность</a:t>
            </a:r>
            <a:r>
              <a:rPr sz="28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активное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участие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детей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простых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действиях.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75573" y="117614"/>
            <a:ext cx="8676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СРЕДА:</a:t>
            </a:r>
            <a:r>
              <a:rPr sz="36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«Помощники</a:t>
            </a:r>
            <a:r>
              <a:rPr sz="36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наши</a:t>
            </a:r>
            <a:r>
              <a:rPr sz="3600" b="1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есть</a:t>
            </a:r>
            <a:r>
              <a:rPr sz="36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всегда!»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038" y="1798916"/>
            <a:ext cx="4899964" cy="48999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6754" y="1798916"/>
            <a:ext cx="4899964" cy="48999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96302" y="897750"/>
            <a:ext cx="106946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3430" marR="5080" indent="-761365">
              <a:lnSpc>
                <a:spcPct val="100000"/>
              </a:lnSpc>
              <a:spcBef>
                <a:spcPts val="100"/>
              </a:spcBef>
              <a:tabLst>
                <a:tab pos="970915" algn="l"/>
              </a:tabLst>
            </a:pPr>
            <a:r>
              <a:rPr lang="ru-RU" sz="2400" b="1" spc="-10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spc="-10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lang="ru-RU" sz="2400" b="1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solidFill>
                  <a:srgbClr val="151515"/>
                </a:solidFill>
                <a:latin typeface="Times New Roman"/>
                <a:cs typeface="Times New Roman"/>
              </a:rPr>
              <a:t>Воспитывать</a:t>
            </a:r>
            <a:r>
              <a:rPr sz="2400" spc="-60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отзывчивость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желание</a:t>
            </a:r>
            <a:r>
              <a:rPr sz="2400" spc="-7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151515"/>
                </a:solidFill>
                <a:latin typeface="Times New Roman"/>
                <a:cs typeface="Times New Roman"/>
              </a:rPr>
              <a:t>помогать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сверстникам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взрослым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151515"/>
                </a:solidFill>
                <a:latin typeface="Times New Roman"/>
                <a:cs typeface="Times New Roman"/>
              </a:rPr>
              <a:t>в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доступных</a:t>
            </a:r>
            <a:r>
              <a:rPr sz="2400" spc="-12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бытовых</a:t>
            </a:r>
            <a:r>
              <a:rPr sz="2400" spc="-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ситуациях;</a:t>
            </a:r>
            <a:r>
              <a:rPr sz="2400" spc="-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развивать</a:t>
            </a:r>
            <a:r>
              <a:rPr sz="2400" spc="-114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эмпатию.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1293" y="115468"/>
            <a:ext cx="87293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dirty="0"/>
              <a:t>ЧЕТВЕРГ:</a:t>
            </a:r>
            <a:r>
              <a:rPr sz="3400" spc="-110" dirty="0"/>
              <a:t> </a:t>
            </a:r>
            <a:r>
              <a:rPr sz="3400" spc="-10" dirty="0"/>
              <a:t>«Вежливые</a:t>
            </a:r>
            <a:r>
              <a:rPr sz="3400" spc="-110" dirty="0"/>
              <a:t> </a:t>
            </a:r>
            <a:r>
              <a:rPr sz="3400" dirty="0"/>
              <a:t>слова</a:t>
            </a:r>
            <a:r>
              <a:rPr sz="3400" spc="-110" dirty="0"/>
              <a:t> </a:t>
            </a:r>
            <a:r>
              <a:rPr sz="3400" dirty="0"/>
              <a:t>в</a:t>
            </a:r>
            <a:r>
              <a:rPr sz="3400" spc="-110" dirty="0"/>
              <a:t> </a:t>
            </a:r>
            <a:r>
              <a:rPr sz="3400" dirty="0"/>
              <a:t>нашем</a:t>
            </a:r>
            <a:r>
              <a:rPr sz="3400" spc="-110" dirty="0"/>
              <a:t> </a:t>
            </a:r>
            <a:r>
              <a:rPr sz="3400" spc="-10" dirty="0"/>
              <a:t>доме»</a:t>
            </a:r>
            <a:endParaRPr sz="3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38" y="791997"/>
            <a:ext cx="4478756" cy="59716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48173" y="1375105"/>
            <a:ext cx="690816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sz="2400" b="1" spc="-40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151515"/>
                </a:solidFill>
                <a:latin typeface="Times New Roman"/>
                <a:cs typeface="Times New Roman"/>
              </a:rPr>
              <a:t>Знакомить</a:t>
            </a:r>
            <a:r>
              <a:rPr sz="2400" spc="-4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с</a:t>
            </a:r>
            <a:r>
              <a:rPr sz="2400"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простыми</a:t>
            </a:r>
            <a:r>
              <a:rPr sz="2400"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«вежливыми</a:t>
            </a:r>
            <a:r>
              <a:rPr sz="2400" spc="-4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словами»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(«здравствуй»,</a:t>
            </a:r>
            <a:r>
              <a:rPr sz="2400" spc="565" dirty="0">
                <a:solidFill>
                  <a:srgbClr val="151515"/>
                </a:solidFill>
                <a:latin typeface="Times New Roman"/>
                <a:cs typeface="Times New Roman"/>
              </a:rPr>
              <a:t>  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«спасибо»,</a:t>
            </a:r>
            <a:r>
              <a:rPr sz="2400" spc="570" dirty="0">
                <a:solidFill>
                  <a:srgbClr val="151515"/>
                </a:solidFill>
                <a:latin typeface="Times New Roman"/>
                <a:cs typeface="Times New Roman"/>
              </a:rPr>
              <a:t>   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«пожалуйста»); формировать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привычку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их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151515"/>
                </a:solidFill>
                <a:latin typeface="Times New Roman"/>
                <a:cs typeface="Times New Roman"/>
              </a:rPr>
              <a:t>использовать</a:t>
            </a:r>
            <a:r>
              <a:rPr sz="2400" spc="-60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</a:t>
            </a:r>
            <a:r>
              <a:rPr sz="2400" spc="-6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общении.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7018" rIns="0" bIns="0" rtlCol="0">
            <a:spAutoFit/>
          </a:bodyPr>
          <a:lstStyle/>
          <a:p>
            <a:pPr marL="185420" algn="ctr">
              <a:lnSpc>
                <a:spcPts val="2270"/>
              </a:lnSpc>
              <a:spcBef>
                <a:spcPts val="100"/>
              </a:spcBef>
            </a:pPr>
            <a:r>
              <a:rPr sz="2200" dirty="0"/>
              <a:t>ПЯТНИЦА:</a:t>
            </a:r>
            <a:r>
              <a:rPr sz="2200" spc="-85" dirty="0"/>
              <a:t> </a:t>
            </a:r>
            <a:r>
              <a:rPr sz="2200" dirty="0"/>
              <a:t>«Праздник</a:t>
            </a:r>
            <a:r>
              <a:rPr sz="2200" spc="-70" dirty="0"/>
              <a:t> </a:t>
            </a:r>
            <a:r>
              <a:rPr sz="2200" spc="-10" dirty="0"/>
              <a:t>дружбы</a:t>
            </a:r>
            <a:r>
              <a:rPr sz="2200" spc="-75" dirty="0"/>
              <a:t> </a:t>
            </a:r>
            <a:r>
              <a:rPr sz="2200" dirty="0"/>
              <a:t>в</a:t>
            </a:r>
            <a:r>
              <a:rPr sz="2200" spc="-70" dirty="0"/>
              <a:t> </a:t>
            </a:r>
            <a:r>
              <a:rPr sz="2200" dirty="0"/>
              <a:t>нашей</a:t>
            </a:r>
            <a:r>
              <a:rPr sz="2200" spc="-70" dirty="0"/>
              <a:t> </a:t>
            </a:r>
            <a:r>
              <a:rPr sz="2200" spc="-10" dirty="0"/>
              <a:t>группе»</a:t>
            </a:r>
            <a:endParaRPr sz="2200"/>
          </a:p>
          <a:p>
            <a:pPr marL="254635" algn="ctr">
              <a:lnSpc>
                <a:spcPts val="2270"/>
              </a:lnSpc>
            </a:pPr>
            <a:r>
              <a:rPr sz="2200" b="0" dirty="0">
                <a:solidFill>
                  <a:srgbClr val="6E6E6E"/>
                </a:solidFill>
                <a:latin typeface="Times New Roman"/>
                <a:cs typeface="Times New Roman"/>
              </a:rPr>
              <a:t>(итоговый</a:t>
            </a:r>
            <a:r>
              <a:rPr sz="2200" b="0" spc="-135" dirty="0">
                <a:solidFill>
                  <a:srgbClr val="6E6E6E"/>
                </a:solidFill>
                <a:latin typeface="Times New Roman"/>
                <a:cs typeface="Times New Roman"/>
              </a:rPr>
              <a:t> </a:t>
            </a:r>
            <a:r>
              <a:rPr sz="2200" b="0" spc="-10" dirty="0">
                <a:solidFill>
                  <a:srgbClr val="6E6E6E"/>
                </a:solidFill>
                <a:latin typeface="Times New Roman"/>
                <a:cs typeface="Times New Roman"/>
              </a:rPr>
              <a:t>день)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5605" y="999718"/>
            <a:ext cx="5775845" cy="57758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7624" y="1871672"/>
            <a:ext cx="5454015" cy="1982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151515"/>
                </a:solidFill>
                <a:latin typeface="Times New Roman"/>
                <a:cs typeface="Times New Roman"/>
              </a:rPr>
              <a:t>:</a:t>
            </a:r>
            <a:r>
              <a:rPr sz="2400" b="1" spc="465" dirty="0" smtClean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srgbClr val="151515"/>
                </a:solidFill>
                <a:latin typeface="Times New Roman"/>
                <a:cs typeface="Times New Roman"/>
              </a:rPr>
              <a:t>Создать</a:t>
            </a:r>
            <a:r>
              <a:rPr sz="2400" spc="470" dirty="0" smtClean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атмосферу</a:t>
            </a:r>
            <a:r>
              <a:rPr sz="2400" spc="470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общего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праздника</a:t>
            </a:r>
            <a:r>
              <a:rPr sz="2400" spc="455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и</a:t>
            </a:r>
            <a:r>
              <a:rPr sz="2400" spc="459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радости</a:t>
            </a:r>
            <a:r>
              <a:rPr sz="2400" spc="459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от</a:t>
            </a:r>
            <a:r>
              <a:rPr sz="2400" spc="455" dirty="0">
                <a:solidFill>
                  <a:srgbClr val="151515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совместной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деятельности;</a:t>
            </a:r>
            <a:r>
              <a:rPr sz="2400" spc="23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закрепить</a:t>
            </a:r>
            <a:r>
              <a:rPr sz="2400" spc="235" dirty="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положительный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опыт</a:t>
            </a:r>
            <a:r>
              <a:rPr sz="2400" spc="265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дружеского</a:t>
            </a:r>
            <a:r>
              <a:rPr sz="2400" spc="265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151515"/>
                </a:solidFill>
                <a:latin typeface="Times New Roman"/>
                <a:cs typeface="Times New Roman"/>
              </a:rPr>
              <a:t>взаимодействия</a:t>
            </a:r>
            <a:r>
              <a:rPr sz="2400" spc="265" dirty="0">
                <a:solidFill>
                  <a:srgbClr val="151515"/>
                </a:solidFill>
                <a:latin typeface="Times New Roman"/>
                <a:cs typeface="Times New Roman"/>
              </a:rPr>
              <a:t>   </a:t>
            </a:r>
            <a:r>
              <a:rPr sz="2400" spc="-50" dirty="0">
                <a:solidFill>
                  <a:srgbClr val="151515"/>
                </a:solidFill>
                <a:latin typeface="Times New Roman"/>
                <a:cs typeface="Times New Roman"/>
              </a:rPr>
              <a:t>в </a:t>
            </a:r>
            <a:r>
              <a:rPr sz="2400" spc="-10" dirty="0">
                <a:solidFill>
                  <a:srgbClr val="151515"/>
                </a:solidFill>
                <a:latin typeface="Times New Roman"/>
                <a:cs typeface="Times New Roman"/>
              </a:rPr>
              <a:t>группе.</a:t>
            </a:r>
            <a:endParaRPr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0502" y="864029"/>
            <a:ext cx="8925560" cy="19818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R="184785" algn="ctr">
              <a:lnSpc>
                <a:spcPct val="100000"/>
              </a:lnSpc>
              <a:spcBef>
                <a:spcPts val="600"/>
              </a:spcBef>
              <a:tabLst>
                <a:tab pos="2673350" algn="l"/>
              </a:tabLst>
            </a:pPr>
            <a:r>
              <a:rPr sz="60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Неделя</a:t>
            </a:r>
            <a:r>
              <a:rPr sz="6000" b="1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60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4.</a:t>
            </a:r>
            <a:endParaRPr sz="6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6000" b="1" dirty="0">
                <a:solidFill>
                  <a:srgbClr val="0D0D0D"/>
                </a:solidFill>
                <a:latin typeface="Times New Roman"/>
                <a:cs typeface="Times New Roman"/>
              </a:rPr>
              <a:t>«Наша</a:t>
            </a:r>
            <a:r>
              <a:rPr sz="6000" b="1" spc="-11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6000" b="1" spc="-20" dirty="0">
                <a:solidFill>
                  <a:srgbClr val="0D0D0D"/>
                </a:solidFill>
                <a:latin typeface="Times New Roman"/>
                <a:cs typeface="Times New Roman"/>
              </a:rPr>
              <a:t>Родина</a:t>
            </a:r>
            <a:r>
              <a:rPr sz="6000" b="1" spc="-1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6000" b="1" dirty="0">
                <a:solidFill>
                  <a:srgbClr val="0D0D0D"/>
                </a:solidFill>
                <a:latin typeface="Times New Roman"/>
                <a:cs typeface="Times New Roman"/>
              </a:rPr>
              <a:t>—</a:t>
            </a:r>
            <a:r>
              <a:rPr sz="6000" b="1" spc="-1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60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Россия»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0143" y="2761094"/>
            <a:ext cx="9852025" cy="9036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algn="just">
              <a:lnSpc>
                <a:spcPts val="2140"/>
              </a:lnSpc>
              <a:spcBef>
                <a:spcPts val="585"/>
              </a:spcBef>
            </a:pPr>
            <a:r>
              <a:rPr sz="2200" b="1" i="1" dirty="0">
                <a:solidFill>
                  <a:srgbClr val="DF5226"/>
                </a:solidFill>
                <a:latin typeface="Times New Roman"/>
                <a:cs typeface="Times New Roman"/>
              </a:rPr>
              <a:t>Главная</a:t>
            </a:r>
            <a:r>
              <a:rPr sz="2200" b="1" i="1" spc="-2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b="1" i="1" dirty="0">
                <a:solidFill>
                  <a:srgbClr val="DF5226"/>
                </a:solidFill>
                <a:latin typeface="Times New Roman"/>
                <a:cs typeface="Times New Roman"/>
              </a:rPr>
              <a:t>идея:</a:t>
            </a:r>
            <a:r>
              <a:rPr sz="2200" b="1" i="1" spc="-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Сформировать</a:t>
            </a:r>
            <a:r>
              <a:rPr sz="2200" spc="-1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первое</a:t>
            </a:r>
            <a:r>
              <a:rPr sz="2200" spc="-2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позитивное</a:t>
            </a:r>
            <a:r>
              <a:rPr sz="2200" spc="-1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эмоциональное</a:t>
            </a:r>
            <a:r>
              <a:rPr sz="2200" spc="-1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представление</a:t>
            </a:r>
            <a:r>
              <a:rPr sz="2200" spc="-2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spc="-50" dirty="0">
                <a:solidFill>
                  <a:srgbClr val="DF5226"/>
                </a:solidFill>
                <a:latin typeface="Times New Roman"/>
                <a:cs typeface="Times New Roman"/>
              </a:rPr>
              <a:t>о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Родине,</a:t>
            </a:r>
            <a:r>
              <a:rPr sz="2200" spc="40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познакомить</a:t>
            </a:r>
            <a:r>
              <a:rPr sz="2200" spc="40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с</a:t>
            </a:r>
            <a:r>
              <a:rPr sz="2200" spc="40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государственным</a:t>
            </a:r>
            <a:r>
              <a:rPr sz="2200" spc="35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флагом</a:t>
            </a:r>
            <a:r>
              <a:rPr sz="2200" spc="40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и</a:t>
            </a:r>
            <a:r>
              <a:rPr sz="2200" spc="40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доступными</a:t>
            </a:r>
            <a:r>
              <a:rPr sz="2200" spc="35" dirty="0">
                <a:solidFill>
                  <a:srgbClr val="DF5226"/>
                </a:solidFill>
                <a:latin typeface="Times New Roman"/>
                <a:cs typeface="Times New Roman"/>
              </a:rPr>
              <a:t>  </a:t>
            </a:r>
            <a:r>
              <a:rPr sz="2200" spc="-10" dirty="0">
                <a:solidFill>
                  <a:srgbClr val="DF5226"/>
                </a:solidFill>
                <a:latin typeface="Times New Roman"/>
                <a:cs typeface="Times New Roman"/>
              </a:rPr>
              <a:t>культурными </a:t>
            </a:r>
            <a:r>
              <a:rPr sz="2200" dirty="0">
                <a:solidFill>
                  <a:srgbClr val="DF5226"/>
                </a:solidFill>
                <a:latin typeface="Times New Roman"/>
                <a:cs typeface="Times New Roman"/>
              </a:rPr>
              <a:t>символами</a:t>
            </a:r>
            <a:r>
              <a:rPr sz="2200" spc="-10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DF5226"/>
                </a:solidFill>
                <a:latin typeface="Times New Roman"/>
                <a:cs typeface="Times New Roman"/>
              </a:rPr>
              <a:t>России.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7496" y="88100"/>
            <a:ext cx="990917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7314" algn="ctr">
              <a:lnSpc>
                <a:spcPts val="4105"/>
              </a:lnSpc>
              <a:spcBef>
                <a:spcPts val="100"/>
              </a:spcBef>
            </a:pPr>
            <a:r>
              <a:rPr sz="3600" spc="-10" dirty="0"/>
              <a:t>ПОНЕДЕЛЬНИК:</a:t>
            </a:r>
            <a:endParaRPr sz="3600"/>
          </a:p>
          <a:p>
            <a:pPr algn="ctr">
              <a:lnSpc>
                <a:spcPts val="4105"/>
              </a:lnSpc>
              <a:tabLst>
                <a:tab pos="6083300" algn="l"/>
              </a:tabLst>
            </a:pPr>
            <a:r>
              <a:rPr sz="3600" dirty="0"/>
              <a:t>«С</a:t>
            </a:r>
            <a:r>
              <a:rPr sz="3600" spc="-135" dirty="0"/>
              <a:t> </a:t>
            </a:r>
            <a:r>
              <a:rPr sz="3600" dirty="0"/>
              <a:t>чего</a:t>
            </a:r>
            <a:r>
              <a:rPr sz="3600" spc="-114" dirty="0"/>
              <a:t> </a:t>
            </a:r>
            <a:r>
              <a:rPr sz="3600" dirty="0"/>
              <a:t>начинается</a:t>
            </a:r>
            <a:r>
              <a:rPr sz="3600" spc="-114" dirty="0"/>
              <a:t> </a:t>
            </a:r>
            <a:r>
              <a:rPr sz="3600" spc="-10" dirty="0"/>
              <a:t>Родина?</a:t>
            </a:r>
            <a:r>
              <a:rPr sz="3600" dirty="0"/>
              <a:t>	С</a:t>
            </a:r>
            <a:r>
              <a:rPr sz="3600" spc="-114" dirty="0"/>
              <a:t> </a:t>
            </a:r>
            <a:r>
              <a:rPr sz="3600" dirty="0"/>
              <a:t>нашего</a:t>
            </a:r>
            <a:r>
              <a:rPr sz="3600" spc="-110" dirty="0"/>
              <a:t> </a:t>
            </a:r>
            <a:r>
              <a:rPr sz="3600" spc="-10" dirty="0"/>
              <a:t>города!»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69416" y="1987105"/>
            <a:ext cx="110698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1879" y="1987105"/>
            <a:ext cx="1767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Формировать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0362" y="1987105"/>
            <a:ext cx="139128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первичное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9417" y="2353015"/>
            <a:ext cx="5231765" cy="159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представление</a:t>
            </a:r>
            <a:r>
              <a:rPr sz="24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4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родном</a:t>
            </a:r>
            <a:r>
              <a:rPr sz="24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городе/поселке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как</a:t>
            </a:r>
            <a:r>
              <a:rPr sz="2400" spc="55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400" spc="55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месте,</a:t>
            </a:r>
            <a:r>
              <a:rPr sz="2400" spc="55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где</a:t>
            </a:r>
            <a:r>
              <a:rPr sz="2400" spc="55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ребенок</a:t>
            </a:r>
            <a:r>
              <a:rPr sz="2400" spc="56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живет;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</a:t>
            </a:r>
            <a:r>
              <a:rPr sz="2400" spc="48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чувство</a:t>
            </a:r>
            <a:r>
              <a:rPr sz="2400" spc="48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привязанности</a:t>
            </a:r>
            <a:r>
              <a:rPr sz="2400" spc="48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50" dirty="0">
                <a:solidFill>
                  <a:srgbClr val="0D0D0D"/>
                </a:solidFill>
                <a:latin typeface="Times New Roman"/>
                <a:cs typeface="Times New Roman"/>
              </a:rPr>
              <a:t>к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своему</a:t>
            </a:r>
            <a:r>
              <a:rPr sz="24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55" dirty="0">
                <a:solidFill>
                  <a:srgbClr val="0D0D0D"/>
                </a:solidFill>
                <a:latin typeface="Times New Roman"/>
                <a:cs typeface="Times New Roman"/>
              </a:rPr>
              <a:t>дому,</a:t>
            </a:r>
            <a:r>
              <a:rPr sz="2400" spc="-6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улице.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3726" y="1199883"/>
            <a:ext cx="5554433" cy="555443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4963160" marR="5080" indent="-3901440">
              <a:lnSpc>
                <a:spcPct val="72000"/>
              </a:lnSpc>
              <a:spcBef>
                <a:spcPts val="1140"/>
              </a:spcBef>
            </a:pPr>
            <a:r>
              <a:rPr sz="3100" spc="370" dirty="0">
                <a:latin typeface="Trebuchet MS"/>
                <a:cs typeface="Trebuchet MS"/>
              </a:rPr>
              <a:t>ВТОРНИК:</a:t>
            </a:r>
            <a:r>
              <a:rPr sz="3100" spc="140" dirty="0">
                <a:latin typeface="Trebuchet MS"/>
                <a:cs typeface="Trebuchet MS"/>
              </a:rPr>
              <a:t> </a:t>
            </a:r>
            <a:r>
              <a:rPr sz="3100" spc="295" dirty="0">
                <a:latin typeface="Trebuchet MS"/>
                <a:cs typeface="Trebuchet MS"/>
              </a:rPr>
              <a:t>«Символ</a:t>
            </a:r>
            <a:r>
              <a:rPr sz="3100" spc="145" dirty="0">
                <a:latin typeface="Trebuchet MS"/>
                <a:cs typeface="Trebuchet MS"/>
              </a:rPr>
              <a:t> </a:t>
            </a:r>
            <a:r>
              <a:rPr sz="3100" spc="425" dirty="0">
                <a:latin typeface="Trebuchet MS"/>
                <a:cs typeface="Trebuchet MS"/>
              </a:rPr>
              <a:t>нашей</a:t>
            </a:r>
            <a:r>
              <a:rPr sz="3100" spc="150" dirty="0">
                <a:latin typeface="Trebuchet MS"/>
                <a:cs typeface="Trebuchet MS"/>
              </a:rPr>
              <a:t> </a:t>
            </a:r>
            <a:r>
              <a:rPr sz="3100" spc="350" dirty="0">
                <a:latin typeface="Trebuchet MS"/>
                <a:cs typeface="Trebuchet MS"/>
              </a:rPr>
              <a:t>страны</a:t>
            </a:r>
            <a:r>
              <a:rPr sz="3100" spc="140" dirty="0">
                <a:latin typeface="Trebuchet MS"/>
                <a:cs typeface="Trebuchet MS"/>
              </a:rPr>
              <a:t> </a:t>
            </a:r>
            <a:r>
              <a:rPr sz="3100" spc="815" dirty="0">
                <a:latin typeface="Trebuchet MS"/>
                <a:cs typeface="Trebuchet MS"/>
              </a:rPr>
              <a:t>—</a:t>
            </a:r>
            <a:r>
              <a:rPr sz="3100" spc="145" dirty="0">
                <a:latin typeface="Trebuchet MS"/>
                <a:cs typeface="Trebuchet MS"/>
              </a:rPr>
              <a:t> </a:t>
            </a:r>
            <a:r>
              <a:rPr sz="3100" spc="375" dirty="0">
                <a:latin typeface="Trebuchet MS"/>
                <a:cs typeface="Trebuchet MS"/>
              </a:rPr>
              <a:t>флаг </a:t>
            </a:r>
            <a:r>
              <a:rPr sz="3100" spc="270" dirty="0">
                <a:latin typeface="Trebuchet MS"/>
                <a:cs typeface="Trebuchet MS"/>
              </a:rPr>
              <a:t>России»</a:t>
            </a:r>
            <a:endParaRPr sz="31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30379" y="2057400"/>
            <a:ext cx="5090146" cy="1988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lang="ru-RU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Познакомить</a:t>
            </a:r>
            <a:r>
              <a:rPr lang="ru-RU" sz="2400" spc="95" dirty="0" smtClean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dirty="0" smtClean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2400" spc="90" dirty="0" smtClean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государственным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флагом</a:t>
            </a:r>
            <a:r>
              <a:rPr sz="2400" spc="2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России</a:t>
            </a:r>
            <a:r>
              <a:rPr sz="2400" spc="254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(узнавание,</a:t>
            </a:r>
            <a:r>
              <a:rPr sz="2400" spc="254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название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трех</a:t>
            </a:r>
            <a:r>
              <a:rPr sz="2400" spc="49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цветов);</a:t>
            </a:r>
            <a:r>
              <a:rPr sz="2400" spc="49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развивать</a:t>
            </a:r>
            <a:r>
              <a:rPr sz="2400" spc="49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зрительное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восприятие</a:t>
            </a:r>
            <a:r>
              <a:rPr sz="2400" spc="-6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4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чувство</a:t>
            </a:r>
            <a:r>
              <a:rPr sz="24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цвета.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24" y="848156"/>
            <a:ext cx="5887085" cy="5895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5183" rIns="0" bIns="0" rtlCol="0">
            <a:spAutoFit/>
          </a:bodyPr>
          <a:lstStyle/>
          <a:p>
            <a:pPr marL="1969770">
              <a:lnSpc>
                <a:spcPct val="100000"/>
              </a:lnSpc>
              <a:spcBef>
                <a:spcPts val="100"/>
              </a:spcBef>
            </a:pPr>
            <a:r>
              <a:rPr sz="3700" dirty="0"/>
              <a:t>СРЕДА:</a:t>
            </a:r>
            <a:r>
              <a:rPr sz="3700" spc="-105" dirty="0"/>
              <a:t> </a:t>
            </a:r>
            <a:r>
              <a:rPr sz="3700" dirty="0"/>
              <a:t>«Береза</a:t>
            </a:r>
            <a:r>
              <a:rPr sz="3700" spc="-100" dirty="0"/>
              <a:t> </a:t>
            </a:r>
            <a:r>
              <a:rPr sz="3700" dirty="0"/>
              <a:t>—</a:t>
            </a:r>
            <a:r>
              <a:rPr sz="3700" spc="-105" dirty="0"/>
              <a:t> </a:t>
            </a:r>
            <a:r>
              <a:rPr sz="3700" dirty="0"/>
              <a:t>символ</a:t>
            </a:r>
            <a:r>
              <a:rPr sz="3700" spc="-100" dirty="0"/>
              <a:t> </a:t>
            </a:r>
            <a:r>
              <a:rPr sz="3700" spc="-10" dirty="0"/>
              <a:t>России»</a:t>
            </a:r>
            <a:endParaRPr sz="3700"/>
          </a:p>
        </p:txBody>
      </p:sp>
      <p:sp>
        <p:nvSpPr>
          <p:cNvPr id="3" name="object 3"/>
          <p:cNvSpPr txBox="1"/>
          <p:nvPr/>
        </p:nvSpPr>
        <p:spPr>
          <a:xfrm>
            <a:off x="279984" y="2119716"/>
            <a:ext cx="5420995" cy="159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sz="2400" b="1" spc="550" dirty="0" smtClean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Знакомить</a:t>
            </a:r>
            <a:r>
              <a:rPr sz="2400" spc="5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2400" spc="5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березой</a:t>
            </a:r>
            <a:r>
              <a:rPr sz="2400" spc="5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как</a:t>
            </a:r>
            <a:r>
              <a:rPr sz="2400" spc="55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50" dirty="0">
                <a:solidFill>
                  <a:srgbClr val="0D0D0D"/>
                </a:solidFill>
                <a:latin typeface="Times New Roman"/>
                <a:cs typeface="Times New Roman"/>
              </a:rPr>
              <a:t>с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символом</a:t>
            </a:r>
            <a:r>
              <a:rPr sz="2400" spc="-1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русской</a:t>
            </a:r>
            <a:r>
              <a:rPr sz="2400" spc="-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природы;</a:t>
            </a:r>
            <a:r>
              <a:rPr sz="2400" spc="-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эстетическое</a:t>
            </a:r>
            <a:r>
              <a:rPr sz="2400" spc="20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восприятие,</a:t>
            </a:r>
            <a:r>
              <a:rPr sz="2400" spc="204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умение</a:t>
            </a:r>
            <a:r>
              <a:rPr sz="2400" spc="2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видеть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красоту</a:t>
            </a:r>
            <a:r>
              <a:rPr sz="2400" spc="-10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родного</a:t>
            </a:r>
            <a:r>
              <a:rPr sz="2400" spc="-11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края.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7234" y="913320"/>
            <a:ext cx="5924524" cy="59245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6899" rIns="0" bIns="0" rtlCol="0">
            <a:spAutoFit/>
          </a:bodyPr>
          <a:lstStyle/>
          <a:p>
            <a:pPr marL="402590">
              <a:lnSpc>
                <a:spcPct val="100000"/>
              </a:lnSpc>
              <a:spcBef>
                <a:spcPts val="100"/>
              </a:spcBef>
            </a:pPr>
            <a:r>
              <a:rPr sz="2800" spc="280" dirty="0">
                <a:latin typeface="Trebuchet MS"/>
                <a:cs typeface="Trebuchet MS"/>
              </a:rPr>
              <a:t>ЧЕТВЕРГ:</a:t>
            </a:r>
            <a:r>
              <a:rPr sz="2800" spc="135" dirty="0">
                <a:latin typeface="Trebuchet MS"/>
                <a:cs typeface="Trebuchet MS"/>
              </a:rPr>
              <a:t> </a:t>
            </a:r>
            <a:r>
              <a:rPr sz="2800" spc="265" dirty="0">
                <a:latin typeface="Trebuchet MS"/>
                <a:cs typeface="Trebuchet MS"/>
              </a:rPr>
              <a:t>«Русские</a:t>
            </a:r>
            <a:r>
              <a:rPr sz="2800" spc="140" dirty="0">
                <a:latin typeface="Trebuchet MS"/>
                <a:cs typeface="Trebuchet MS"/>
              </a:rPr>
              <a:t> </a:t>
            </a:r>
            <a:r>
              <a:rPr sz="2800" spc="350" dirty="0">
                <a:latin typeface="Trebuchet MS"/>
                <a:cs typeface="Trebuchet MS"/>
              </a:rPr>
              <a:t>игрушки</a:t>
            </a:r>
            <a:r>
              <a:rPr sz="2800" spc="140" dirty="0">
                <a:latin typeface="Trebuchet MS"/>
                <a:cs typeface="Trebuchet MS"/>
              </a:rPr>
              <a:t> </a:t>
            </a:r>
            <a:r>
              <a:rPr sz="2800" spc="720" dirty="0">
                <a:latin typeface="Trebuchet MS"/>
                <a:cs typeface="Trebuchet MS"/>
              </a:rPr>
              <a:t>—</a:t>
            </a:r>
            <a:r>
              <a:rPr sz="2800" spc="135" dirty="0">
                <a:latin typeface="Trebuchet MS"/>
                <a:cs typeface="Trebuchet MS"/>
              </a:rPr>
              <a:t> </a:t>
            </a:r>
            <a:r>
              <a:rPr sz="2800" spc="355" dirty="0">
                <a:latin typeface="Trebuchet MS"/>
                <a:cs typeface="Trebuchet MS"/>
              </a:rPr>
              <a:t>матрешки</a:t>
            </a:r>
            <a:r>
              <a:rPr sz="2800" spc="140" dirty="0">
                <a:latin typeface="Trebuchet MS"/>
                <a:cs typeface="Trebuchet MS"/>
              </a:rPr>
              <a:t> </a:t>
            </a:r>
            <a:r>
              <a:rPr sz="2800" spc="434" dirty="0">
                <a:latin typeface="Trebuchet MS"/>
                <a:cs typeface="Trebuchet MS"/>
              </a:rPr>
              <a:t>да</a:t>
            </a:r>
            <a:r>
              <a:rPr sz="2800" spc="140" dirty="0">
                <a:latin typeface="Trebuchet MS"/>
                <a:cs typeface="Trebuchet MS"/>
              </a:rPr>
              <a:t> </a:t>
            </a:r>
            <a:r>
              <a:rPr sz="2800" spc="330" dirty="0">
                <a:latin typeface="Trebuchet MS"/>
                <a:cs typeface="Trebuchet MS"/>
              </a:rPr>
              <a:t>ложки»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758" y="953998"/>
            <a:ext cx="5829846" cy="583775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6173177" y="1709671"/>
            <a:ext cx="5675630" cy="2383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7000"/>
              </a:lnSpc>
              <a:spcBef>
                <a:spcPts val="100"/>
              </a:spcBef>
            </a:pPr>
            <a:r>
              <a:rPr lang="ru-RU" b="1" dirty="0" smtClean="0">
                <a:latin typeface="Times New Roman"/>
                <a:cs typeface="Times New Roman"/>
              </a:rPr>
              <a:t>Задача</a:t>
            </a:r>
            <a:r>
              <a:rPr b="1" dirty="0" smtClean="0">
                <a:latin typeface="Times New Roman"/>
                <a:cs typeface="Times New Roman"/>
              </a:rPr>
              <a:t>:</a:t>
            </a:r>
            <a:r>
              <a:rPr b="1" spc="175" dirty="0" smtClean="0">
                <a:latin typeface="Times New Roman"/>
                <a:cs typeface="Times New Roman"/>
              </a:rPr>
              <a:t>  </a:t>
            </a:r>
            <a:r>
              <a:rPr dirty="0"/>
              <a:t>Знакомить</a:t>
            </a:r>
            <a:r>
              <a:rPr spc="180" dirty="0"/>
              <a:t>  </a:t>
            </a:r>
            <a:r>
              <a:rPr dirty="0"/>
              <a:t>с</a:t>
            </a:r>
            <a:r>
              <a:rPr spc="180" dirty="0"/>
              <a:t>  </a:t>
            </a:r>
            <a:r>
              <a:rPr dirty="0"/>
              <a:t>народной</a:t>
            </a:r>
            <a:r>
              <a:rPr spc="180" dirty="0"/>
              <a:t>  </a:t>
            </a:r>
            <a:r>
              <a:rPr spc="-10" dirty="0"/>
              <a:t>игрушкой </a:t>
            </a:r>
            <a:r>
              <a:rPr dirty="0"/>
              <a:t>(матрешка)</a:t>
            </a:r>
            <a:r>
              <a:rPr spc="254" dirty="0"/>
              <a:t> </a:t>
            </a:r>
            <a:r>
              <a:rPr dirty="0"/>
              <a:t>и</a:t>
            </a:r>
            <a:r>
              <a:rPr spc="254" dirty="0"/>
              <a:t> </a:t>
            </a:r>
            <a:r>
              <a:rPr dirty="0"/>
              <a:t>музыкальным</a:t>
            </a:r>
            <a:r>
              <a:rPr spc="254" dirty="0"/>
              <a:t> </a:t>
            </a:r>
            <a:r>
              <a:rPr spc="-10" dirty="0"/>
              <a:t>инструментом </a:t>
            </a:r>
            <a:r>
              <a:rPr dirty="0"/>
              <a:t>(ложки)</a:t>
            </a:r>
            <a:r>
              <a:rPr spc="-20" dirty="0"/>
              <a:t> </a:t>
            </a:r>
            <a:r>
              <a:rPr dirty="0"/>
              <a:t>как</a:t>
            </a:r>
            <a:r>
              <a:rPr spc="-15" dirty="0"/>
              <a:t> </a:t>
            </a:r>
            <a:r>
              <a:rPr dirty="0"/>
              <a:t>элементами</a:t>
            </a:r>
            <a:r>
              <a:rPr spc="-20" dirty="0"/>
              <a:t> </a:t>
            </a:r>
            <a:r>
              <a:rPr dirty="0"/>
              <a:t>русской</a:t>
            </a:r>
            <a:r>
              <a:rPr spc="-15" dirty="0"/>
              <a:t> </a:t>
            </a:r>
            <a:r>
              <a:rPr spc="-10" dirty="0"/>
              <a:t>культуры; </a:t>
            </a:r>
            <a:r>
              <a:rPr dirty="0"/>
              <a:t>развивать</a:t>
            </a:r>
            <a:r>
              <a:rPr spc="70" dirty="0"/>
              <a:t> </a:t>
            </a:r>
            <a:r>
              <a:rPr dirty="0"/>
              <a:t>интерес</a:t>
            </a:r>
            <a:r>
              <a:rPr spc="75" dirty="0"/>
              <a:t> </a:t>
            </a:r>
            <a:r>
              <a:rPr dirty="0"/>
              <a:t>к</a:t>
            </a:r>
            <a:r>
              <a:rPr spc="75" dirty="0"/>
              <a:t> </a:t>
            </a:r>
            <a:r>
              <a:rPr dirty="0"/>
              <a:t>народному</a:t>
            </a:r>
            <a:r>
              <a:rPr spc="75" dirty="0"/>
              <a:t> </a:t>
            </a:r>
            <a:r>
              <a:rPr spc="-10" dirty="0"/>
              <a:t>творчеству </a:t>
            </a:r>
            <a:r>
              <a:rPr dirty="0"/>
              <a:t>и</a:t>
            </a:r>
            <a:r>
              <a:rPr spc="-35" dirty="0"/>
              <a:t> </a:t>
            </a:r>
            <a:r>
              <a:rPr dirty="0"/>
              <a:t>к</a:t>
            </a:r>
            <a:r>
              <a:rPr spc="-30" dirty="0"/>
              <a:t> </a:t>
            </a:r>
            <a:r>
              <a:rPr spc="-10" dirty="0"/>
              <a:t>народным</a:t>
            </a:r>
            <a:r>
              <a:rPr spc="-30" dirty="0"/>
              <a:t> </a:t>
            </a:r>
            <a:r>
              <a:rPr spc="-10" dirty="0"/>
              <a:t>играм.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4459" rIns="0" bIns="0" rtlCol="0">
            <a:spAutoFit/>
          </a:bodyPr>
          <a:lstStyle/>
          <a:p>
            <a:pPr marL="1363345">
              <a:lnSpc>
                <a:spcPct val="100000"/>
              </a:lnSpc>
              <a:spcBef>
                <a:spcPts val="100"/>
              </a:spcBef>
            </a:pPr>
            <a:r>
              <a:rPr dirty="0"/>
              <a:t>ПЯТНИЦА:</a:t>
            </a:r>
            <a:r>
              <a:rPr spc="-140" dirty="0"/>
              <a:t> </a:t>
            </a:r>
            <a:r>
              <a:rPr dirty="0"/>
              <a:t>«Люблю</a:t>
            </a:r>
            <a:r>
              <a:rPr spc="-135" dirty="0"/>
              <a:t> </a:t>
            </a:r>
            <a:r>
              <a:rPr dirty="0"/>
              <a:t>тебя,</a:t>
            </a:r>
            <a:r>
              <a:rPr spc="-135" dirty="0"/>
              <a:t> </a:t>
            </a:r>
            <a:r>
              <a:rPr dirty="0"/>
              <a:t>моя</a:t>
            </a:r>
            <a:r>
              <a:rPr spc="-135" dirty="0"/>
              <a:t> </a:t>
            </a:r>
            <a:r>
              <a:rPr spc="-10" dirty="0"/>
              <a:t>Россия!»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9699" y="1947656"/>
            <a:ext cx="4150360" cy="803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  <a:tabLst>
                <a:tab pos="989330" algn="l"/>
                <a:tab pos="2513330" algn="l"/>
                <a:tab pos="2540000" algn="l"/>
                <a:tab pos="2846705" algn="l"/>
              </a:tabLst>
            </a:pPr>
            <a:r>
              <a:rPr lang="ru-RU"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lang="ru-RU" sz="2400" b="1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 err="1" smtClean="0">
                <a:solidFill>
                  <a:srgbClr val="0D0D0D"/>
                </a:solidFill>
                <a:latin typeface="Times New Roman"/>
                <a:cs typeface="Times New Roman"/>
              </a:rPr>
              <a:t>Обобщить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5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закрепить положительные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		</a:t>
            </a:r>
            <a:r>
              <a:rPr sz="2400" spc="-25" dirty="0">
                <a:solidFill>
                  <a:srgbClr val="0D0D0D"/>
                </a:solidFill>
                <a:latin typeface="Times New Roman"/>
                <a:cs typeface="Times New Roman"/>
              </a:rPr>
              <a:t>впечатления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699" y="2730294"/>
            <a:ext cx="1133475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100"/>
              </a:spcBef>
            </a:pP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детей, проекта; успеха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3327" y="2730294"/>
            <a:ext cx="300609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 marR="5080" indent="-314960" algn="just">
              <a:lnSpc>
                <a:spcPct val="107000"/>
              </a:lnSpc>
              <a:spcBef>
                <a:spcPts val="100"/>
              </a:spcBef>
            </a:pP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полученные</a:t>
            </a:r>
            <a:r>
              <a:rPr sz="2400" spc="270" dirty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400" spc="270" dirty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spc="-20" dirty="0">
                <a:solidFill>
                  <a:srgbClr val="0D0D0D"/>
                </a:solidFill>
                <a:latin typeface="Times New Roman"/>
                <a:cs typeface="Times New Roman"/>
              </a:rPr>
              <a:t>ходе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создать</a:t>
            </a:r>
            <a:r>
              <a:rPr sz="2400" spc="385" dirty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ситуацию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400" spc="560" dirty="0">
                <a:solidFill>
                  <a:srgbClr val="0D0D0D"/>
                </a:solidFill>
                <a:latin typeface="Times New Roman"/>
                <a:cs typeface="Times New Roman"/>
              </a:rPr>
              <a:t>  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радости</a:t>
            </a:r>
            <a:r>
              <a:rPr sz="2400" spc="560" dirty="0">
                <a:solidFill>
                  <a:srgbClr val="0D0D0D"/>
                </a:solidFill>
                <a:latin typeface="Times New Roman"/>
                <a:cs typeface="Times New Roman"/>
              </a:rPr>
              <a:t>    </a:t>
            </a:r>
            <a:r>
              <a:rPr sz="2400" spc="-25" dirty="0">
                <a:solidFill>
                  <a:srgbClr val="0D0D0D"/>
                </a:solidFill>
                <a:latin typeface="Times New Roman"/>
                <a:cs typeface="Times New Roman"/>
              </a:rPr>
              <a:t>от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699" y="3929659"/>
            <a:ext cx="3119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совместного</a:t>
            </a:r>
            <a:r>
              <a:rPr sz="2400" spc="-10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праздника.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9797" y="1280515"/>
            <a:ext cx="7183437" cy="54100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9622" y="2245220"/>
            <a:ext cx="7927340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0" dirty="0">
                <a:latin typeface="Times New Roman"/>
                <a:cs typeface="Times New Roman"/>
              </a:rPr>
              <a:t>Спасибо</a:t>
            </a:r>
            <a:r>
              <a:rPr sz="6600" b="0" spc="-160" dirty="0">
                <a:latin typeface="Times New Roman"/>
                <a:cs typeface="Times New Roman"/>
              </a:rPr>
              <a:t> </a:t>
            </a:r>
            <a:r>
              <a:rPr sz="6600" b="0" dirty="0">
                <a:latin typeface="Times New Roman"/>
                <a:cs typeface="Times New Roman"/>
              </a:rPr>
              <a:t>за</a:t>
            </a:r>
            <a:r>
              <a:rPr sz="6600" b="0" spc="-165" dirty="0">
                <a:latin typeface="Times New Roman"/>
                <a:cs typeface="Times New Roman"/>
              </a:rPr>
              <a:t> </a:t>
            </a:r>
            <a:r>
              <a:rPr sz="6600" b="0" spc="-10" dirty="0">
                <a:latin typeface="Times New Roman"/>
                <a:cs typeface="Times New Roman"/>
              </a:rPr>
              <a:t>внимание!</a:t>
            </a:r>
            <a:endParaRPr sz="6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663" y="158305"/>
            <a:ext cx="272161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240" dirty="0">
                <a:latin typeface="Trebuchet MS"/>
                <a:cs typeface="Trebuchet MS"/>
              </a:rPr>
              <a:t>Цель</a:t>
            </a:r>
            <a:r>
              <a:rPr sz="2800" b="0" spc="40" dirty="0">
                <a:latin typeface="Trebuchet MS"/>
                <a:cs typeface="Trebuchet MS"/>
              </a:rPr>
              <a:t> </a:t>
            </a:r>
            <a:r>
              <a:rPr sz="2800" b="0" spc="190" dirty="0">
                <a:latin typeface="Trebuchet MS"/>
                <a:cs typeface="Trebuchet MS"/>
              </a:rPr>
              <a:t>проекта: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816" y="671735"/>
            <a:ext cx="11668125" cy="1487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385" marR="5080" indent="625475">
              <a:lnSpc>
                <a:spcPct val="107000"/>
              </a:lnSpc>
              <a:spcBef>
                <a:spcPts val="100"/>
              </a:spcBef>
            </a:pP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Формирование</a:t>
            </a:r>
            <a:r>
              <a:rPr sz="20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у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детей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раннего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возраста</a:t>
            </a:r>
            <a:r>
              <a:rPr sz="20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первичных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представлений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себе,</a:t>
            </a:r>
            <a:r>
              <a:rPr sz="20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семье,</a:t>
            </a:r>
            <a:r>
              <a:rPr sz="20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детском</a:t>
            </a:r>
            <a:r>
              <a:rPr sz="20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саде</a:t>
            </a:r>
            <a:r>
              <a:rPr sz="20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spc="-50" dirty="0">
                <a:solidFill>
                  <a:srgbClr val="0D0D0D"/>
                </a:solidFill>
                <a:latin typeface="Times New Roman"/>
                <a:cs typeface="Times New Roman"/>
              </a:rPr>
              <a:t>и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своей</a:t>
            </a:r>
            <a:r>
              <a:rPr sz="20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стране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как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0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D0D0D"/>
                </a:solidFill>
                <a:latin typeface="Times New Roman"/>
                <a:cs typeface="Times New Roman"/>
              </a:rPr>
              <a:t>чем-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то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родном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важном,</a:t>
            </a:r>
            <a:r>
              <a:rPr sz="20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воспитание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D0D0D"/>
                </a:solidFill>
                <a:latin typeface="Times New Roman"/>
                <a:cs typeface="Times New Roman"/>
              </a:rPr>
              <a:t>доброжелательных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отношений</a:t>
            </a:r>
            <a:r>
              <a:rPr sz="20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0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группе.</a:t>
            </a:r>
            <a:endParaRPr sz="2000">
              <a:latin typeface="Times New Roman"/>
              <a:cs typeface="Times New Roman"/>
            </a:endParaRPr>
          </a:p>
          <a:p>
            <a:pPr marL="290830">
              <a:lnSpc>
                <a:spcPct val="100000"/>
              </a:lnSpc>
              <a:spcBef>
                <a:spcPts val="660"/>
              </a:spcBef>
              <a:tabLst>
                <a:tab pos="1864995" algn="l"/>
              </a:tabLst>
            </a:pPr>
            <a:r>
              <a:rPr sz="2800" spc="240" dirty="0">
                <a:solidFill>
                  <a:srgbClr val="0D0D0D"/>
                </a:solidFill>
                <a:latin typeface="Trebuchet MS"/>
                <a:cs typeface="Trebuchet MS"/>
              </a:rPr>
              <a:t>Задачи</a:t>
            </a:r>
            <a:r>
              <a:rPr sz="2800" dirty="0">
                <a:solidFill>
                  <a:srgbClr val="0D0D0D"/>
                </a:solidFill>
                <a:latin typeface="Trebuchet MS"/>
                <a:cs typeface="Trebuchet MS"/>
              </a:rPr>
              <a:t>	</a:t>
            </a:r>
            <a:r>
              <a:rPr sz="2800" spc="195" dirty="0">
                <a:solidFill>
                  <a:srgbClr val="0D0D0D"/>
                </a:solidFill>
                <a:latin typeface="Trebuchet MS"/>
                <a:cs typeface="Trebuchet MS"/>
              </a:rPr>
              <a:t>проекта</a:t>
            </a:r>
            <a:r>
              <a:rPr sz="1600" spc="195" dirty="0">
                <a:solidFill>
                  <a:srgbClr val="0D0D0D"/>
                </a:solidFill>
                <a:latin typeface="Trebuchet MS"/>
                <a:cs typeface="Trebuchet MS"/>
              </a:rPr>
              <a:t>: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1600" b="1" i="1" dirty="0">
                <a:solidFill>
                  <a:srgbClr val="0D0D0D"/>
                </a:solidFill>
                <a:latin typeface="Times New Roman"/>
                <a:cs typeface="Times New Roman"/>
              </a:rPr>
              <a:t>1.</a:t>
            </a:r>
            <a:r>
              <a:rPr sz="16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Образовательные: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816" y="2201943"/>
            <a:ext cx="211454" cy="12712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600" spc="-50" dirty="0">
                <a:solidFill>
                  <a:srgbClr val="0D0D0D"/>
                </a:solidFill>
                <a:latin typeface="Segoe UI Symbol"/>
                <a:cs typeface="Segoe UI Symbol"/>
              </a:rPr>
              <a:t>❖</a:t>
            </a:r>
            <a:endParaRPr sz="1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spc="-50" dirty="0">
                <a:solidFill>
                  <a:srgbClr val="0D0D0D"/>
                </a:solidFill>
                <a:latin typeface="Segoe UI Symbol"/>
                <a:cs typeface="Segoe UI Symbol"/>
              </a:rPr>
              <a:t>❖</a:t>
            </a:r>
            <a:endParaRPr sz="1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spc="-50" dirty="0">
                <a:solidFill>
                  <a:srgbClr val="0D0D0D"/>
                </a:solidFill>
                <a:latin typeface="Segoe UI Symbol"/>
                <a:cs typeface="Segoe UI Symbol"/>
              </a:rPr>
              <a:t>❖</a:t>
            </a:r>
            <a:endParaRPr sz="1600">
              <a:latin typeface="Segoe UI Symbol"/>
              <a:cs typeface="Segoe UI Symbol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600" spc="-50" dirty="0">
                <a:solidFill>
                  <a:srgbClr val="0D0D0D"/>
                </a:solidFill>
                <a:latin typeface="Segoe UI Symbol"/>
                <a:cs typeface="Segoe UI Symbol"/>
              </a:rPr>
              <a:t>❖</a:t>
            </a:r>
            <a:endParaRPr sz="1600">
              <a:latin typeface="Segoe UI Symbol"/>
              <a:cs typeface="Segoe UI 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494" y="2235420"/>
            <a:ext cx="11593830" cy="3830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525520">
              <a:lnSpc>
                <a:spcPct val="106900"/>
              </a:lnSpc>
              <a:spcBef>
                <a:spcPts val="100"/>
              </a:spcBef>
            </a:pP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Знакомить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понятиями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«дом»,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«семья»,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«детский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сад»,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«Родина»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(как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место,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где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мы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живем).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Знакомить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государственным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символом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—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0D0D0D"/>
                </a:solidFill>
                <a:latin typeface="Times New Roman"/>
                <a:cs typeface="Times New Roman"/>
              </a:rPr>
              <a:t>флагом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России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(узнавание).</a:t>
            </a:r>
            <a:endParaRPr sz="16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30"/>
              </a:spcBef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Закреплять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умение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называть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свое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имя,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имена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членов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семьи.</a:t>
            </a:r>
            <a:endParaRPr sz="1600">
              <a:latin typeface="Times New Roman"/>
              <a:cs typeface="Times New Roman"/>
            </a:endParaRPr>
          </a:p>
          <a:p>
            <a:pPr marL="38100">
              <a:lnSpc>
                <a:spcPts val="1910"/>
              </a:lnSpc>
              <a:spcBef>
                <a:spcPts val="930"/>
              </a:spcBef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Формировать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первичные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представления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доме,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семье,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группе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детского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сада.</a:t>
            </a:r>
            <a:endParaRPr sz="1600">
              <a:latin typeface="Times New Roman"/>
              <a:cs typeface="Times New Roman"/>
            </a:endParaRPr>
          </a:p>
          <a:p>
            <a:pPr marL="2289175" indent="-201295">
              <a:lnSpc>
                <a:spcPts val="1910"/>
              </a:lnSpc>
              <a:buAutoNum type="arabicPeriod" startAt="2"/>
              <a:tabLst>
                <a:tab pos="2289175" algn="l"/>
              </a:tabLst>
            </a:pPr>
            <a:r>
              <a:rPr sz="16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Развивающие:</a:t>
            </a:r>
            <a:endParaRPr sz="1600">
              <a:latin typeface="Times New Roman"/>
              <a:cs typeface="Times New Roman"/>
            </a:endParaRPr>
          </a:p>
          <a:p>
            <a:pPr marL="2373630" lvl="1" indent="-285115">
              <a:lnSpc>
                <a:spcPct val="100000"/>
              </a:lnSpc>
              <a:spcBef>
                <a:spcPts val="935"/>
              </a:spcBef>
              <a:buFont typeface="Segoe UI Symbol"/>
              <a:buChar char="❖"/>
              <a:tabLst>
                <a:tab pos="2373630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Развивать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эмоциональную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отзывчивость,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любознательность</a:t>
            </a:r>
            <a:endParaRPr sz="1600">
              <a:latin typeface="Times New Roman"/>
              <a:cs typeface="Times New Roman"/>
            </a:endParaRPr>
          </a:p>
          <a:p>
            <a:pPr marL="2373630" lvl="1" indent="-285115">
              <a:lnSpc>
                <a:spcPct val="100000"/>
              </a:lnSpc>
              <a:spcBef>
                <a:spcPts val="930"/>
              </a:spcBef>
              <a:buFont typeface="Segoe UI Symbol"/>
              <a:buChar char="❖"/>
              <a:tabLst>
                <a:tab pos="2373630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Развивать</a:t>
            </a:r>
            <a:r>
              <a:rPr sz="16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речь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через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обсуждение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семейных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фотографий,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чтение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стихов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16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потешек.</a:t>
            </a:r>
            <a:endParaRPr sz="1600">
              <a:latin typeface="Times New Roman"/>
              <a:cs typeface="Times New Roman"/>
            </a:endParaRPr>
          </a:p>
          <a:p>
            <a:pPr marL="2373630" lvl="1" indent="-285115">
              <a:lnSpc>
                <a:spcPct val="100000"/>
              </a:lnSpc>
              <a:spcBef>
                <a:spcPts val="930"/>
              </a:spcBef>
              <a:buFont typeface="Segoe UI Symbol"/>
              <a:buChar char="❖"/>
              <a:tabLst>
                <a:tab pos="2373630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Развивать</a:t>
            </a:r>
            <a:r>
              <a:rPr sz="16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мелкую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моторику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процессе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творческой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деятельности.</a:t>
            </a:r>
            <a:endParaRPr sz="1600">
              <a:latin typeface="Times New Roman"/>
              <a:cs typeface="Times New Roman"/>
            </a:endParaRPr>
          </a:p>
          <a:p>
            <a:pPr marL="3562350">
              <a:lnSpc>
                <a:spcPct val="100000"/>
              </a:lnSpc>
              <a:spcBef>
                <a:spcPts val="830"/>
              </a:spcBef>
            </a:pPr>
            <a:r>
              <a:rPr sz="1600" b="1" i="1" dirty="0">
                <a:solidFill>
                  <a:srgbClr val="0D0D0D"/>
                </a:solidFill>
                <a:latin typeface="Times New Roman"/>
                <a:cs typeface="Times New Roman"/>
              </a:rPr>
              <a:t>3.</a:t>
            </a:r>
            <a:r>
              <a:rPr sz="1600" b="1" i="1" spc="-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Воспитательные:</a:t>
            </a:r>
            <a:endParaRPr sz="1600">
              <a:latin typeface="Times New Roman"/>
              <a:cs typeface="Times New Roman"/>
            </a:endParaRPr>
          </a:p>
          <a:p>
            <a:pPr marL="3848735" lvl="2" indent="-285115">
              <a:lnSpc>
                <a:spcPct val="100000"/>
              </a:lnSpc>
              <a:spcBef>
                <a:spcPts val="930"/>
              </a:spcBef>
              <a:buFont typeface="Segoe UI Symbol"/>
              <a:buChar char="❖"/>
              <a:tabLst>
                <a:tab pos="3848735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чувство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любви</a:t>
            </a:r>
            <a:r>
              <a:rPr sz="1600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привязанности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1600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своей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семье,</a:t>
            </a:r>
            <a:r>
              <a:rPr sz="1600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дому,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0D0D0D"/>
                </a:solidFill>
                <a:latin typeface="Times New Roman"/>
                <a:cs typeface="Times New Roman"/>
              </a:rPr>
              <a:t>детскому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саду.</a:t>
            </a:r>
            <a:endParaRPr sz="1600">
              <a:latin typeface="Times New Roman"/>
              <a:cs typeface="Times New Roman"/>
            </a:endParaRPr>
          </a:p>
          <a:p>
            <a:pPr marL="3848735" lvl="2" indent="-285115">
              <a:lnSpc>
                <a:spcPct val="100000"/>
              </a:lnSpc>
              <a:spcBef>
                <a:spcPts val="135"/>
              </a:spcBef>
              <a:buFont typeface="Segoe UI Symbol"/>
              <a:buChar char="❖"/>
              <a:tabLst>
                <a:tab pos="3848735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доброжелательное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отношение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сверстникам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взрослым</a:t>
            </a:r>
            <a:r>
              <a:rPr sz="16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16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группе.</a:t>
            </a:r>
            <a:endParaRPr sz="1600">
              <a:latin typeface="Times New Roman"/>
              <a:cs typeface="Times New Roman"/>
            </a:endParaRPr>
          </a:p>
          <a:p>
            <a:pPr marL="3848735" lvl="2" indent="-285115">
              <a:lnSpc>
                <a:spcPct val="100000"/>
              </a:lnSpc>
              <a:spcBef>
                <a:spcPts val="130"/>
              </a:spcBef>
              <a:buFont typeface="Segoe UI Symbol"/>
              <a:buChar char="❖"/>
              <a:tabLst>
                <a:tab pos="3848735" algn="l"/>
              </a:tabLst>
            </a:pP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бережное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отношение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игрушкам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вещам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группе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(как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16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D0D0D"/>
                </a:solidFill>
                <a:latin typeface="Times New Roman"/>
                <a:cs typeface="Times New Roman"/>
              </a:rPr>
              <a:t>общему</a:t>
            </a:r>
            <a:r>
              <a:rPr sz="16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0D0D0D"/>
                </a:solidFill>
                <a:latin typeface="Times New Roman"/>
                <a:cs typeface="Times New Roman"/>
              </a:rPr>
              <a:t>«дому»).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584" rIns="0" bIns="0" rtlCol="0">
            <a:spAutoFit/>
          </a:bodyPr>
          <a:lstStyle/>
          <a:p>
            <a:pPr marL="486409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Этапы</a:t>
            </a:r>
            <a:r>
              <a:rPr sz="3600" spc="-114" dirty="0"/>
              <a:t> </a:t>
            </a:r>
            <a:r>
              <a:rPr sz="3600" dirty="0"/>
              <a:t>реализации</a:t>
            </a:r>
            <a:r>
              <a:rPr sz="3600" spc="-110" dirty="0"/>
              <a:t> </a:t>
            </a:r>
            <a:r>
              <a:rPr sz="3600" spc="-10" dirty="0"/>
              <a:t>проекта: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612545" y="3261054"/>
            <a:ext cx="2220595" cy="1339215"/>
            <a:chOff x="612545" y="3261054"/>
            <a:chExt cx="2220595" cy="1339215"/>
          </a:xfrm>
        </p:grpSpPr>
        <p:sp>
          <p:nvSpPr>
            <p:cNvPr id="4" name="object 4"/>
            <p:cNvSpPr/>
            <p:nvPr/>
          </p:nvSpPr>
          <p:spPr>
            <a:xfrm>
              <a:off x="618845" y="3267709"/>
              <a:ext cx="2207895" cy="1325880"/>
            </a:xfrm>
            <a:custGeom>
              <a:avLst/>
              <a:gdLst/>
              <a:ahLst/>
              <a:cxnLst/>
              <a:rect l="l" t="t" r="r" b="b"/>
              <a:pathLst>
                <a:path w="2207895" h="1325879">
                  <a:moveTo>
                    <a:pt x="2207514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0" y="1325880"/>
                  </a:lnTo>
                  <a:lnTo>
                    <a:pt x="214198" y="1325880"/>
                  </a:lnTo>
                  <a:lnTo>
                    <a:pt x="214198" y="213360"/>
                  </a:lnTo>
                  <a:lnTo>
                    <a:pt x="2207514" y="213360"/>
                  </a:lnTo>
                  <a:lnTo>
                    <a:pt x="2207514" y="0"/>
                  </a:lnTo>
                  <a:close/>
                </a:path>
              </a:pathLst>
            </a:custGeom>
            <a:solidFill>
              <a:srgbClr val="DF52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8845" y="3267354"/>
              <a:ext cx="2207895" cy="1327150"/>
            </a:xfrm>
            <a:custGeom>
              <a:avLst/>
              <a:gdLst/>
              <a:ahLst/>
              <a:cxnLst/>
              <a:rect l="l" t="t" r="r" b="b"/>
              <a:pathLst>
                <a:path w="2207895" h="1327150">
                  <a:moveTo>
                    <a:pt x="2207514" y="0"/>
                  </a:moveTo>
                  <a:lnTo>
                    <a:pt x="2207514" y="213487"/>
                  </a:lnTo>
                  <a:lnTo>
                    <a:pt x="214198" y="213487"/>
                  </a:lnTo>
                  <a:lnTo>
                    <a:pt x="214198" y="1326603"/>
                  </a:lnTo>
                  <a:lnTo>
                    <a:pt x="0" y="1326603"/>
                  </a:lnTo>
                  <a:lnTo>
                    <a:pt x="0" y="0"/>
                  </a:lnTo>
                  <a:lnTo>
                    <a:pt x="2207514" y="0"/>
                  </a:lnTo>
                  <a:close/>
                </a:path>
              </a:pathLst>
            </a:custGeom>
            <a:ln w="12599">
              <a:solidFill>
                <a:srgbClr val="DF52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3574" y="3474245"/>
            <a:ext cx="1634489" cy="64325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00" b="1" i="1" dirty="0">
                <a:solidFill>
                  <a:srgbClr val="FF0000"/>
                </a:solidFill>
                <a:latin typeface="Times New Roman"/>
                <a:cs typeface="Times New Roman"/>
              </a:rPr>
              <a:t>1 </a:t>
            </a:r>
            <a:r>
              <a:rPr sz="1700" b="1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неделя</a:t>
            </a:r>
            <a:r>
              <a:rPr sz="1700" i="1" spc="-1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 marL="66675">
              <a:lnSpc>
                <a:spcPct val="100000"/>
              </a:lnSpc>
              <a:spcBef>
                <a:spcPts val="395"/>
              </a:spcBef>
            </a:pP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«Я</a:t>
            </a:r>
            <a:r>
              <a:rPr sz="1700" b="1" i="1" spc="-2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и</a:t>
            </a:r>
            <a:r>
              <a:rPr sz="1700" b="1" i="1" spc="-2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моя</a:t>
            </a:r>
            <a:r>
              <a:rPr sz="1700" b="1" i="1" spc="-1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семья»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87421" y="2714941"/>
            <a:ext cx="388620" cy="388620"/>
            <a:chOff x="2487421" y="2714941"/>
            <a:chExt cx="388620" cy="388620"/>
          </a:xfrm>
        </p:grpSpPr>
        <p:sp>
          <p:nvSpPr>
            <p:cNvPr id="8" name="object 8"/>
            <p:cNvSpPr/>
            <p:nvPr/>
          </p:nvSpPr>
          <p:spPr>
            <a:xfrm>
              <a:off x="2493721" y="2721241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19" h="375919">
                  <a:moveTo>
                    <a:pt x="375843" y="0"/>
                  </a:moveTo>
                  <a:lnTo>
                    <a:pt x="0" y="375843"/>
                  </a:lnTo>
                  <a:lnTo>
                    <a:pt x="375843" y="375843"/>
                  </a:lnTo>
                  <a:lnTo>
                    <a:pt x="375843" y="0"/>
                  </a:lnTo>
                  <a:close/>
                </a:path>
              </a:pathLst>
            </a:custGeom>
            <a:solidFill>
              <a:srgbClr val="DF52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93721" y="2721241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19" h="375919">
                  <a:moveTo>
                    <a:pt x="0" y="375843"/>
                  </a:moveTo>
                  <a:lnTo>
                    <a:pt x="375843" y="0"/>
                  </a:lnTo>
                  <a:lnTo>
                    <a:pt x="375843" y="375843"/>
                  </a:lnTo>
                  <a:lnTo>
                    <a:pt x="0" y="375843"/>
                  </a:lnTo>
                  <a:close/>
                </a:path>
              </a:pathLst>
            </a:custGeom>
            <a:ln w="12599">
              <a:solidFill>
                <a:srgbClr val="FD9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561663" y="2444584"/>
            <a:ext cx="2220595" cy="1339215"/>
            <a:chOff x="3561663" y="2444584"/>
            <a:chExt cx="2220595" cy="1339215"/>
          </a:xfrm>
        </p:grpSpPr>
        <p:sp>
          <p:nvSpPr>
            <p:cNvPr id="11" name="object 11"/>
            <p:cNvSpPr/>
            <p:nvPr/>
          </p:nvSpPr>
          <p:spPr>
            <a:xfrm>
              <a:off x="3567963" y="2451099"/>
              <a:ext cx="2207895" cy="1325880"/>
            </a:xfrm>
            <a:custGeom>
              <a:avLst/>
              <a:gdLst/>
              <a:ahLst/>
              <a:cxnLst/>
              <a:rect l="l" t="t" r="r" b="b"/>
              <a:pathLst>
                <a:path w="2207895" h="1325879">
                  <a:moveTo>
                    <a:pt x="2207514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0" y="1325880"/>
                  </a:lnTo>
                  <a:lnTo>
                    <a:pt x="214198" y="1325880"/>
                  </a:lnTo>
                  <a:lnTo>
                    <a:pt x="214198" y="213360"/>
                  </a:lnTo>
                  <a:lnTo>
                    <a:pt x="2207514" y="213360"/>
                  </a:lnTo>
                  <a:lnTo>
                    <a:pt x="2207514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67963" y="2450884"/>
              <a:ext cx="2207895" cy="1327150"/>
            </a:xfrm>
            <a:custGeom>
              <a:avLst/>
              <a:gdLst/>
              <a:ahLst/>
              <a:cxnLst/>
              <a:rect l="l" t="t" r="r" b="b"/>
              <a:pathLst>
                <a:path w="2207895" h="1327150">
                  <a:moveTo>
                    <a:pt x="2207514" y="0"/>
                  </a:moveTo>
                  <a:lnTo>
                    <a:pt x="2207514" y="213474"/>
                  </a:lnTo>
                  <a:lnTo>
                    <a:pt x="214198" y="213474"/>
                  </a:lnTo>
                  <a:lnTo>
                    <a:pt x="214198" y="1326591"/>
                  </a:lnTo>
                  <a:lnTo>
                    <a:pt x="0" y="1326591"/>
                  </a:lnTo>
                  <a:lnTo>
                    <a:pt x="0" y="0"/>
                  </a:lnTo>
                  <a:lnTo>
                    <a:pt x="2207514" y="0"/>
                  </a:lnTo>
                  <a:close/>
                </a:path>
              </a:pathLst>
            </a:custGeom>
            <a:ln w="12599">
              <a:solidFill>
                <a:srgbClr val="4189B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959898" y="2726189"/>
            <a:ext cx="1619250" cy="8769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00" b="1" i="1" dirty="0">
                <a:solidFill>
                  <a:srgbClr val="316785"/>
                </a:solidFill>
                <a:latin typeface="Times New Roman"/>
                <a:cs typeface="Times New Roman"/>
              </a:rPr>
              <a:t>2 </a:t>
            </a:r>
            <a:r>
              <a:rPr sz="1700" b="1" i="1" spc="-10" dirty="0">
                <a:solidFill>
                  <a:srgbClr val="316785"/>
                </a:solidFill>
                <a:latin typeface="Times New Roman"/>
                <a:cs typeface="Times New Roman"/>
              </a:rPr>
              <a:t>неделя</a:t>
            </a:r>
            <a:r>
              <a:rPr sz="1700" i="1" spc="-10" dirty="0">
                <a:solidFill>
                  <a:srgbClr val="316785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 marL="12700" marR="5080" indent="53975">
              <a:lnSpc>
                <a:spcPts val="1839"/>
              </a:lnSpc>
              <a:spcBef>
                <a:spcPts val="620"/>
              </a:spcBef>
            </a:pP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«Мой</a:t>
            </a:r>
            <a:r>
              <a:rPr sz="1700" b="1" i="1" spc="-5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дом</a:t>
            </a:r>
            <a:r>
              <a:rPr sz="1700" b="1" i="1" spc="-4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и</a:t>
            </a:r>
            <a:r>
              <a:rPr sz="1700" b="1" i="1" spc="-4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spc="-25" dirty="0">
                <a:solidFill>
                  <a:srgbClr val="2D2D2D"/>
                </a:solidFill>
                <a:latin typeface="Times New Roman"/>
                <a:cs typeface="Times New Roman"/>
              </a:rPr>
              <a:t>мой </a:t>
            </a: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детский</a:t>
            </a:r>
            <a:r>
              <a:rPr sz="1700" b="1" i="1" spc="-8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spc="-20" dirty="0">
                <a:solidFill>
                  <a:srgbClr val="2D2D2D"/>
                </a:solidFill>
                <a:latin typeface="Times New Roman"/>
                <a:cs typeface="Times New Roman"/>
              </a:rPr>
              <a:t>сад»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378576" y="1906383"/>
            <a:ext cx="388620" cy="388620"/>
            <a:chOff x="5378576" y="1906383"/>
            <a:chExt cx="388620" cy="388620"/>
          </a:xfrm>
        </p:grpSpPr>
        <p:sp>
          <p:nvSpPr>
            <p:cNvPr id="15" name="object 15"/>
            <p:cNvSpPr/>
            <p:nvPr/>
          </p:nvSpPr>
          <p:spPr>
            <a:xfrm>
              <a:off x="5384876" y="1912683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19">
                  <a:moveTo>
                    <a:pt x="375843" y="0"/>
                  </a:moveTo>
                  <a:lnTo>
                    <a:pt x="0" y="375831"/>
                  </a:lnTo>
                  <a:lnTo>
                    <a:pt x="375843" y="375831"/>
                  </a:lnTo>
                  <a:lnTo>
                    <a:pt x="375843" y="0"/>
                  </a:lnTo>
                  <a:close/>
                </a:path>
              </a:pathLst>
            </a:custGeom>
            <a:solidFill>
              <a:srgbClr val="3167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84876" y="1912683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19">
                  <a:moveTo>
                    <a:pt x="0" y="375831"/>
                  </a:moveTo>
                  <a:lnTo>
                    <a:pt x="375843" y="0"/>
                  </a:lnTo>
                  <a:lnTo>
                    <a:pt x="375843" y="375831"/>
                  </a:lnTo>
                  <a:lnTo>
                    <a:pt x="0" y="375831"/>
                  </a:lnTo>
                  <a:close/>
                </a:path>
              </a:pathLst>
            </a:custGeom>
            <a:ln w="12599">
              <a:solidFill>
                <a:srgbClr val="D8D6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750900" y="1974785"/>
            <a:ext cx="2220595" cy="1339215"/>
            <a:chOff x="6750900" y="1974785"/>
            <a:chExt cx="2220595" cy="1339215"/>
          </a:xfrm>
        </p:grpSpPr>
        <p:sp>
          <p:nvSpPr>
            <p:cNvPr id="18" name="object 18"/>
            <p:cNvSpPr/>
            <p:nvPr/>
          </p:nvSpPr>
          <p:spPr>
            <a:xfrm>
              <a:off x="6757200" y="1981199"/>
              <a:ext cx="2207895" cy="1325880"/>
            </a:xfrm>
            <a:custGeom>
              <a:avLst/>
              <a:gdLst/>
              <a:ahLst/>
              <a:cxnLst/>
              <a:rect l="l" t="t" r="r" b="b"/>
              <a:pathLst>
                <a:path w="2207895" h="1325879">
                  <a:moveTo>
                    <a:pt x="2207514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0" y="1325880"/>
                  </a:lnTo>
                  <a:lnTo>
                    <a:pt x="214198" y="1325880"/>
                  </a:lnTo>
                  <a:lnTo>
                    <a:pt x="214198" y="213360"/>
                  </a:lnTo>
                  <a:lnTo>
                    <a:pt x="2207514" y="213360"/>
                  </a:lnTo>
                  <a:lnTo>
                    <a:pt x="2207514" y="0"/>
                  </a:lnTo>
                  <a:close/>
                </a:path>
              </a:pathLst>
            </a:custGeom>
            <a:solidFill>
              <a:srgbClr val="8282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57200" y="1981085"/>
              <a:ext cx="2207895" cy="1327150"/>
            </a:xfrm>
            <a:custGeom>
              <a:avLst/>
              <a:gdLst/>
              <a:ahLst/>
              <a:cxnLst/>
              <a:rect l="l" t="t" r="r" b="b"/>
              <a:pathLst>
                <a:path w="2207895" h="1327150">
                  <a:moveTo>
                    <a:pt x="2207514" y="0"/>
                  </a:moveTo>
                  <a:lnTo>
                    <a:pt x="2207514" y="213474"/>
                  </a:lnTo>
                  <a:lnTo>
                    <a:pt x="214198" y="213474"/>
                  </a:lnTo>
                  <a:lnTo>
                    <a:pt x="214198" y="1326591"/>
                  </a:lnTo>
                  <a:lnTo>
                    <a:pt x="0" y="1326591"/>
                  </a:lnTo>
                  <a:lnTo>
                    <a:pt x="0" y="0"/>
                  </a:lnTo>
                  <a:lnTo>
                    <a:pt x="2207514" y="0"/>
                  </a:lnTo>
                  <a:close/>
                </a:path>
              </a:pathLst>
            </a:custGeom>
            <a:ln w="12599">
              <a:solidFill>
                <a:srgbClr val="8282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7107377" y="2222900"/>
            <a:ext cx="1959610" cy="15767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00" b="1" i="1" dirty="0">
                <a:solidFill>
                  <a:srgbClr val="595959"/>
                </a:solidFill>
                <a:latin typeface="Times New Roman"/>
                <a:cs typeface="Times New Roman"/>
              </a:rPr>
              <a:t>3 </a:t>
            </a:r>
            <a:r>
              <a:rPr sz="1700" b="1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неделя</a:t>
            </a:r>
            <a:r>
              <a:rPr sz="1700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  <a:spcBef>
                <a:spcPts val="620"/>
              </a:spcBef>
            </a:pPr>
            <a:r>
              <a:rPr sz="1700" b="1" i="1" dirty="0">
                <a:solidFill>
                  <a:srgbClr val="2D2D2D"/>
                </a:solidFill>
                <a:latin typeface="Times New Roman"/>
                <a:cs typeface="Times New Roman"/>
              </a:rPr>
              <a:t>«Мы</a:t>
            </a:r>
            <a:r>
              <a:rPr sz="1700" b="1" i="1" spc="-30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1700" b="1" i="1" spc="-10" dirty="0">
                <a:solidFill>
                  <a:srgbClr val="2D2D2D"/>
                </a:solidFill>
                <a:latin typeface="Times New Roman"/>
                <a:cs typeface="Times New Roman"/>
              </a:rPr>
              <a:t>дружные ребята» </a:t>
            </a:r>
            <a:r>
              <a:rPr sz="1700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(формирование доброжелательных </a:t>
            </a:r>
            <a:r>
              <a:rPr sz="1700" i="1" dirty="0">
                <a:solidFill>
                  <a:srgbClr val="595959"/>
                </a:solidFill>
                <a:latin typeface="Times New Roman"/>
                <a:cs typeface="Times New Roman"/>
              </a:rPr>
              <a:t>отношений</a:t>
            </a:r>
            <a:r>
              <a:rPr sz="1700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700" i="1" dirty="0">
                <a:solidFill>
                  <a:srgbClr val="595959"/>
                </a:solidFill>
                <a:latin typeface="Times New Roman"/>
                <a:cs typeface="Times New Roman"/>
              </a:rPr>
              <a:t>в</a:t>
            </a:r>
            <a:r>
              <a:rPr sz="1700" i="1" spc="-10" dirty="0">
                <a:solidFill>
                  <a:srgbClr val="595959"/>
                </a:solidFill>
                <a:latin typeface="Times New Roman"/>
                <a:cs typeface="Times New Roman"/>
              </a:rPr>
              <a:t> группе)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586545" y="1371421"/>
            <a:ext cx="388620" cy="388620"/>
            <a:chOff x="8586545" y="1371421"/>
            <a:chExt cx="388620" cy="388620"/>
          </a:xfrm>
        </p:grpSpPr>
        <p:sp>
          <p:nvSpPr>
            <p:cNvPr id="22" name="object 22"/>
            <p:cNvSpPr/>
            <p:nvPr/>
          </p:nvSpPr>
          <p:spPr>
            <a:xfrm>
              <a:off x="8592845" y="1377721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19">
                  <a:moveTo>
                    <a:pt x="375831" y="0"/>
                  </a:moveTo>
                  <a:lnTo>
                    <a:pt x="0" y="375843"/>
                  </a:lnTo>
                  <a:lnTo>
                    <a:pt x="375831" y="375843"/>
                  </a:lnTo>
                  <a:lnTo>
                    <a:pt x="375831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592845" y="1377721"/>
              <a:ext cx="375920" cy="375920"/>
            </a:xfrm>
            <a:custGeom>
              <a:avLst/>
              <a:gdLst/>
              <a:ahLst/>
              <a:cxnLst/>
              <a:rect l="l" t="t" r="r" b="b"/>
              <a:pathLst>
                <a:path w="375920" h="375919">
                  <a:moveTo>
                    <a:pt x="0" y="375843"/>
                  </a:moveTo>
                  <a:lnTo>
                    <a:pt x="375831" y="0"/>
                  </a:lnTo>
                  <a:lnTo>
                    <a:pt x="375831" y="375843"/>
                  </a:lnTo>
                  <a:lnTo>
                    <a:pt x="0" y="375843"/>
                  </a:lnTo>
                  <a:close/>
                </a:path>
              </a:pathLst>
            </a:custGeom>
            <a:ln w="12599">
              <a:solidFill>
                <a:srgbClr val="DF52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9818813" y="1371065"/>
            <a:ext cx="2220595" cy="1339215"/>
            <a:chOff x="9818813" y="1371065"/>
            <a:chExt cx="2220595" cy="1339215"/>
          </a:xfrm>
        </p:grpSpPr>
        <p:sp>
          <p:nvSpPr>
            <p:cNvPr id="25" name="object 25"/>
            <p:cNvSpPr/>
            <p:nvPr/>
          </p:nvSpPr>
          <p:spPr>
            <a:xfrm>
              <a:off x="9825114" y="1377949"/>
              <a:ext cx="2207895" cy="1325880"/>
            </a:xfrm>
            <a:custGeom>
              <a:avLst/>
              <a:gdLst/>
              <a:ahLst/>
              <a:cxnLst/>
              <a:rect l="l" t="t" r="r" b="b"/>
              <a:pathLst>
                <a:path w="2207895" h="1325880">
                  <a:moveTo>
                    <a:pt x="2207526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0" y="1325880"/>
                  </a:lnTo>
                  <a:lnTo>
                    <a:pt x="214210" y="1325880"/>
                  </a:lnTo>
                  <a:lnTo>
                    <a:pt x="214210" y="213360"/>
                  </a:lnTo>
                  <a:lnTo>
                    <a:pt x="2207526" y="213360"/>
                  </a:lnTo>
                  <a:lnTo>
                    <a:pt x="2207526" y="0"/>
                  </a:lnTo>
                  <a:close/>
                </a:path>
              </a:pathLst>
            </a:custGeom>
            <a:solidFill>
              <a:srgbClr val="FD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25113" y="1377365"/>
              <a:ext cx="2207895" cy="1327150"/>
            </a:xfrm>
            <a:custGeom>
              <a:avLst/>
              <a:gdLst/>
              <a:ahLst/>
              <a:cxnLst/>
              <a:rect l="l" t="t" r="r" b="b"/>
              <a:pathLst>
                <a:path w="2207895" h="1327150">
                  <a:moveTo>
                    <a:pt x="2207526" y="0"/>
                  </a:moveTo>
                  <a:lnTo>
                    <a:pt x="2207526" y="213474"/>
                  </a:lnTo>
                  <a:lnTo>
                    <a:pt x="214210" y="213474"/>
                  </a:lnTo>
                  <a:lnTo>
                    <a:pt x="214210" y="1326591"/>
                  </a:lnTo>
                  <a:lnTo>
                    <a:pt x="0" y="1326591"/>
                  </a:lnTo>
                  <a:lnTo>
                    <a:pt x="0" y="0"/>
                  </a:lnTo>
                  <a:lnTo>
                    <a:pt x="2207526" y="0"/>
                  </a:lnTo>
                  <a:close/>
                </a:path>
              </a:pathLst>
            </a:custGeom>
            <a:ln w="12599">
              <a:solidFill>
                <a:srgbClr val="FD9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0096106" y="1569143"/>
            <a:ext cx="1798955" cy="8769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00" b="1" i="1" dirty="0">
                <a:solidFill>
                  <a:srgbClr val="FD9E00"/>
                </a:solidFill>
                <a:latin typeface="Times New Roman"/>
                <a:cs typeface="Times New Roman"/>
              </a:rPr>
              <a:t>4 </a:t>
            </a:r>
            <a:r>
              <a:rPr sz="1700" b="1" i="1" spc="-10" dirty="0">
                <a:solidFill>
                  <a:srgbClr val="FD9E00"/>
                </a:solidFill>
                <a:latin typeface="Times New Roman"/>
                <a:cs typeface="Times New Roman"/>
              </a:rPr>
              <a:t>неделя</a:t>
            </a:r>
            <a:r>
              <a:rPr sz="1700" i="1" spc="-10" dirty="0">
                <a:solidFill>
                  <a:srgbClr val="FD9E00"/>
                </a:solidFill>
                <a:latin typeface="Times New Roman"/>
                <a:cs typeface="Times New Roman"/>
              </a:rPr>
              <a:t>:</a:t>
            </a: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  <a:spcBef>
                <a:spcPts val="620"/>
              </a:spcBef>
            </a:pPr>
            <a:r>
              <a:rPr sz="1700" b="1" i="1" dirty="0">
                <a:solidFill>
                  <a:srgbClr val="0D0D0D"/>
                </a:solidFill>
                <a:latin typeface="Times New Roman"/>
                <a:cs typeface="Times New Roman"/>
              </a:rPr>
              <a:t>«Наша</a:t>
            </a:r>
            <a:r>
              <a:rPr sz="17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7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большая Родина</a:t>
            </a:r>
            <a:r>
              <a:rPr sz="1700" b="1" i="1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0D0D0D"/>
                </a:solidFill>
                <a:latin typeface="Times New Roman"/>
                <a:cs typeface="Times New Roman"/>
              </a:rPr>
              <a:t>—</a:t>
            </a:r>
            <a:r>
              <a:rPr sz="17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7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Россия»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663095" y="655738"/>
            <a:ext cx="388620" cy="382905"/>
            <a:chOff x="11663095" y="655738"/>
            <a:chExt cx="388620" cy="382905"/>
          </a:xfrm>
        </p:grpSpPr>
        <p:sp>
          <p:nvSpPr>
            <p:cNvPr id="29" name="object 29"/>
            <p:cNvSpPr/>
            <p:nvPr/>
          </p:nvSpPr>
          <p:spPr>
            <a:xfrm>
              <a:off x="11669394" y="662038"/>
              <a:ext cx="375920" cy="370205"/>
            </a:xfrm>
            <a:custGeom>
              <a:avLst/>
              <a:gdLst/>
              <a:ahLst/>
              <a:cxnLst/>
              <a:rect l="l" t="t" r="r" b="b"/>
              <a:pathLst>
                <a:path w="375920" h="370205">
                  <a:moveTo>
                    <a:pt x="375843" y="0"/>
                  </a:moveTo>
                  <a:lnTo>
                    <a:pt x="0" y="370077"/>
                  </a:lnTo>
                  <a:lnTo>
                    <a:pt x="375843" y="370077"/>
                  </a:lnTo>
                  <a:lnTo>
                    <a:pt x="375843" y="0"/>
                  </a:lnTo>
                  <a:close/>
                </a:path>
              </a:pathLst>
            </a:custGeom>
            <a:solidFill>
              <a:srgbClr val="FD9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669394" y="662038"/>
              <a:ext cx="375920" cy="370205"/>
            </a:xfrm>
            <a:custGeom>
              <a:avLst/>
              <a:gdLst/>
              <a:ahLst/>
              <a:cxnLst/>
              <a:rect l="l" t="t" r="r" b="b"/>
              <a:pathLst>
                <a:path w="375920" h="370205">
                  <a:moveTo>
                    <a:pt x="0" y="370077"/>
                  </a:moveTo>
                  <a:lnTo>
                    <a:pt x="375843" y="0"/>
                  </a:lnTo>
                  <a:lnTo>
                    <a:pt x="375843" y="370077"/>
                  </a:lnTo>
                  <a:lnTo>
                    <a:pt x="0" y="370077"/>
                  </a:lnTo>
                  <a:close/>
                </a:path>
              </a:pathLst>
            </a:custGeom>
            <a:ln w="12599">
              <a:solidFill>
                <a:srgbClr val="DF522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91901" y="666267"/>
            <a:ext cx="5092065" cy="178688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  <a:tabLst>
                <a:tab pos="2406650" algn="l"/>
              </a:tabLst>
            </a:pPr>
            <a:r>
              <a:rPr sz="54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Неделя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54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1</a:t>
            </a:r>
            <a:endParaRPr sz="5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55"/>
              </a:spcBef>
              <a:tabLst>
                <a:tab pos="2905760" algn="l"/>
              </a:tabLst>
            </a:pP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«Я</a:t>
            </a:r>
            <a:r>
              <a:rPr sz="5400" b="1" spc="-7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5400" b="1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54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моя</a:t>
            </a:r>
            <a:r>
              <a:rPr sz="5400" b="1" dirty="0">
                <a:solidFill>
                  <a:srgbClr val="0D0D0D"/>
                </a:solidFill>
                <a:latin typeface="Times New Roman"/>
                <a:cs typeface="Times New Roman"/>
              </a:rPr>
              <a:t>	</a:t>
            </a:r>
            <a:r>
              <a:rPr sz="54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семья»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3534" y="2676867"/>
            <a:ext cx="10313035" cy="12204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63500" algn="just">
              <a:lnSpc>
                <a:spcPts val="3020"/>
              </a:lnSpc>
              <a:spcBef>
                <a:spcPts val="484"/>
              </a:spcBef>
            </a:pPr>
            <a:r>
              <a:rPr sz="2800" b="1" i="1" spc="-10" dirty="0">
                <a:solidFill>
                  <a:srgbClr val="DF5226"/>
                </a:solidFill>
                <a:latin typeface="Times New Roman"/>
                <a:cs typeface="Times New Roman"/>
              </a:rPr>
              <a:t>Главная</a:t>
            </a:r>
            <a:r>
              <a:rPr sz="2800" b="1" i="1" spc="-7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b="1" i="1" dirty="0">
                <a:solidFill>
                  <a:srgbClr val="DF5226"/>
                </a:solidFill>
                <a:latin typeface="Times New Roman"/>
                <a:cs typeface="Times New Roman"/>
              </a:rPr>
              <a:t>идея:</a:t>
            </a:r>
            <a:r>
              <a:rPr sz="2800" b="1" i="1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DF5226"/>
                </a:solidFill>
                <a:latin typeface="Times New Roman"/>
                <a:cs typeface="Times New Roman"/>
              </a:rPr>
              <a:t>Знакомство</a:t>
            </a:r>
            <a:r>
              <a:rPr sz="28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с</a:t>
            </a:r>
            <a:r>
              <a:rPr sz="2800" spc="-6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понятием</a:t>
            </a:r>
            <a:r>
              <a:rPr sz="28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«семья»,</a:t>
            </a:r>
            <a:r>
              <a:rPr sz="2800" spc="-5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закрепление</a:t>
            </a:r>
            <a:r>
              <a:rPr sz="2800" spc="-6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DF5226"/>
                </a:solidFill>
                <a:latin typeface="Times New Roman"/>
                <a:cs typeface="Times New Roman"/>
              </a:rPr>
              <a:t>своего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имени</a:t>
            </a:r>
            <a:r>
              <a:rPr sz="2800" spc="-9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и</a:t>
            </a:r>
            <a:r>
              <a:rPr sz="2800" spc="-9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имён</a:t>
            </a:r>
            <a:r>
              <a:rPr sz="2800" spc="-9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близких,</a:t>
            </a:r>
            <a:r>
              <a:rPr sz="2800" spc="-9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DF5226"/>
                </a:solidFill>
                <a:latin typeface="Times New Roman"/>
                <a:cs typeface="Times New Roman"/>
              </a:rPr>
              <a:t>формирование</a:t>
            </a:r>
            <a:r>
              <a:rPr sz="2800" spc="-9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DF5226"/>
                </a:solidFill>
                <a:latin typeface="Times New Roman"/>
                <a:cs typeface="Times New Roman"/>
              </a:rPr>
              <a:t>теплого,</a:t>
            </a:r>
            <a:r>
              <a:rPr sz="2800" spc="-90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DF5226"/>
                </a:solidFill>
                <a:latin typeface="Times New Roman"/>
                <a:cs typeface="Times New Roman"/>
              </a:rPr>
              <a:t>позитивного</a:t>
            </a:r>
            <a:r>
              <a:rPr sz="2800" spc="-95" dirty="0">
                <a:solidFill>
                  <a:srgbClr val="DF522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DF5226"/>
                </a:solidFill>
                <a:latin typeface="Times New Roman"/>
                <a:cs typeface="Times New Roman"/>
              </a:rPr>
              <a:t>образа дома.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144" y="363854"/>
            <a:ext cx="8152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ПОНЕДЕЛЬНИК:</a:t>
            </a:r>
            <a:r>
              <a:rPr sz="3600" spc="-165" dirty="0"/>
              <a:t> </a:t>
            </a:r>
            <a:r>
              <a:rPr sz="3600" spc="-10" dirty="0"/>
              <a:t>«Здравствуй,</a:t>
            </a:r>
            <a:r>
              <a:rPr sz="3600" spc="-160" dirty="0"/>
              <a:t> </a:t>
            </a:r>
            <a:r>
              <a:rPr sz="3600" dirty="0"/>
              <a:t>это</a:t>
            </a:r>
            <a:r>
              <a:rPr sz="3600" spc="-160" dirty="0"/>
              <a:t> </a:t>
            </a:r>
            <a:r>
              <a:rPr sz="3600" spc="-25" dirty="0"/>
              <a:t>я!»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51154" y="1179913"/>
            <a:ext cx="11687810" cy="3454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" marR="33655" algn="just">
              <a:lnSpc>
                <a:spcPct val="107000"/>
              </a:lnSpc>
              <a:spcBef>
                <a:spcPts val="95"/>
              </a:spcBef>
            </a:pPr>
            <a:r>
              <a:rPr lang="ru-RU" sz="32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3200" b="1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r>
              <a:rPr sz="3200" b="1" spc="-20" dirty="0" smtClean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Помочь</a:t>
            </a:r>
            <a:r>
              <a:rPr sz="3200" spc="-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детям</a:t>
            </a:r>
            <a:r>
              <a:rPr sz="32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осознать</a:t>
            </a:r>
            <a:r>
              <a:rPr sz="3200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себя,</a:t>
            </a:r>
            <a:r>
              <a:rPr sz="3200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закрепить</a:t>
            </a:r>
            <a:r>
              <a:rPr sz="3200" spc="-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умение</a:t>
            </a:r>
            <a:r>
              <a:rPr sz="32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D0D0D"/>
                </a:solidFill>
                <a:latin typeface="Times New Roman"/>
                <a:cs typeface="Times New Roman"/>
              </a:rPr>
              <a:t>откликаться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3200" spc="-6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D0D0D"/>
                </a:solidFill>
                <a:latin typeface="Times New Roman"/>
                <a:cs typeface="Times New Roman"/>
              </a:rPr>
              <a:t>называть</a:t>
            </a:r>
            <a:r>
              <a:rPr sz="3200" spc="-6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D0D0D"/>
                </a:solidFill>
                <a:latin typeface="Times New Roman"/>
                <a:cs typeface="Times New Roman"/>
              </a:rPr>
              <a:t>свое</a:t>
            </a:r>
            <a:r>
              <a:rPr sz="32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200" spc="-20" dirty="0">
                <a:solidFill>
                  <a:srgbClr val="0D0D0D"/>
                </a:solidFill>
                <a:latin typeface="Times New Roman"/>
                <a:cs typeface="Times New Roman"/>
              </a:rPr>
              <a:t>имя.</a:t>
            </a:r>
            <a:endParaRPr sz="3200" dirty="0">
              <a:latin typeface="Times New Roman"/>
              <a:cs typeface="Times New Roman"/>
            </a:endParaRPr>
          </a:p>
          <a:p>
            <a:pPr marL="365760" marR="17780" indent="-340995" algn="just">
              <a:lnSpc>
                <a:spcPct val="107100"/>
              </a:lnSpc>
              <a:spcBef>
                <a:spcPts val="800"/>
              </a:spcBef>
              <a:buFont typeface="Segoe UI Symbol"/>
              <a:buChar char="•"/>
              <a:tabLst>
                <a:tab pos="368300" algn="l"/>
              </a:tabLst>
            </a:pP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Индивидуально,</a:t>
            </a:r>
            <a:r>
              <a:rPr sz="2800" spc="12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при</a:t>
            </a:r>
            <a:r>
              <a:rPr sz="2800" spc="13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встрече:</a:t>
            </a:r>
            <a:r>
              <a:rPr sz="2800" spc="12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«Доброе</a:t>
            </a:r>
            <a:r>
              <a:rPr sz="2800" spc="125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утро,</a:t>
            </a:r>
            <a:r>
              <a:rPr sz="2800" spc="13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Сашенька!</a:t>
            </a:r>
            <a:r>
              <a:rPr sz="2800" spc="13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Я</a:t>
            </a:r>
            <a:r>
              <a:rPr sz="2800" spc="12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рада</a:t>
            </a:r>
            <a:r>
              <a:rPr sz="2800" spc="13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800" spc="-20" dirty="0">
                <a:solidFill>
                  <a:srgbClr val="0D0D0D"/>
                </a:solidFill>
                <a:latin typeface="Times New Roman"/>
                <a:cs typeface="Times New Roman"/>
              </a:rPr>
              <a:t>тебя 	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видеть!</a:t>
            </a:r>
            <a:r>
              <a:rPr sz="28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Акцентируем</a:t>
            </a:r>
            <a:r>
              <a:rPr sz="2800" spc="-7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имя</a:t>
            </a:r>
            <a:r>
              <a:rPr sz="2800" spc="-7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ребенка.</a:t>
            </a:r>
            <a:endParaRPr sz="2800" dirty="0">
              <a:latin typeface="Times New Roman"/>
              <a:cs typeface="Times New Roman"/>
            </a:endParaRPr>
          </a:p>
          <a:p>
            <a:pPr marL="365760" marR="18415" indent="-340995" algn="just">
              <a:lnSpc>
                <a:spcPts val="3600"/>
              </a:lnSpc>
              <a:spcBef>
                <a:spcPts val="90"/>
              </a:spcBef>
              <a:buFont typeface="Segoe UI Symbol"/>
              <a:buChar char="•"/>
              <a:tabLst>
                <a:tab pos="368300" algn="l"/>
              </a:tabLst>
            </a:pP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В</a:t>
            </a:r>
            <a:r>
              <a:rPr sz="2800" spc="1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кругу:</a:t>
            </a:r>
            <a:r>
              <a:rPr sz="28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«Давайте</a:t>
            </a:r>
            <a:r>
              <a:rPr sz="28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поздороваемся!</a:t>
            </a:r>
            <a:r>
              <a:rPr sz="28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Я</a:t>
            </a:r>
            <a:r>
              <a:rPr sz="28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—</a:t>
            </a:r>
            <a:r>
              <a:rPr sz="2800" spc="1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Мария</a:t>
            </a:r>
            <a:r>
              <a:rPr sz="28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Ивановна.</a:t>
            </a:r>
            <a:r>
              <a:rPr sz="28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А</a:t>
            </a:r>
            <a:r>
              <a:rPr sz="2800" spc="19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ты</a:t>
            </a:r>
            <a:r>
              <a:rPr sz="2800" spc="19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кто?</a:t>
            </a:r>
            <a:r>
              <a:rPr sz="2800" spc="18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0D0D0D"/>
                </a:solidFill>
                <a:latin typeface="Times New Roman"/>
                <a:cs typeface="Times New Roman"/>
              </a:rPr>
              <a:t>Как 	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тебя</a:t>
            </a:r>
            <a:r>
              <a:rPr sz="28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зовут?»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(Передаем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мягкую</a:t>
            </a:r>
            <a:r>
              <a:rPr sz="28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0D0D0D"/>
                </a:solidFill>
                <a:latin typeface="Times New Roman"/>
                <a:cs typeface="Times New Roman"/>
              </a:rPr>
              <a:t>игрушку,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помогаем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ребенку</a:t>
            </a:r>
            <a:r>
              <a:rPr sz="2800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сказать</a:t>
            </a:r>
            <a:r>
              <a:rPr sz="28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«Я</a:t>
            </a:r>
            <a:r>
              <a:rPr sz="28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0D0D0D"/>
                </a:solidFill>
                <a:latin typeface="Times New Roman"/>
                <a:cs typeface="Times New Roman"/>
              </a:rPr>
              <a:t>— 	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Никита»</a:t>
            </a:r>
            <a:r>
              <a:rPr sz="2800" spc="-5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или</a:t>
            </a:r>
            <a:r>
              <a:rPr sz="2800" spc="-4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D0D0D"/>
                </a:solidFill>
                <a:latin typeface="Times New Roman"/>
                <a:cs typeface="Times New Roman"/>
              </a:rPr>
              <a:t>просто</a:t>
            </a:r>
            <a:r>
              <a:rPr sz="2800" spc="-5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D0D0D"/>
                </a:solidFill>
                <a:latin typeface="Times New Roman"/>
                <a:cs typeface="Times New Roman"/>
              </a:rPr>
              <a:t>«Никита»).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8254" y="345859"/>
            <a:ext cx="23012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ВТОРНИК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30913" y="345859"/>
            <a:ext cx="3149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«Мама</a:t>
            </a:r>
            <a:r>
              <a:rPr sz="3600" b="1" spc="-3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3600" b="1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36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папа»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1661" y="1249589"/>
            <a:ext cx="3935729" cy="179387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lang="ru-RU"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Задача</a:t>
            </a:r>
            <a:r>
              <a:rPr sz="2400" b="1" spc="-10" dirty="0" smtClean="0">
                <a:solidFill>
                  <a:srgbClr val="0D0D0D"/>
                </a:solidFill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7000"/>
              </a:lnSpc>
              <a:spcBef>
                <a:spcPts val="800"/>
              </a:spcBef>
            </a:pP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Формировать</a:t>
            </a:r>
            <a:r>
              <a:rPr sz="2400" spc="310" dirty="0">
                <a:solidFill>
                  <a:srgbClr val="0D0D0D"/>
                </a:solidFill>
                <a:latin typeface="Times New Roman"/>
                <a:cs typeface="Times New Roman"/>
              </a:rPr>
              <a:t>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представления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о</a:t>
            </a:r>
            <a:r>
              <a:rPr sz="2400" spc="310" dirty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родителях,</a:t>
            </a:r>
            <a:r>
              <a:rPr sz="2400" spc="305" dirty="0">
                <a:solidFill>
                  <a:srgbClr val="0D0D0D"/>
                </a:solidFill>
                <a:latin typeface="Times New Roman"/>
                <a:cs typeface="Times New Roman"/>
              </a:rPr>
              <a:t>   </a:t>
            </a:r>
            <a:r>
              <a:rPr sz="2400" spc="-10" dirty="0">
                <a:solidFill>
                  <a:srgbClr val="0D0D0D"/>
                </a:solidFill>
                <a:latin typeface="Times New Roman"/>
                <a:cs typeface="Times New Roman"/>
              </a:rPr>
              <a:t>воспитывать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нежность</a:t>
            </a:r>
            <a:r>
              <a:rPr sz="24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и</a:t>
            </a:r>
            <a:r>
              <a:rPr sz="24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любовь</a:t>
            </a:r>
            <a:r>
              <a:rPr sz="2400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D0D0D"/>
                </a:solidFill>
                <a:latin typeface="Times New Roman"/>
                <a:cs typeface="Times New Roman"/>
              </a:rPr>
              <a:t>к</a:t>
            </a:r>
            <a:r>
              <a:rPr sz="2400" spc="-4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D0D0D"/>
                </a:solidFill>
                <a:latin typeface="Times New Roman"/>
                <a:cs typeface="Times New Roman"/>
              </a:rPr>
              <a:t>ним.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1679" y="905395"/>
            <a:ext cx="5834519" cy="58345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335" y="141383"/>
            <a:ext cx="11248390" cy="139589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061335">
              <a:lnSpc>
                <a:spcPct val="100000"/>
              </a:lnSpc>
              <a:spcBef>
                <a:spcPts val="505"/>
              </a:spcBef>
            </a:pPr>
            <a:r>
              <a:rPr sz="3600" dirty="0"/>
              <a:t>СРЕДА:</a:t>
            </a:r>
            <a:r>
              <a:rPr sz="3600" spc="-80" dirty="0"/>
              <a:t> </a:t>
            </a:r>
            <a:r>
              <a:rPr sz="3600" dirty="0"/>
              <a:t>«Бабушка</a:t>
            </a:r>
            <a:r>
              <a:rPr sz="3600" spc="-80" dirty="0"/>
              <a:t> </a:t>
            </a:r>
            <a:r>
              <a:rPr sz="3600" dirty="0"/>
              <a:t>и</a:t>
            </a:r>
            <a:r>
              <a:rPr sz="3600" spc="-85" dirty="0"/>
              <a:t> </a:t>
            </a:r>
            <a:r>
              <a:rPr sz="3600" spc="-10" dirty="0"/>
              <a:t>дедушка»</a:t>
            </a:r>
            <a:endParaRPr sz="3600" dirty="0"/>
          </a:p>
          <a:p>
            <a:pPr marL="12700">
              <a:lnSpc>
                <a:spcPct val="100000"/>
              </a:lnSpc>
              <a:spcBef>
                <a:spcPts val="275"/>
              </a:spcBef>
              <a:tabLst>
                <a:tab pos="970915" algn="l"/>
              </a:tabLst>
            </a:pPr>
            <a:r>
              <a:rPr lang="ru-RU" sz="2400" spc="-10" dirty="0" smtClean="0"/>
              <a:t>Задача</a:t>
            </a:r>
            <a:r>
              <a:rPr sz="2400" spc="-10" dirty="0" smtClean="0"/>
              <a:t>:</a:t>
            </a:r>
            <a:r>
              <a:rPr lang="ru-RU" sz="2400" dirty="0"/>
              <a:t> </a:t>
            </a:r>
            <a:r>
              <a:rPr sz="2400" b="0" spc="-20" dirty="0" err="1" smtClean="0">
                <a:latin typeface="Times New Roman"/>
                <a:cs typeface="Times New Roman"/>
              </a:rPr>
              <a:t>Знакомить</a:t>
            </a:r>
            <a:r>
              <a:rPr sz="2400" b="0" spc="-60" dirty="0" smtClean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расширенным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составом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семьи,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формировать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уважение</a:t>
            </a:r>
            <a:r>
              <a:rPr sz="2400" b="0" spc="-6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к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старшим.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87801" y="4471555"/>
            <a:ext cx="2762643" cy="23857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42" y="4375442"/>
            <a:ext cx="2762643" cy="248183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15605" y="1425955"/>
            <a:ext cx="2466720" cy="280151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08195" y="1568869"/>
            <a:ext cx="2383917" cy="265860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90918" y="1747443"/>
            <a:ext cx="4960442" cy="49604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113" cy="6857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335" y="-83260"/>
            <a:ext cx="11503190" cy="1797337"/>
          </a:xfrm>
          <a:prstGeom prst="rect">
            <a:avLst/>
          </a:prstGeom>
        </p:spPr>
        <p:txBody>
          <a:bodyPr vert="horz" wrap="square" lIns="0" tIns="497255" rIns="0" bIns="0" rtlCol="0">
            <a:spAutoFit/>
          </a:bodyPr>
          <a:lstStyle/>
          <a:p>
            <a:pPr marL="507365" algn="ctr">
              <a:lnSpc>
                <a:spcPts val="4300"/>
              </a:lnSpc>
              <a:spcBef>
                <a:spcPts val="100"/>
              </a:spcBef>
            </a:pPr>
            <a:r>
              <a:rPr sz="3600" dirty="0"/>
              <a:t>ЧЕТВЕРГ:</a:t>
            </a:r>
            <a:r>
              <a:rPr sz="3600" spc="-75" dirty="0"/>
              <a:t> </a:t>
            </a:r>
            <a:r>
              <a:rPr sz="3600" dirty="0"/>
              <a:t>«Мои</a:t>
            </a:r>
            <a:r>
              <a:rPr sz="3600" spc="-75" dirty="0"/>
              <a:t> </a:t>
            </a:r>
            <a:r>
              <a:rPr sz="3600" dirty="0"/>
              <a:t>братики</a:t>
            </a:r>
            <a:r>
              <a:rPr sz="3600" spc="-75" dirty="0"/>
              <a:t> </a:t>
            </a:r>
            <a:r>
              <a:rPr sz="3600" dirty="0"/>
              <a:t>и</a:t>
            </a:r>
            <a:r>
              <a:rPr sz="3600" spc="-75" dirty="0"/>
              <a:t> </a:t>
            </a:r>
            <a:r>
              <a:rPr sz="3600" spc="-10" dirty="0"/>
              <a:t>сестрички»</a:t>
            </a:r>
            <a:endParaRPr sz="3600" dirty="0"/>
          </a:p>
          <a:p>
            <a:pPr marL="73025">
              <a:lnSpc>
                <a:spcPts val="2860"/>
              </a:lnSpc>
            </a:pPr>
            <a:r>
              <a:rPr lang="ru-RU" sz="2400" dirty="0" smtClean="0"/>
              <a:t>Задача</a:t>
            </a:r>
            <a:r>
              <a:rPr sz="2400" dirty="0" smtClean="0"/>
              <a:t>:</a:t>
            </a:r>
            <a:r>
              <a:rPr sz="2400" spc="-60" dirty="0" smtClean="0"/>
              <a:t> </a:t>
            </a:r>
            <a:r>
              <a:rPr sz="2400" b="0" dirty="0">
                <a:latin typeface="Times New Roman"/>
                <a:cs typeface="Times New Roman"/>
              </a:rPr>
              <a:t>Учить</a:t>
            </a:r>
            <a:r>
              <a:rPr sz="2400" b="0" spc="-55" dirty="0">
                <a:latin typeface="Times New Roman"/>
                <a:cs typeface="Times New Roman"/>
              </a:rPr>
              <a:t> </a:t>
            </a:r>
            <a:r>
              <a:rPr sz="2400" b="0" spc="-25" dirty="0">
                <a:latin typeface="Times New Roman"/>
                <a:cs typeface="Times New Roman"/>
              </a:rPr>
              <a:t>взаимодействовать</a:t>
            </a:r>
            <a:r>
              <a:rPr sz="2400" b="0" spc="-5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</a:t>
            </a:r>
            <a:r>
              <a:rPr sz="2400" b="0" spc="-5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другими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детьми,</a:t>
            </a:r>
            <a:r>
              <a:rPr sz="2400" b="0" spc="-5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по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аналогии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с</a:t>
            </a:r>
            <a:r>
              <a:rPr sz="2400" b="0" spc="-55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братьями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и</a:t>
            </a:r>
            <a:r>
              <a:rPr sz="2400" b="0" spc="-60" dirty="0">
                <a:latin typeface="Times New Roman"/>
                <a:cs typeface="Times New Roman"/>
              </a:rPr>
              <a:t> </a:t>
            </a:r>
            <a:r>
              <a:rPr sz="2400" b="0" spc="-10" dirty="0">
                <a:latin typeface="Times New Roman"/>
                <a:cs typeface="Times New Roman"/>
              </a:rPr>
              <a:t>сестрами</a:t>
            </a:r>
            <a:r>
              <a:rPr sz="2400" b="0" spc="-10" dirty="0">
                <a:solidFill>
                  <a:srgbClr val="595959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25" y="2120760"/>
            <a:ext cx="3410280" cy="454823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524" y="2120760"/>
            <a:ext cx="3410280" cy="454751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3355" y="2120760"/>
            <a:ext cx="3422523" cy="45561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1018</Words>
  <Application>Microsoft Office PowerPoint</Application>
  <PresentationFormat>Широкоэкранный</PresentationFormat>
  <Paragraphs>103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Segoe UI Symbol</vt:lpstr>
      <vt:lpstr>Times New Roman</vt:lpstr>
      <vt:lpstr>Trebuchet MS</vt:lpstr>
      <vt:lpstr>Office Theme</vt:lpstr>
      <vt:lpstr>«Мой дом — моя семья, мой детский сад, моя Родина»</vt:lpstr>
      <vt:lpstr>Пояснительная записка</vt:lpstr>
      <vt:lpstr>Цель проекта:</vt:lpstr>
      <vt:lpstr>Этапы реализации проекта:</vt:lpstr>
      <vt:lpstr>Презентация PowerPoint</vt:lpstr>
      <vt:lpstr>ПОНЕДЕЛЬНИК: «Здравствуй, это я!»</vt:lpstr>
      <vt:lpstr>ВТОРНИК</vt:lpstr>
      <vt:lpstr>СРЕДА: «Бабушка и дедушка» Задача: Знакомить с расширенным составом семьи, формировать уважение к старшим.</vt:lpstr>
      <vt:lpstr>ЧЕТВЕРГ: «Мои братики и сестрички» Задача: Учить взаимодействовать с другими детьми, по аналогии с братьями и сестрами.</vt:lpstr>
      <vt:lpstr>ПЯТНИЦА: «Мой дом — моя крепость»</vt:lpstr>
      <vt:lpstr>Презентация PowerPoint</vt:lpstr>
      <vt:lpstr>Презентация PowerPoint</vt:lpstr>
      <vt:lpstr>ВТОРНИК: «Кто нас встречает в детском саду?» Задача: Знакомить детей с сотрудниками детского сада (воспитатель, помощник воспитателя, повар) и их заботой; воспитывать уважительное отношение к взрослым.</vt:lpstr>
      <vt:lpstr>СРЕДА: «Игрушки в нашем доме — нужно беречь!»</vt:lpstr>
      <vt:lpstr>ЧЕТВЕРГ: «Что мы делаем в детском саду?» Задача: Закреплять знания о основных режимных моментах в детском саду (игра, еда, сон, прогулка); воспитывать положительное отношение к жизни в группе.</vt:lpstr>
      <vt:lpstr>ПЯТНИЦА: «Мой любимый уголок в группе» (итоговый день)</vt:lpstr>
      <vt:lpstr>Презентация PowerPoint</vt:lpstr>
      <vt:lpstr>ПОНЕДЕЛЬНИК: «Мы разные — мы вместе»</vt:lpstr>
      <vt:lpstr>ВТОРНИК: «Учимся играть вместе»</vt:lpstr>
      <vt:lpstr>Презентация PowerPoint</vt:lpstr>
      <vt:lpstr>ЧЕТВЕРГ: «Вежливые слова в нашем доме»</vt:lpstr>
      <vt:lpstr>ПЯТНИЦА: «Праздник дружбы в нашей группе» (итоговый день)</vt:lpstr>
      <vt:lpstr>Презентация PowerPoint</vt:lpstr>
      <vt:lpstr>ПОНЕДЕЛЬНИК: «С чего начинается Родина? С нашего города!»</vt:lpstr>
      <vt:lpstr>ВТОРНИК: «Символ нашей страны — флаг России»</vt:lpstr>
      <vt:lpstr>СРЕДА: «Береза — символ России»</vt:lpstr>
      <vt:lpstr>ЧЕТВЕРГ: «Русские игрушки — матрешки да ложки»</vt:lpstr>
      <vt:lpstr>ПЯТНИЦА: «Люблю тебя, моя Россия!»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дом — моя семья, мой детский сад, моя Родина»</dc:title>
  <dc:creator>Дарья Катаева</dc:creator>
  <cp:lastModifiedBy>Оксана Владимировна</cp:lastModifiedBy>
  <cp:revision>1</cp:revision>
  <dcterms:created xsi:type="dcterms:W3CDTF">2026-04-24T07:54:46Z</dcterms:created>
  <dcterms:modified xsi:type="dcterms:W3CDTF">2026-04-24T08:06:16Z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2026-02-10T00:00:00Z</vt:filetime>
  </property>
  <property fmtid="{D5CDD505-2E9C-101B-9397-08002B2CF9AE}" pid="3" name="Creator">
    <vt:lpwstr>Impress</vt:lpwstr>
  </property>
  <property fmtid="{D5CDD505-2E9C-101B-9397-08002B2CF9AE}" pid="4" name="LastSaved">
    <vt:filetime>2026-04-24T00:00:00Z</vt:filetime>
  </property>
  <property fmtid="{D5CDD505-2E9C-101B-9397-08002B2CF9AE}" pid="5" name="Producer">
    <vt:lpwstr>3-Heights(TM) PDF Security Shell 4.8.25.2 (http://www.pdf-tools.com)</vt:lpwstr>
  </property>
</Properties>
</file>