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340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9" r:id="rId13"/>
    <p:sldId id="266" r:id="rId14"/>
    <p:sldId id="268" r:id="rId15"/>
    <p:sldId id="267" r:id="rId16"/>
    <p:sldId id="270" r:id="rId17"/>
    <p:sldId id="273" r:id="rId18"/>
    <p:sldId id="271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28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/>
    <p:restoredTop sz="94603"/>
  </p:normalViewPr>
  <p:slideViewPr>
    <p:cSldViewPr snapToGrid="0" snapToObjects="1">
      <p:cViewPr varScale="1">
        <p:scale>
          <a:sx n="59" d="100"/>
          <a:sy n="59" d="100"/>
        </p:scale>
        <p:origin x="-9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A574-1607-D342-AFDA-82BCDAB04E8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EEF6C-EEEF-6F42-A3CA-08183B8D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EEF6C-EEEF-6F42-A3CA-08183B8DC72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EEF6C-EEEF-6F42-A3CA-08183B8DC72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8626-E0FB-B348-8384-2E71DB90B4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28CC-5BDD-5E4C-A669-312A6DABA5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onwall.ru/original?code=page&amp;locale=ru&amp;image=https://image.fonwall.ru/o/tc/beautyful-places-mountains.jpg&amp;domain=img1.fonwall.ru&amp;history=https://fonwall.ru/wallpaper/beautyful-places-mountains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onwall.ru/original?code=page&amp;locale=ru&amp;image=https://image.fonwall.ru/o/79/voda_reka_goryi_skalyi_bereg.jpg&amp;domain=img.fonwall.ru&amp;history=https://fonwall.ru/wallpaper/voda-reka-goryi-skalyi-10346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1556" y="1511645"/>
            <a:ext cx="6768626" cy="3004145"/>
          </a:xfrm>
        </p:spPr>
        <p:txBody>
          <a:bodyPr>
            <a:noAutofit/>
          </a:bodyPr>
          <a:lstStyle/>
          <a:p>
            <a:r>
              <a:rPr lang="ru-RU" sz="4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alibri Light" panose="020F0302020204030204" charset="0"/>
                <a:cs typeface="Calibri Light" panose="020F0302020204030204" charset="0"/>
              </a:rPr>
              <a:t>«РАЗДЕЛЬНЫЙ СБОР МУСОРА»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2575" y="4814570"/>
            <a:ext cx="5334635" cy="178689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Учитель-логопед Сугак О.В.</a:t>
            </a:r>
          </a:p>
          <a:p>
            <a:pPr algn="r"/>
            <a:r>
              <a:rPr lang="ru-RU" dirty="0"/>
              <a:t>Музыкальный руководитель </a:t>
            </a:r>
          </a:p>
          <a:p>
            <a:pPr algn="r"/>
            <a:r>
              <a:rPr lang="ru-RU" dirty="0"/>
              <a:t>Мелькова Е.В.</a:t>
            </a:r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02" r="697" b="-1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8" name="Freeform: Shap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8221" y="996308"/>
            <a:ext cx="579955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МБДОУ-детский сад №419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г.Екатеринбург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8" y="1592773"/>
            <a:ext cx="5294716" cy="3653353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589087"/>
            <a:ext cx="5294715" cy="3679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1400" y="5577016"/>
            <a:ext cx="1106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взять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всех свалок в России – то получится страна Швейцария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156" y="1589087"/>
            <a:ext cx="42180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Мусорные полигоны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25562" y="3642045"/>
            <a:ext cx="1379498" cy="162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14324" y="3413445"/>
            <a:ext cx="1379498" cy="162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25" y="122555"/>
            <a:ext cx="4575810" cy="646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5" r="7826" b="1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62335" y="2418408"/>
            <a:ext cx="3569110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Самый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безопасный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–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это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раздельный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сбор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мусора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его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переаботка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26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62335" y="1131545"/>
            <a:ext cx="342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Но выход есть!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27704" y="2872899"/>
            <a:ext cx="4455966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Весь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такой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мусор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 –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вовсе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не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му</a:t>
            </a:r>
            <a:r>
              <a:rPr lang="ru-RU" alt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с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ор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а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chemeClr val="accent2"/>
                </a:solidFill>
              </a:rPr>
              <a:t>ВТОРИЧНОЕ СЫРЬЕ</a:t>
            </a:r>
            <a:endParaRPr lang="ru-RU" sz="4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из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которого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можно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получать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много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новых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полезных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вещей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! 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6608" b="9418"/>
          <a:stretch>
            <a:fillRect/>
          </a:stretch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90338" y="640080"/>
            <a:ext cx="4227762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600" b="1" dirty="0" err="1">
                <a:latin typeface="+mj-lt"/>
                <a:ea typeface="+mj-ea"/>
                <a:cs typeface="+mj-cs"/>
              </a:rPr>
              <a:t>Весь</a:t>
            </a: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мир</a:t>
            </a: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сортирует</a:t>
            </a:r>
            <a:r>
              <a:rPr lang="en-US" sz="4600" b="1" dirty="0">
                <a:latin typeface="+mj-lt"/>
                <a:ea typeface="+mj-ea"/>
                <a:cs typeface="+mj-cs"/>
              </a:rPr>
              <a:t> 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и</a:t>
            </a: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перерабатывает</a:t>
            </a: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мусор</a:t>
            </a: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уже</a:t>
            </a: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много</a:t>
            </a: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latin typeface="+mj-lt"/>
                <a:ea typeface="+mj-ea"/>
                <a:cs typeface="+mj-cs"/>
              </a:rPr>
              <a:t>лет</a:t>
            </a:r>
            <a:r>
              <a:rPr lang="en-US" sz="4600" b="1" dirty="0">
                <a:latin typeface="+mj-lt"/>
                <a:ea typeface="+mj-ea"/>
                <a:cs typeface="+mj-cs"/>
              </a:rPr>
              <a:t>.</a:t>
            </a:r>
            <a:endParaRPr lang="en-US" sz="46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контейнер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497890"/>
            <a:ext cx="5458968" cy="3862219"/>
          </a:xfrm>
          <a:prstGeom prst="rect">
            <a:avLst/>
          </a:prstGeom>
        </p:spPr>
      </p:pic>
      <p:sp>
        <p:nvSpPr>
          <p:cNvPr id="10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513006" y="2664886"/>
            <a:ext cx="7045010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50440" indent="-22860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2"/>
                </a:solidFill>
              </a:rPr>
              <a:t>Сортировка</a:t>
            </a:r>
            <a:r>
              <a:rPr lang="en-US" sz="3200" b="1" dirty="0"/>
              <a:t>   -    </a:t>
            </a:r>
            <a:r>
              <a:rPr lang="en-US" sz="3200" b="1" dirty="0" err="1"/>
              <a:t>Каждый</a:t>
            </a:r>
            <a:r>
              <a:rPr lang="en-US" sz="3200" b="1" dirty="0"/>
              <a:t> </a:t>
            </a:r>
            <a:r>
              <a:rPr lang="en-US" sz="3200" b="1" dirty="0" err="1"/>
              <a:t>тип</a:t>
            </a:r>
            <a:r>
              <a:rPr lang="en-US" sz="3200" b="1" dirty="0"/>
              <a:t> </a:t>
            </a:r>
            <a:r>
              <a:rPr lang="en-US" sz="3200" b="1" dirty="0" err="1"/>
              <a:t>бытовых</a:t>
            </a:r>
            <a:r>
              <a:rPr lang="en-US" sz="3200" b="1" dirty="0"/>
              <a:t> </a:t>
            </a:r>
            <a:r>
              <a:rPr lang="en-US" sz="3200" b="1" dirty="0" err="1"/>
              <a:t>отходов</a:t>
            </a:r>
            <a:r>
              <a:rPr lang="en-US" sz="3200" b="1" dirty="0"/>
              <a:t> </a:t>
            </a:r>
            <a:r>
              <a:rPr lang="en-US" sz="3200" b="1" dirty="0" err="1"/>
              <a:t>должен</a:t>
            </a:r>
            <a:r>
              <a:rPr lang="en-US" sz="3200" b="1" dirty="0"/>
              <a:t> </a:t>
            </a:r>
            <a:r>
              <a:rPr lang="en-US" sz="3200" b="1" dirty="0" err="1"/>
              <a:t>распределяться</a:t>
            </a:r>
            <a:r>
              <a:rPr lang="en-US" sz="3200" b="1" dirty="0"/>
              <a:t> </a:t>
            </a:r>
            <a:r>
              <a:rPr lang="en-US" sz="3200" b="1" dirty="0" err="1"/>
              <a:t>в</a:t>
            </a:r>
            <a:r>
              <a:rPr lang="en-US" sz="3200" b="1" dirty="0"/>
              <a:t> </a:t>
            </a:r>
            <a:r>
              <a:rPr lang="en-US" sz="3200" b="1" dirty="0" err="1"/>
              <a:t>контейнер</a:t>
            </a:r>
            <a:r>
              <a:rPr lang="en-US" sz="3200" b="1" dirty="0"/>
              <a:t> </a:t>
            </a:r>
            <a:r>
              <a:rPr lang="en-US" sz="3200" b="1" dirty="0" err="1"/>
              <a:t>определенного</a:t>
            </a:r>
            <a:r>
              <a:rPr lang="en-US" sz="3200" b="1" dirty="0"/>
              <a:t> </a:t>
            </a:r>
            <a:r>
              <a:rPr lang="en-US" sz="3200" b="1" dirty="0" err="1"/>
              <a:t>цвета</a:t>
            </a:r>
            <a:r>
              <a:rPr lang="en-US" sz="3200" b="1" dirty="0"/>
              <a:t>.</a:t>
            </a:r>
            <a:r>
              <a:rPr lang="en-US" sz="3200" dirty="0">
                <a:effectLst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12955" y="2872899"/>
            <a:ext cx="46604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ru-RU" sz="3200" b="1" dirty="0" err="1">
                <a:solidFill>
                  <a:schemeClr val="accent6"/>
                </a:solidFill>
              </a:rPr>
              <a:t>Переработка</a:t>
            </a:r>
            <a:r>
              <a:rPr lang="en-US" altLang="ru-RU" sz="3200" b="1" dirty="0"/>
              <a:t> – </a:t>
            </a:r>
            <a:r>
              <a:rPr lang="en-US" altLang="ru-RU" sz="3200" b="1" dirty="0" err="1"/>
              <a:t>это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когда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мусор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возвращается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на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полки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магазина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в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виде</a:t>
            </a:r>
            <a:r>
              <a:rPr lang="en-US" altLang="ru-RU" sz="3200" b="1" dirty="0"/>
              <a:t>: </a:t>
            </a:r>
            <a:r>
              <a:rPr lang="en-US" altLang="ru-RU" sz="3200" b="1" dirty="0" err="1"/>
              <a:t>книг</a:t>
            </a:r>
            <a:r>
              <a:rPr lang="en-US" altLang="ru-RU" sz="3200" b="1" dirty="0"/>
              <a:t>, </a:t>
            </a:r>
            <a:r>
              <a:rPr lang="en-US" altLang="ru-RU" sz="3200" b="1" dirty="0" err="1"/>
              <a:t>упаковки</a:t>
            </a:r>
            <a:r>
              <a:rPr lang="en-US" altLang="ru-RU" sz="3200" b="1" dirty="0"/>
              <a:t>, </a:t>
            </a:r>
            <a:r>
              <a:rPr lang="en-US" altLang="ru-RU" sz="3200" b="1" dirty="0" err="1"/>
              <a:t>стройматериалов</a:t>
            </a:r>
            <a:r>
              <a:rPr lang="en-US" altLang="ru-RU" sz="3200" b="1" dirty="0"/>
              <a:t>, </a:t>
            </a:r>
            <a:r>
              <a:rPr lang="en-US" altLang="ru-RU" sz="3200" b="1" dirty="0" err="1"/>
              <a:t>батареек</a:t>
            </a:r>
            <a:r>
              <a:rPr lang="en-US" altLang="ru-RU" sz="3200" b="1" dirty="0"/>
              <a:t>, </a:t>
            </a:r>
            <a:r>
              <a:rPr lang="en-US" altLang="ru-RU" sz="3200" b="1" dirty="0" err="1"/>
              <a:t>земли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и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даже</a:t>
            </a:r>
            <a:r>
              <a:rPr lang="en-US" altLang="ru-RU" sz="3200" b="1" dirty="0"/>
              <a:t> </a:t>
            </a:r>
            <a:r>
              <a:rPr lang="en-US" altLang="ru-RU" sz="3200" b="1" dirty="0" err="1"/>
              <a:t>цветов</a:t>
            </a:r>
            <a:r>
              <a:rPr lang="en-US" altLang="ru-RU" sz="3200" b="1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31072" y="3251257"/>
            <a:ext cx="62391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0B050"/>
                </a:solidFill>
              </a:rPr>
              <a:t>И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ru-RU" sz="4800" b="1" dirty="0">
                <a:solidFill>
                  <a:srgbClr val="00B050"/>
                </a:solidFill>
              </a:rPr>
              <a:t>МИР </a:t>
            </a:r>
            <a:r>
              <a:rPr lang="en-US" sz="4800" b="1" dirty="0" err="1">
                <a:solidFill>
                  <a:srgbClr val="00B050"/>
                </a:solidFill>
              </a:rPr>
              <a:t>вокруг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нас</a:t>
            </a:r>
            <a:r>
              <a:rPr lang="ru-RU" sz="4800" b="1" dirty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4800" b="1" dirty="0">
                <a:solidFill>
                  <a:srgbClr val="00B050"/>
                </a:solidFill>
              </a:rPr>
              <a:t>  </a:t>
            </a:r>
            <a:r>
              <a:rPr lang="en-US" sz="4800" b="1" dirty="0" err="1">
                <a:solidFill>
                  <a:srgbClr val="00B050"/>
                </a:solidFill>
              </a:rPr>
              <a:t>станет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чище</a:t>
            </a:r>
            <a:r>
              <a:rPr lang="en-US" sz="4800" b="1" dirty="0">
                <a:solidFill>
                  <a:srgbClr val="00B050"/>
                </a:solidFill>
              </a:rPr>
              <a:t>!</a:t>
            </a:r>
            <a:r>
              <a:rPr lang="en-US" sz="4800" dirty="0">
                <a:solidFill>
                  <a:srgbClr val="00B050"/>
                </a:solidFill>
                <a:effectLst/>
              </a:rPr>
              <a:t>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857" r="1" b="807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" name="Arc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553" r="14243" b="-1"/>
          <a:stretch>
            <a:fillRect/>
          </a:stretch>
        </p:blipFill>
        <p:spPr>
          <a:xfrm>
            <a:off x="6096000" y="0"/>
            <a:ext cx="3684919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0660"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Arc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27048" y="1868487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</a:rPr>
              <a:t>Все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просто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каждый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вид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мусора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перерабатывается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по-своему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85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Рисунок 4" descr="https://st.depositphotos.com/1007989/1348/i/950/depositphotos_13488185-stock-photo-toilet-paper-masc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45" y="3213652"/>
            <a:ext cx="1810964" cy="10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122610" y="263604"/>
            <a:ext cx="621483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когда бумага, собранная в отдельный контейнер – уходит на переработку для создания новых упаковок и изделий из бумаги. </a:t>
            </a:r>
            <a:endParaRPr kumimoji="0" lang="ru-RU" altLang="ru-RU" sz="3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16" y="2131662"/>
            <a:ext cx="237490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2" y="147039"/>
            <a:ext cx="6098933" cy="65639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10" y="6200832"/>
            <a:ext cx="12053788" cy="539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168835" y="4315101"/>
            <a:ext cx="621483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Бумагу, к примеру, измельчают, отмачивают, очищают и используют для книг,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газет, упаковки.</a:t>
            </a:r>
            <a:endParaRPr kumimoji="0" lang="ru-RU" altLang="ru-RU" sz="3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Рисунок 6" descr="https://vesti.kg/media/k2/items/cache/9c34974e0ff3aa764313439c7db30f7a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286" y="5539920"/>
            <a:ext cx="1928812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8" descr="https://thumbs.dreamstime.com/b/milk-carton-boxes-d-rendering-white-background-969584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89" y="2055831"/>
            <a:ext cx="1737428" cy="11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522" r="9770" b="-5"/>
          <a:stretch>
            <a:fillRect/>
          </a:stretch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8"/>
          <a:stretch>
            <a:fillRect/>
          </a:stretch>
        </p:blipFill>
        <p:spPr bwMode="auto"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10717" r="2" b="2"/>
          <a:stretch>
            <a:fillRect/>
          </a:stretch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375153" y="0"/>
            <a:ext cx="5835746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Органика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остатки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фруктов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испорченная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еда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цветы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) –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перегнивают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компост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используют</a:t>
            </a:r>
            <a:r>
              <a:rPr lang="ru-RU" sz="3200" b="1" spc="300" dirty="0" err="1">
                <a:solidFill>
                  <a:schemeClr val="accent2">
                    <a:lumMod val="50000"/>
                  </a:schemeClr>
                </a:solidFill>
              </a:rPr>
              <a:t>ся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sz="3200" b="1" spc="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spc="300" dirty="0" err="1">
                <a:solidFill>
                  <a:schemeClr val="accent2">
                    <a:lumMod val="50000"/>
                  </a:schemeClr>
                </a:solidFill>
              </a:rPr>
              <a:t>удобрени</a:t>
            </a:r>
            <a:r>
              <a:rPr lang="ru-RU" sz="3200" b="1" spc="300" dirty="0">
                <a:solidFill>
                  <a:schemeClr val="accent2">
                    <a:lumMod val="50000"/>
                  </a:schemeClr>
                </a:solidFill>
              </a:rPr>
              <a:t>е. </a:t>
            </a: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b="1" spc="300" dirty="0">
                <a:solidFill>
                  <a:schemeClr val="accent2">
                    <a:lumMod val="50000"/>
                  </a:schemeClr>
                </a:solidFill>
                <a:effectLst/>
              </a:rPr>
              <a:t>С помощ</a:t>
            </a:r>
            <a:r>
              <a:rPr lang="ru-RU" sz="3200" b="1" spc="300" dirty="0">
                <a:solidFill>
                  <a:schemeClr val="accent2">
                    <a:lumMod val="50000"/>
                  </a:schemeClr>
                </a:solidFill>
              </a:rPr>
              <a:t>ью удобрения можно вырастить много новых растений, овощей и фруктов!</a:t>
            </a:r>
            <a:endParaRPr lang="en-US" sz="3200" spc="3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622" y="3549971"/>
            <a:ext cx="710712" cy="91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9521" r="2" b="14230"/>
          <a:stretch>
            <a:fillRect/>
          </a:stretch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600" cap="all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25516" y="3520861"/>
            <a:ext cx="4593021" cy="2516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/>
              <a:t>Пластик</a:t>
            </a:r>
            <a:r>
              <a:rPr lang="en-US" sz="4000" b="1" dirty="0"/>
              <a:t> – </a:t>
            </a:r>
            <a:r>
              <a:rPr lang="en-US" sz="4000" b="1" dirty="0" err="1"/>
              <a:t>перерабатывают</a:t>
            </a:r>
            <a:r>
              <a:rPr lang="en-US" sz="4000" b="1" dirty="0"/>
              <a:t> </a:t>
            </a:r>
            <a:r>
              <a:rPr lang="en-US" sz="4000" b="1" dirty="0" err="1"/>
              <a:t>для</a:t>
            </a:r>
            <a:r>
              <a:rPr lang="en-US" sz="4000" b="1" dirty="0"/>
              <a:t> </a:t>
            </a:r>
            <a:r>
              <a:rPr lang="en-US" sz="4000" b="1" dirty="0" err="1"/>
              <a:t>упаковки</a:t>
            </a:r>
            <a:r>
              <a:rPr lang="ru-RU" sz="4000" b="1" dirty="0"/>
              <a:t>,</a:t>
            </a:r>
            <a:r>
              <a:rPr lang="en-US" sz="4000" b="1" dirty="0"/>
              <a:t> </a:t>
            </a:r>
            <a:r>
              <a:rPr lang="en-US" sz="4000" b="1" dirty="0" err="1"/>
              <a:t>стройматериалов</a:t>
            </a:r>
            <a:r>
              <a:rPr lang="en-US" sz="4000" b="1" dirty="0"/>
              <a:t> </a:t>
            </a:r>
            <a:r>
              <a:rPr lang="ru-RU" sz="4000" b="1" dirty="0"/>
              <a:t>и</a:t>
            </a:r>
            <a:r>
              <a:rPr lang="en-US" sz="4000" b="1" dirty="0"/>
              <a:t> </a:t>
            </a:r>
            <a:r>
              <a:rPr lang="ru-RU" sz="4000" b="1" dirty="0"/>
              <a:t>новой </a:t>
            </a:r>
            <a:r>
              <a:rPr lang="en-US" sz="4000" b="1" dirty="0" err="1"/>
              <a:t>одежды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50473"/>
            <a:ext cx="12192000" cy="25215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Рисунок 17" descr="https://cf.ppt-online.org/files1/slide/u/UHxecboyTYV6MgGBp8Kut1WD2LmjJ4vsq9ifrCF53a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6" y="-284018"/>
            <a:ext cx="9917028" cy="74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/>
          <p:cNvGrpSpPr>
            <a:grpSpLocks noGrp="1" noUngrp="1" noRot="1" noChangeAspect="1" noMove="1" noResize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" name="Rectangle 10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23893" y="2462273"/>
            <a:ext cx="5393221" cy="4555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800" spc="300" dirty="0" err="1"/>
              <a:t>Батарейки</a:t>
            </a:r>
            <a:r>
              <a:rPr lang="en-US" sz="3800" spc="300" dirty="0"/>
              <a:t> – </a:t>
            </a:r>
            <a:r>
              <a:rPr lang="en-US" sz="3800" spc="300" dirty="0" err="1"/>
              <a:t>перерабатывают</a:t>
            </a:r>
            <a:r>
              <a:rPr lang="en-US" sz="3800" spc="300" dirty="0"/>
              <a:t> </a:t>
            </a:r>
            <a:r>
              <a:rPr lang="en-US" sz="3800" spc="300" dirty="0" err="1"/>
              <a:t>на</a:t>
            </a:r>
            <a:r>
              <a:rPr lang="en-US" sz="3800" spc="300" dirty="0"/>
              <a:t> </a:t>
            </a:r>
            <a:r>
              <a:rPr lang="en-US" sz="3800" spc="300" dirty="0" err="1">
                <a:solidFill>
                  <a:srgbClr val="C00000"/>
                </a:solidFill>
              </a:rPr>
              <a:t>специальных</a:t>
            </a:r>
            <a:r>
              <a:rPr lang="en-US" sz="3800" spc="300" dirty="0">
                <a:solidFill>
                  <a:srgbClr val="C00000"/>
                </a:solidFill>
              </a:rPr>
              <a:t> </a:t>
            </a:r>
            <a:r>
              <a:rPr lang="en-US" sz="3800" spc="300" dirty="0" err="1">
                <a:solidFill>
                  <a:srgbClr val="C00000"/>
                </a:solidFill>
              </a:rPr>
              <a:t>заводах</a:t>
            </a:r>
            <a:r>
              <a:rPr lang="en-US" sz="3800" spc="300" dirty="0">
                <a:solidFill>
                  <a:srgbClr val="C00000"/>
                </a:solidFill>
              </a:rPr>
              <a:t> </a:t>
            </a:r>
            <a:r>
              <a:rPr lang="en-US" sz="3800" spc="300" dirty="0" err="1"/>
              <a:t>и</a:t>
            </a:r>
            <a:r>
              <a:rPr lang="en-US" sz="3800" spc="300" dirty="0"/>
              <a:t> </a:t>
            </a:r>
            <a:r>
              <a:rPr lang="en-US" sz="3800" spc="300" dirty="0" err="1"/>
              <a:t>используют</a:t>
            </a:r>
            <a:r>
              <a:rPr lang="en-US" sz="3800" spc="300" dirty="0"/>
              <a:t> </a:t>
            </a:r>
            <a:r>
              <a:rPr lang="en-US" sz="3800" spc="300" dirty="0" err="1"/>
              <a:t>повторно</a:t>
            </a:r>
            <a:endParaRPr lang="ru-RU" sz="3800" spc="300" dirty="0"/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3800" spc="300" dirty="0"/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800" spc="300" dirty="0"/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800" spc="300" dirty="0" err="1"/>
              <a:t>Поэтому</a:t>
            </a:r>
            <a:r>
              <a:rPr lang="en-US" sz="3800" spc="300" dirty="0"/>
              <a:t>  </a:t>
            </a:r>
            <a:r>
              <a:rPr lang="en-US" sz="3800" spc="300" dirty="0" err="1"/>
              <a:t>их</a:t>
            </a:r>
            <a:r>
              <a:rPr lang="en-US" sz="3800" spc="300" dirty="0"/>
              <a:t>  </a:t>
            </a:r>
            <a:r>
              <a:rPr lang="en-US" sz="3800" spc="300" dirty="0" err="1"/>
              <a:t>следует</a:t>
            </a:r>
            <a:r>
              <a:rPr lang="en-US" sz="3800" spc="300" dirty="0"/>
              <a:t> </a:t>
            </a:r>
            <a:r>
              <a:rPr lang="en-US" sz="3800" spc="300" dirty="0" err="1"/>
              <a:t>выбрасывать</a:t>
            </a:r>
            <a:r>
              <a:rPr lang="en-US" sz="3800" spc="300" dirty="0"/>
              <a:t> </a:t>
            </a:r>
            <a:r>
              <a:rPr lang="en-US" sz="3800" spc="300" dirty="0" err="1"/>
              <a:t>только</a:t>
            </a:r>
            <a:r>
              <a:rPr lang="en-US" sz="3800" spc="300" dirty="0"/>
              <a:t>  </a:t>
            </a:r>
            <a:r>
              <a:rPr lang="en-US" sz="3800" spc="300" dirty="0" err="1"/>
              <a:t>в</a:t>
            </a:r>
            <a:r>
              <a:rPr lang="en-US" sz="3800" spc="300" dirty="0"/>
              <a:t> </a:t>
            </a:r>
            <a:r>
              <a:rPr lang="en-US" sz="3800" b="1" u="sng" spc="300" dirty="0" err="1">
                <a:solidFill>
                  <a:srgbClr val="C00000"/>
                </a:solidFill>
              </a:rPr>
              <a:t>специальный</a:t>
            </a:r>
            <a:r>
              <a:rPr lang="en-US" sz="3800" b="1" u="sng" spc="300" dirty="0">
                <a:solidFill>
                  <a:srgbClr val="C00000"/>
                </a:solidFill>
              </a:rPr>
              <a:t> </a:t>
            </a:r>
            <a:r>
              <a:rPr lang="en-US" sz="3800" b="1" u="sng" spc="300" dirty="0" err="1">
                <a:solidFill>
                  <a:srgbClr val="C00000"/>
                </a:solidFill>
              </a:rPr>
              <a:t>контейнер</a:t>
            </a:r>
            <a:endParaRPr lang="en-US" sz="3800" b="1" u="sng" spc="300" dirty="0">
              <a:solidFill>
                <a:srgbClr val="C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&#10;&#10;Автоматически созданное описа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8762" b="1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5568" r="-1" b="36494"/>
          <a:stretch>
            <a:fillRect/>
          </a:stretch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8108" y="665018"/>
            <a:ext cx="454469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Выбрасывать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батарейки 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вместе с мусором-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всё равно, что их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ЕСТЬ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7489" y="2062588"/>
            <a:ext cx="5946579" cy="307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Металл</a:t>
            </a:r>
            <a:endParaRPr lang="ru-RU" sz="36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стекло</a:t>
            </a:r>
            <a:endParaRPr lang="en-US" sz="36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кроме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фарфора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перерабатывают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заводах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используют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u="sng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повторно</a:t>
            </a:r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kern="120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Freeform 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826" r="5" b="5"/>
          <a:stretch>
            <a:fillRect/>
          </a:stretch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466" r="5" b="5"/>
          <a:stretch>
            <a:fillRect/>
          </a:stretch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4"/>
          <p:cNvSpPr txBox="1"/>
          <p:nvPr/>
        </p:nvSpPr>
        <p:spPr>
          <a:xfrm>
            <a:off x="481148" y="5872486"/>
            <a:ext cx="979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Из</a:t>
            </a:r>
            <a:r>
              <a:rPr lang="ru-RU" sz="4000" u="sng" dirty="0"/>
              <a:t> </a:t>
            </a:r>
            <a:r>
              <a:rPr lang="ru-RU" sz="4000" u="sng" dirty="0">
                <a:solidFill>
                  <a:srgbClr val="FF0000"/>
                </a:solidFill>
              </a:rPr>
              <a:t>700</a:t>
            </a:r>
            <a:r>
              <a:rPr lang="ru-RU" sz="4000" u="sng" dirty="0"/>
              <a:t> </a:t>
            </a:r>
            <a:r>
              <a:rPr lang="ru-RU" sz="3600" u="sng" dirty="0"/>
              <a:t>банок</a:t>
            </a:r>
            <a:r>
              <a:rPr lang="ru-RU" sz="4000" u="sng" dirty="0"/>
              <a:t> </a:t>
            </a:r>
            <a:r>
              <a:rPr lang="ru-RU" sz="4000" dirty="0"/>
              <a:t>– получается </a:t>
            </a:r>
            <a:r>
              <a:rPr lang="ru-RU" sz="4000" u="sng" dirty="0">
                <a:solidFill>
                  <a:srgbClr val="FF0000"/>
                </a:solidFill>
              </a:rPr>
              <a:t>1</a:t>
            </a:r>
            <a:r>
              <a:rPr lang="ru-RU" sz="4000" u="sng" dirty="0"/>
              <a:t> велосипед!</a:t>
            </a:r>
          </a:p>
        </p:txBody>
      </p:sp>
      <p:sp>
        <p:nvSpPr>
          <p:cNvPr id="8" name="Стрелка вниз 7"/>
          <p:cNvSpPr/>
          <p:nvPr/>
        </p:nvSpPr>
        <p:spPr>
          <a:xfrm rot="18853114">
            <a:off x="7805458" y="1137007"/>
            <a:ext cx="856668" cy="1027673"/>
          </a:xfrm>
          <a:prstGeom prst="downArrow">
            <a:avLst>
              <a:gd name="adj1" fmla="val 1752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195" b="10238"/>
          <a:stretch>
            <a:fillRect/>
          </a:stretch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5057"/>
          <a:stretch>
            <a:fillRect/>
          </a:stretch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19344" y="4750763"/>
            <a:ext cx="719269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Мусор</a:t>
            </a:r>
            <a:r>
              <a:rPr lang="en-US" sz="2800" b="1" dirty="0"/>
              <a:t>  </a:t>
            </a:r>
            <a:r>
              <a:rPr lang="en-US" sz="2800" b="1" dirty="0" err="1"/>
              <a:t>сжигают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специальных</a:t>
            </a:r>
            <a:r>
              <a:rPr lang="en-US" sz="2800" b="1" dirty="0"/>
              <a:t> </a:t>
            </a:r>
            <a:r>
              <a:rPr lang="en-US" sz="2800" b="1" dirty="0" err="1"/>
              <a:t>заводах</a:t>
            </a:r>
            <a:r>
              <a:rPr lang="en-US" sz="2800" b="1" dirty="0"/>
              <a:t>  </a:t>
            </a:r>
            <a:r>
              <a:rPr lang="en-US" sz="2800" b="1" dirty="0" err="1"/>
              <a:t>Ведь</a:t>
            </a:r>
            <a:r>
              <a:rPr lang="en-US" sz="2800" b="1" dirty="0"/>
              <a:t> </a:t>
            </a:r>
            <a:r>
              <a:rPr lang="en-US" sz="2800" b="1" dirty="0" err="1"/>
              <a:t>дым</a:t>
            </a:r>
            <a:r>
              <a:rPr lang="en-US" sz="2800" b="1" dirty="0"/>
              <a:t> </a:t>
            </a:r>
            <a:r>
              <a:rPr lang="en-US" sz="2800" b="1" dirty="0" err="1"/>
              <a:t>от</a:t>
            </a:r>
            <a:r>
              <a:rPr lang="en-US" sz="2800" b="1" dirty="0"/>
              <a:t> </a:t>
            </a:r>
            <a:r>
              <a:rPr lang="en-US" sz="2800" b="1" dirty="0" err="1"/>
              <a:t>таких</a:t>
            </a:r>
            <a:r>
              <a:rPr lang="en-US" sz="2800" b="1" dirty="0"/>
              <a:t> </a:t>
            </a:r>
            <a:r>
              <a:rPr lang="en-US" sz="2800" b="1" dirty="0" err="1"/>
              <a:t>заводов</a:t>
            </a:r>
            <a:r>
              <a:rPr lang="en-US" sz="2800" b="1" dirty="0"/>
              <a:t> </a:t>
            </a:r>
            <a:r>
              <a:rPr lang="en-US" sz="2800" b="1" dirty="0" err="1"/>
              <a:t>ядовит</a:t>
            </a:r>
            <a:r>
              <a:rPr lang="en-US" sz="2800" b="1" dirty="0"/>
              <a:t>. </a:t>
            </a:r>
            <a:r>
              <a:rPr lang="en-US" sz="2800" b="1" dirty="0" err="1"/>
              <a:t>Поэтому</a:t>
            </a:r>
            <a:r>
              <a:rPr lang="en-US" sz="2800" b="1" dirty="0"/>
              <a:t> </a:t>
            </a:r>
            <a:r>
              <a:rPr lang="en-US" sz="2800" b="1" dirty="0" err="1"/>
              <a:t>чем</a:t>
            </a:r>
            <a:r>
              <a:rPr lang="en-US" sz="2800" b="1" dirty="0"/>
              <a:t> </a:t>
            </a:r>
            <a:r>
              <a:rPr lang="ru-RU" sz="2800" b="1" dirty="0"/>
              <a:t>меньше</a:t>
            </a:r>
            <a:r>
              <a:rPr lang="en-US" sz="2800" b="1" dirty="0"/>
              <a:t> </a:t>
            </a:r>
            <a:r>
              <a:rPr lang="en-US" sz="2800" b="1" dirty="0" err="1"/>
              <a:t>мусора</a:t>
            </a:r>
            <a:r>
              <a:rPr lang="en-US" sz="2800" b="1" dirty="0"/>
              <a:t> </a:t>
            </a:r>
            <a:r>
              <a:rPr lang="ru-RU" sz="2800" b="1" dirty="0"/>
              <a:t>сжигается</a:t>
            </a:r>
            <a:r>
              <a:rPr lang="en-US" sz="2800" b="1" dirty="0"/>
              <a:t>- </a:t>
            </a:r>
            <a:r>
              <a:rPr lang="en-US" sz="2800" b="1" dirty="0" err="1"/>
              <a:t>тем</a:t>
            </a:r>
            <a:r>
              <a:rPr lang="en-US" sz="2800" b="1" dirty="0"/>
              <a:t> </a:t>
            </a:r>
            <a:r>
              <a:rPr lang="en-US" sz="2800" b="1" dirty="0" err="1"/>
              <a:t>меньше</a:t>
            </a:r>
            <a:r>
              <a:rPr lang="en-US" sz="2800" b="1" dirty="0"/>
              <a:t> </a:t>
            </a:r>
            <a:r>
              <a:rPr lang="en-US" sz="2800" b="1" dirty="0" err="1"/>
              <a:t>загрязнение</a:t>
            </a:r>
            <a:r>
              <a:rPr lang="en-US" sz="2800" b="1" dirty="0"/>
              <a:t> </a:t>
            </a:r>
            <a:r>
              <a:rPr lang="en-US" sz="2800" b="1" dirty="0" err="1"/>
              <a:t>воздуха</a:t>
            </a:r>
            <a:r>
              <a:rPr lang="en-US" sz="2800" b="1" dirty="0"/>
              <a:t>!</a:t>
            </a:r>
            <a:endParaRPr lang="en-US" sz="2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64" y="4493504"/>
            <a:ext cx="4353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Смешанные</a:t>
            </a:r>
            <a:r>
              <a:rPr lang="en-US" sz="3200" b="1" dirty="0"/>
              <a:t> (</a:t>
            </a:r>
            <a:r>
              <a:rPr lang="en-US" sz="3200" b="1" dirty="0" err="1"/>
              <a:t>прочие</a:t>
            </a:r>
            <a:r>
              <a:rPr lang="en-US" sz="3200" b="1" dirty="0"/>
              <a:t>) – </a:t>
            </a:r>
            <a:r>
              <a:rPr lang="en-US" sz="3200" b="1" dirty="0" err="1"/>
              <a:t>отходы</a:t>
            </a:r>
            <a:r>
              <a:rPr lang="en-US" sz="3200" b="1" dirty="0"/>
              <a:t> </a:t>
            </a:r>
            <a:r>
              <a:rPr lang="en-US" sz="3200" b="1" dirty="0" err="1"/>
              <a:t>перерабатываются</a:t>
            </a:r>
            <a:r>
              <a:rPr lang="en-US" sz="3200" b="1" dirty="0"/>
              <a:t> </a:t>
            </a:r>
            <a:r>
              <a:rPr lang="en-US" sz="3200" b="1" dirty="0" err="1"/>
              <a:t>путем</a:t>
            </a:r>
            <a:r>
              <a:rPr lang="en-US" sz="3200" b="1" dirty="0"/>
              <a:t> </a:t>
            </a:r>
            <a:r>
              <a:rPr lang="en-US" sz="3200" b="1" u="sng" dirty="0" err="1"/>
              <a:t>сжигания</a:t>
            </a:r>
            <a:r>
              <a:rPr lang="en-US" sz="3200" b="1" dirty="0"/>
              <a:t>.</a:t>
            </a:r>
            <a:endParaRPr lang="ru-RU" sz="3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5180" y="495500"/>
            <a:ext cx="628442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Для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этого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нужно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начать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сортировать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мусор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выбрасывать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его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300" dirty="0" err="1">
                <a:solidFill>
                  <a:schemeClr val="accent6">
                    <a:lumMod val="75000"/>
                  </a:schemeClr>
                </a:solidFill>
              </a:rPr>
              <a:t>раздельно</a:t>
            </a:r>
            <a:r>
              <a:rPr lang="en-US" sz="3600" spc="300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3600" spc="300" dirty="0">
              <a:solidFill>
                <a:schemeClr val="accent6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spc="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u="sng" spc="300" dirty="0" err="1">
                <a:solidFill>
                  <a:srgbClr val="FF0000"/>
                </a:solidFill>
              </a:rPr>
              <a:t>Это</a:t>
            </a:r>
            <a:r>
              <a:rPr lang="en-US" sz="3600" u="sng" spc="300" dirty="0">
                <a:solidFill>
                  <a:srgbClr val="FF0000"/>
                </a:solidFill>
              </a:rPr>
              <a:t> </a:t>
            </a:r>
            <a:r>
              <a:rPr lang="en-US" sz="3600" u="sng" spc="300" dirty="0" err="1">
                <a:solidFill>
                  <a:srgbClr val="FF0000"/>
                </a:solidFill>
              </a:rPr>
              <a:t>совсем</a:t>
            </a:r>
            <a:r>
              <a:rPr lang="en-US" sz="3600" u="sng" spc="300" dirty="0">
                <a:solidFill>
                  <a:srgbClr val="FF0000"/>
                </a:solidFill>
              </a:rPr>
              <a:t> </a:t>
            </a:r>
            <a:r>
              <a:rPr lang="en-US" sz="3600" u="sng" spc="300" dirty="0" err="1">
                <a:solidFill>
                  <a:srgbClr val="FF0000"/>
                </a:solidFill>
              </a:rPr>
              <a:t>не</a:t>
            </a:r>
            <a:r>
              <a:rPr lang="en-US" sz="3600" u="sng" spc="300" dirty="0">
                <a:solidFill>
                  <a:srgbClr val="FF0000"/>
                </a:solidFill>
              </a:rPr>
              <a:t> </a:t>
            </a:r>
            <a:r>
              <a:rPr lang="en-US" sz="3600" u="sng" spc="300" dirty="0" err="1">
                <a:solidFill>
                  <a:srgbClr val="FF0000"/>
                </a:solidFill>
              </a:rPr>
              <a:t>сложн</a:t>
            </a:r>
            <a:r>
              <a:rPr lang="ru-RU" altLang="en-US" sz="3600" u="sng" spc="300" dirty="0" err="1">
                <a:solidFill>
                  <a:srgbClr val="FF0000"/>
                </a:solidFill>
              </a:rPr>
              <a:t>о!!!</a:t>
            </a:r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53" r="-2" b="8188"/>
          <a:stretch>
            <a:fillRect/>
          </a:stretch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242221" y="193964"/>
            <a:ext cx="4802189" cy="4717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Если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сейчас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люди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начнут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сортировать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мусор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–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то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уже</a:t>
            </a:r>
            <a:r>
              <a:rPr lang="ru-RU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через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несколько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лет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наша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природа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и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мир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вокруг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нас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станут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чище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,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аккуратнее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,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а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люди</a:t>
            </a:r>
            <a:r>
              <a:rPr lang="en-US" sz="2800" b="1" spc="300" dirty="0">
                <a:solidFill>
                  <a:schemeClr val="accent6">
                    <a:lumMod val="50000"/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6">
                    <a:lumMod val="50000"/>
                    <a:alpha val="60000"/>
                  </a:schemeClr>
                </a:solidFill>
              </a:rPr>
              <a:t>ответственные</a:t>
            </a:r>
            <a:r>
              <a:rPr lang="en-US" sz="2800" b="1" spc="300" dirty="0">
                <a:solidFill>
                  <a:schemeClr val="accent6">
                    <a:lumMod val="75000"/>
                    <a:alpha val="60000"/>
                  </a:schemeClr>
                </a:solidFill>
              </a:rPr>
              <a:t>.</a:t>
            </a:r>
            <a:endParaRPr lang="en-US" sz="2800" spc="300" dirty="0">
              <a:solidFill>
                <a:schemeClr val="accent6">
                  <a:lumMod val="75000"/>
                  <a:alpha val="60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tx1">
                    <a:alpha val="60000"/>
                  </a:schemeClr>
                </a:solidFill>
                <a:effectLst/>
              </a:rPr>
              <a:t> </a:t>
            </a:r>
          </a:p>
          <a:p>
            <a:pPr marL="571500" indent="-22860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1" spc="300" dirty="0" err="1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Разделяй</a:t>
            </a:r>
            <a:r>
              <a:rPr lang="en-US" sz="2800" b="1" spc="300" dirty="0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 </a:t>
            </a:r>
            <a:r>
              <a:rPr lang="en-US" sz="2800" b="1" spc="300" dirty="0" err="1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мусор</a:t>
            </a:r>
            <a:r>
              <a:rPr lang="en-US" sz="2800" b="1" spc="300" dirty="0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 </a:t>
            </a:r>
            <a:r>
              <a:rPr lang="en-US" sz="2800" b="1" spc="300" dirty="0" err="1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и</a:t>
            </a:r>
            <a:r>
              <a:rPr lang="en-US" sz="2800" b="1" spc="300" dirty="0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 </a:t>
            </a:r>
            <a:r>
              <a:rPr lang="en-US" sz="2800" b="1" spc="300" dirty="0" err="1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дыши</a:t>
            </a:r>
            <a:r>
              <a:rPr lang="en-US" sz="2800" b="1" spc="300" dirty="0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 </a:t>
            </a:r>
            <a:r>
              <a:rPr lang="en-US" sz="2800" b="1" spc="300" dirty="0" err="1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чистым</a:t>
            </a:r>
            <a:r>
              <a:rPr lang="en-US" sz="2800" b="1" spc="300" dirty="0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 </a:t>
            </a:r>
            <a:r>
              <a:rPr lang="en-US" sz="2800" b="1" spc="300" dirty="0" err="1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воздухом</a:t>
            </a:r>
            <a:r>
              <a:rPr lang="en-US" sz="2800" b="1" spc="300" dirty="0">
                <a:solidFill>
                  <a:schemeClr val="accent1">
                    <a:lumMod val="75000"/>
                    <a:alpha val="60000"/>
                  </a:schemeClr>
                </a:solidFill>
                <a:effectLst/>
              </a:rPr>
              <a:t>.</a:t>
            </a:r>
            <a:endParaRPr lang="en-US" sz="2800" spc="300" dirty="0">
              <a:solidFill>
                <a:schemeClr val="accent1">
                  <a:lumMod val="75000"/>
                  <a:alpha val="60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chemeClr val="tx1">
                    <a:alpha val="60000"/>
                  </a:schemeClr>
                </a:solidFill>
              </a:rPr>
              <a:t> </a:t>
            </a:r>
            <a:endParaRPr lang="en-US" sz="2800" spc="30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5715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2">
                    <a:alpha val="60000"/>
                  </a:schemeClr>
                </a:solidFill>
              </a:rPr>
              <a:t>Сортируй</a:t>
            </a:r>
            <a:r>
              <a:rPr lang="en-US" sz="2800" b="1" spc="300" dirty="0">
                <a:solidFill>
                  <a:schemeClr val="accent2"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2">
                    <a:alpha val="60000"/>
                  </a:schemeClr>
                </a:solidFill>
              </a:rPr>
              <a:t>мусор</a:t>
            </a:r>
            <a:r>
              <a:rPr lang="en-US" sz="2800" b="1" spc="300" dirty="0">
                <a:solidFill>
                  <a:schemeClr val="accent2"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2">
                    <a:alpha val="60000"/>
                  </a:schemeClr>
                </a:solidFill>
              </a:rPr>
              <a:t>и</a:t>
            </a:r>
            <a:r>
              <a:rPr lang="en-US" sz="2800" b="1" spc="300" dirty="0">
                <a:solidFill>
                  <a:schemeClr val="accent2"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2">
                    <a:alpha val="60000"/>
                  </a:schemeClr>
                </a:solidFill>
              </a:rPr>
              <a:t>живи</a:t>
            </a:r>
            <a:r>
              <a:rPr lang="en-US" sz="2800" b="1" spc="300" dirty="0">
                <a:solidFill>
                  <a:schemeClr val="accent2"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2">
                    <a:alpha val="60000"/>
                  </a:schemeClr>
                </a:solidFill>
              </a:rPr>
              <a:t>на</a:t>
            </a:r>
            <a:r>
              <a:rPr lang="en-US" sz="2800" b="1" spc="300" dirty="0">
                <a:solidFill>
                  <a:schemeClr val="accent2"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2">
                    <a:alpha val="60000"/>
                  </a:schemeClr>
                </a:solidFill>
              </a:rPr>
              <a:t>чистой</a:t>
            </a:r>
            <a:r>
              <a:rPr lang="en-US" sz="2800" b="1" spc="300" dirty="0">
                <a:solidFill>
                  <a:schemeClr val="accent2">
                    <a:alpha val="60000"/>
                  </a:schemeClr>
                </a:solidFill>
              </a:rPr>
              <a:t> </a:t>
            </a:r>
            <a:r>
              <a:rPr lang="en-US" sz="2800" b="1" spc="300" dirty="0" err="1">
                <a:solidFill>
                  <a:schemeClr val="accent2">
                    <a:alpha val="60000"/>
                  </a:schemeClr>
                </a:solidFill>
              </a:rPr>
              <a:t>планете</a:t>
            </a:r>
            <a:endParaRPr lang="en-US" sz="2800" spc="300" dirty="0">
              <a:solidFill>
                <a:schemeClr val="accent2">
                  <a:alpha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Наша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планета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Земля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существует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уже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очень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давно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ней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есть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моря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океаны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горы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леса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 ней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живут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разные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животные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птицы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рыбы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насекомые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9645" r="1" b="2984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1026" name="Picture 2" descr="Горы и вод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16659"/>
            <a:ext cx="23812500" cy="158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pic>
        <p:nvPicPr>
          <p:cNvPr id="2050" name="Picture 2" descr="https://image.fonwall.ru/o/79/voda_reka_goryi_skalyi_bereg.jpg?auto=compress&amp;fit=resize&amp;w=1200&amp;display=large&amp;domain=img.fonwall.r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5999"/>
            <a:ext cx="18288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pic>
        <p:nvPicPr>
          <p:cNvPr id="4098" name="Picture 2" descr="Об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89305" cy="87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85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386" r="14701" b="-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94001" y="272283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СПАСИБО 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ол, внутренний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t="868" r="1" b="23348"/>
          <a:stretch>
            <a:fillRect/>
          </a:stretch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8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4997" y="1829691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Человек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живет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совсем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недавно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но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он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уже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успел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натворить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много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бед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Из-за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него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погибли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многие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животные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и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растения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И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даже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начал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меняться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климат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сколько, фарфор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6763"/>
          <a:stretch>
            <a:fillRect/>
          </a:stretch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А</a:t>
            </a:r>
            <a:r>
              <a:rPr lang="en-US" sz="2800" dirty="0"/>
              <a:t> </a:t>
            </a:r>
            <a:r>
              <a:rPr lang="en-US" sz="2800" dirty="0" err="1"/>
              <a:t>еще</a:t>
            </a:r>
            <a:r>
              <a:rPr lang="en-US" sz="2800" dirty="0"/>
              <a:t> </a:t>
            </a:r>
            <a:r>
              <a:rPr lang="en-US" sz="2800" dirty="0" err="1"/>
              <a:t>человек</a:t>
            </a:r>
            <a:r>
              <a:rPr lang="en-US" sz="2800" dirty="0"/>
              <a:t> </a:t>
            </a:r>
            <a:r>
              <a:rPr lang="en-US" sz="2800" dirty="0" err="1"/>
              <a:t>много</a:t>
            </a:r>
            <a:r>
              <a:rPr lang="en-US" sz="2800" dirty="0"/>
              <a:t> </a:t>
            </a:r>
            <a:r>
              <a:rPr lang="en-US" sz="2800" dirty="0" err="1"/>
              <a:t>мусорит</a:t>
            </a:r>
            <a:r>
              <a:rPr lang="en-US" sz="2800" dirty="0"/>
              <a:t> 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Это</a:t>
            </a:r>
            <a:r>
              <a:rPr lang="en-US" sz="2800" dirty="0"/>
              <a:t> </a:t>
            </a:r>
            <a:r>
              <a:rPr lang="en-US" sz="2800" dirty="0" err="1"/>
              <a:t>настоящая</a:t>
            </a:r>
            <a:r>
              <a:rPr lang="en-US" sz="2800" dirty="0"/>
              <a:t> </a:t>
            </a:r>
            <a:r>
              <a:rPr lang="en-US" sz="2800" dirty="0" err="1"/>
              <a:t>проблема</a:t>
            </a:r>
            <a:r>
              <a:rPr lang="en-US" sz="2800" dirty="0"/>
              <a:t>: </a:t>
            </a:r>
            <a:r>
              <a:rPr lang="en-US" sz="2800" b="1" dirty="0" err="1"/>
              <a:t>загрязненный</a:t>
            </a:r>
            <a:r>
              <a:rPr lang="en-US" sz="2800" b="1" dirty="0"/>
              <a:t> </a:t>
            </a:r>
            <a:r>
              <a:rPr lang="en-US" sz="2800" b="1" dirty="0" err="1"/>
              <a:t>воздух</a:t>
            </a:r>
            <a:r>
              <a:rPr lang="en-US" sz="2800" dirty="0"/>
              <a:t>, </a:t>
            </a:r>
            <a:r>
              <a:rPr lang="en-US" sz="2800" b="1" dirty="0" err="1"/>
              <a:t>вода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0000"/>
                </a:solidFill>
              </a:rPr>
              <a:t>и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земля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Наша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планета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станет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скоро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очень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грязной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и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на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ней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невозможно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будет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жить</a:t>
            </a:r>
            <a:r>
              <a:rPr lang="en-US" sz="2800" dirty="0">
                <a:solidFill>
                  <a:srgbClr val="000000"/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458" r="-3" b="-3"/>
          <a:stretch>
            <a:fillRect/>
          </a:stretch>
        </p:blipFill>
        <p:spPr>
          <a:xfrm>
            <a:off x="-1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96000" y="1846495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Поэтому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каждый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взрослый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ребенок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должен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понимать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что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он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может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сделать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чтобы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наш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мир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стал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чище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B050"/>
                </a:solidFill>
              </a:rPr>
              <a:t>Вот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мы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подумали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и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решили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рассказать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вам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мусоре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и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пользе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раздельного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сбора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579" r="2972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" name="Rectangle 10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300" dirty="0" err="1"/>
              <a:t>Сейчас</a:t>
            </a:r>
            <a:r>
              <a:rPr lang="en-US" sz="2400" spc="300" dirty="0"/>
              <a:t>, </a:t>
            </a:r>
            <a:r>
              <a:rPr lang="en-US" sz="2400" spc="300" dirty="0" err="1"/>
              <a:t>когда</a:t>
            </a:r>
            <a:r>
              <a:rPr lang="en-US" sz="2400" spc="300" dirty="0"/>
              <a:t> </a:t>
            </a:r>
            <a:r>
              <a:rPr lang="en-US" sz="2400" spc="300" dirty="0" err="1"/>
              <a:t>мы</a:t>
            </a:r>
            <a:r>
              <a:rPr lang="en-US" sz="2400" spc="300" dirty="0"/>
              <a:t> </a:t>
            </a:r>
            <a:r>
              <a:rPr lang="en-US" sz="2400" spc="300" dirty="0" err="1"/>
              <a:t>выбрасываем</a:t>
            </a:r>
            <a:r>
              <a:rPr lang="en-US" sz="2400" spc="300" dirty="0"/>
              <a:t>  </a:t>
            </a:r>
            <a:r>
              <a:rPr lang="en-US" sz="2400" spc="300" dirty="0" err="1"/>
              <a:t>весь</a:t>
            </a:r>
            <a:r>
              <a:rPr lang="en-US" sz="2400" spc="300" dirty="0"/>
              <a:t> </a:t>
            </a:r>
            <a:r>
              <a:rPr lang="en-US" sz="2400" spc="300" dirty="0" err="1"/>
              <a:t>наш</a:t>
            </a:r>
            <a:r>
              <a:rPr lang="en-US" sz="2400" spc="300" dirty="0"/>
              <a:t> </a:t>
            </a:r>
            <a:r>
              <a:rPr lang="en-US" sz="2400" spc="300" dirty="0" err="1"/>
              <a:t>мусор</a:t>
            </a:r>
            <a:r>
              <a:rPr lang="en-US" sz="2400" spc="300" dirty="0"/>
              <a:t> </a:t>
            </a:r>
            <a:r>
              <a:rPr lang="en-US" sz="2400" spc="300" dirty="0" err="1"/>
              <a:t>в</a:t>
            </a:r>
            <a:r>
              <a:rPr lang="en-US" sz="2400" spc="300" dirty="0"/>
              <a:t> </a:t>
            </a:r>
            <a:r>
              <a:rPr lang="en-US" sz="2400" spc="300" dirty="0" err="1"/>
              <a:t>мусорное</a:t>
            </a:r>
            <a:r>
              <a:rPr lang="en-US" sz="2400" spc="300" dirty="0"/>
              <a:t> </a:t>
            </a:r>
            <a:r>
              <a:rPr lang="en-US" sz="2400" spc="300" dirty="0" err="1"/>
              <a:t>ведро</a:t>
            </a:r>
            <a:r>
              <a:rPr lang="en-US" sz="2400" spc="300" dirty="0"/>
              <a:t> – </a:t>
            </a:r>
            <a:r>
              <a:rPr lang="en-US" sz="2400" spc="300" dirty="0" err="1"/>
              <a:t>он</a:t>
            </a:r>
            <a:r>
              <a:rPr lang="en-US" sz="2400" spc="300" dirty="0"/>
              <a:t> </a:t>
            </a:r>
            <a:r>
              <a:rPr lang="en-US" sz="2400" spc="300" dirty="0" err="1"/>
              <a:t>никуда</a:t>
            </a:r>
            <a:r>
              <a:rPr lang="en-US" sz="2400" spc="300" dirty="0"/>
              <a:t> </a:t>
            </a:r>
            <a:r>
              <a:rPr lang="en-US" sz="2400" spc="300" dirty="0" err="1"/>
              <a:t>по</a:t>
            </a:r>
            <a:r>
              <a:rPr lang="en-US" sz="2400" spc="300" dirty="0"/>
              <a:t> </a:t>
            </a:r>
            <a:r>
              <a:rPr lang="en-US" sz="2400" spc="300" dirty="0" err="1"/>
              <a:t>волшебству</a:t>
            </a:r>
            <a:r>
              <a:rPr lang="en-US" sz="2400" spc="300" dirty="0"/>
              <a:t> </a:t>
            </a:r>
            <a:r>
              <a:rPr lang="en-US" sz="2400" spc="300" dirty="0" err="1"/>
              <a:t>не</a:t>
            </a:r>
            <a:r>
              <a:rPr lang="en-US" sz="2400" spc="300" dirty="0"/>
              <a:t> </a:t>
            </a:r>
            <a:r>
              <a:rPr lang="en-US" sz="2400" spc="300" dirty="0" err="1"/>
              <a:t>исчезает</a:t>
            </a:r>
            <a:r>
              <a:rPr lang="en-US" sz="2400" spc="300" dirty="0"/>
              <a:t> </a:t>
            </a:r>
            <a:r>
              <a:rPr lang="en-US" sz="2000" spc="3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/>
              <a:t> </a:t>
            </a:r>
            <a:r>
              <a:rPr lang="en-US" sz="2400" spc="300" dirty="0" err="1"/>
              <a:t>Большие</a:t>
            </a:r>
            <a:r>
              <a:rPr lang="en-US" sz="2400" spc="300" dirty="0"/>
              <a:t> </a:t>
            </a:r>
            <a:r>
              <a:rPr lang="en-US" sz="2400" spc="300" dirty="0" err="1"/>
              <a:t>мусорные</a:t>
            </a:r>
            <a:r>
              <a:rPr lang="en-US" sz="2400" spc="300" dirty="0"/>
              <a:t> </a:t>
            </a:r>
            <a:r>
              <a:rPr lang="en-US" sz="2400" spc="300" dirty="0" err="1"/>
              <a:t>машины</a:t>
            </a:r>
            <a:r>
              <a:rPr lang="en-US" sz="2400" spc="300" dirty="0"/>
              <a:t> </a:t>
            </a:r>
            <a:r>
              <a:rPr lang="en-US" sz="2400" spc="300" dirty="0" err="1"/>
              <a:t>везут</a:t>
            </a:r>
            <a:r>
              <a:rPr lang="en-US" sz="2400" spc="300" dirty="0"/>
              <a:t>  </a:t>
            </a:r>
            <a:r>
              <a:rPr lang="en-US" sz="2400" spc="300" dirty="0" err="1"/>
              <a:t>его</a:t>
            </a:r>
            <a:r>
              <a:rPr lang="en-US" sz="2400" spc="300" dirty="0"/>
              <a:t> </a:t>
            </a:r>
            <a:r>
              <a:rPr lang="en-US" sz="2400" spc="300" dirty="0" err="1"/>
              <a:t>на</a:t>
            </a:r>
            <a:r>
              <a:rPr lang="en-US" sz="2400" spc="300" dirty="0"/>
              <a:t> </a:t>
            </a:r>
            <a:r>
              <a:rPr lang="en-US" sz="2400" spc="300" dirty="0" err="1"/>
              <a:t>свалку</a:t>
            </a:r>
            <a:r>
              <a:rPr lang="en-US" sz="2400" spc="300" dirty="0"/>
              <a:t>. </a:t>
            </a:r>
            <a:r>
              <a:rPr lang="en-US" sz="2400" spc="300" dirty="0" err="1"/>
              <a:t>Где</a:t>
            </a:r>
            <a:r>
              <a:rPr lang="en-US" sz="2400" spc="300" dirty="0"/>
              <a:t> </a:t>
            </a:r>
            <a:r>
              <a:rPr lang="en-US" sz="2400" spc="300" dirty="0" err="1"/>
              <a:t>он</a:t>
            </a:r>
            <a:r>
              <a:rPr lang="en-US" sz="2400" spc="300" dirty="0"/>
              <a:t> </a:t>
            </a:r>
            <a:r>
              <a:rPr lang="en-US" sz="2400" spc="300" dirty="0" err="1"/>
              <a:t>будет</a:t>
            </a:r>
            <a:r>
              <a:rPr lang="en-US" sz="2400" spc="300" dirty="0"/>
              <a:t> </a:t>
            </a:r>
            <a:r>
              <a:rPr lang="en-US" sz="2400" spc="300" dirty="0" err="1"/>
              <a:t>лежать</a:t>
            </a:r>
            <a:r>
              <a:rPr lang="en-US" sz="2400" spc="300" dirty="0"/>
              <a:t> </a:t>
            </a:r>
            <a:r>
              <a:rPr lang="en-US" sz="2400" spc="300" dirty="0" err="1"/>
              <a:t>очень</a:t>
            </a:r>
            <a:r>
              <a:rPr lang="en-US" sz="2400" spc="300" dirty="0"/>
              <a:t> </a:t>
            </a:r>
            <a:r>
              <a:rPr lang="en-US" sz="2400" spc="300" dirty="0" err="1"/>
              <a:t>долго</a:t>
            </a:r>
            <a:r>
              <a:rPr lang="en-US" sz="2400" spc="300" dirty="0"/>
              <a:t> </a:t>
            </a:r>
            <a:r>
              <a:rPr lang="en-US" sz="2400" spc="300" dirty="0" err="1"/>
              <a:t>и</a:t>
            </a:r>
            <a:r>
              <a:rPr lang="en-US" sz="2400" spc="300" dirty="0"/>
              <a:t> </a:t>
            </a:r>
            <a:r>
              <a:rPr lang="ru-RU" sz="2400" spc="300" dirty="0"/>
              <a:t>загрязнять</a:t>
            </a:r>
            <a:r>
              <a:rPr lang="en-US" sz="2400" spc="300" dirty="0"/>
              <a:t> </a:t>
            </a:r>
            <a:r>
              <a:rPr lang="en-US" sz="2400" spc="300" dirty="0" err="1"/>
              <a:t>окружающую</a:t>
            </a:r>
            <a:r>
              <a:rPr lang="en-US" sz="2400" spc="300" dirty="0"/>
              <a:t> </a:t>
            </a:r>
            <a:r>
              <a:rPr lang="en-US" sz="2400" spc="300" dirty="0" err="1"/>
              <a:t>среду</a:t>
            </a:r>
            <a:r>
              <a:rPr lang="en-US" sz="2400" spc="300" dirty="0"/>
              <a:t>! </a:t>
            </a: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2513" r="1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загроможденный, несколь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t="18250" b="18702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600" cap="all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Такие</a:t>
            </a:r>
            <a:r>
              <a:rPr lang="en-US" sz="3200" dirty="0"/>
              <a:t> </a:t>
            </a:r>
            <a:r>
              <a:rPr lang="en-US" sz="3200" dirty="0" err="1"/>
              <a:t>свалки</a:t>
            </a:r>
            <a:r>
              <a:rPr lang="en-US" sz="3200" dirty="0"/>
              <a:t> </a:t>
            </a:r>
            <a:r>
              <a:rPr lang="en-US" sz="3200" dirty="0" err="1"/>
              <a:t>отравляют</a:t>
            </a:r>
            <a:r>
              <a:rPr lang="en-US" sz="3200" dirty="0"/>
              <a:t> </a:t>
            </a:r>
            <a:r>
              <a:rPr lang="en-US" sz="3200" dirty="0" err="1"/>
              <a:t>воздух</a:t>
            </a:r>
            <a:r>
              <a:rPr lang="en-US" sz="3200" dirty="0"/>
              <a:t>, </a:t>
            </a:r>
            <a:r>
              <a:rPr lang="en-US" sz="3200" dirty="0" err="1"/>
              <a:t>воду</a:t>
            </a:r>
            <a:r>
              <a:rPr lang="en-US" sz="3200" dirty="0"/>
              <a:t> </a:t>
            </a:r>
            <a:r>
              <a:rPr lang="en-US" sz="3200" dirty="0" err="1"/>
              <a:t>и</a:t>
            </a:r>
            <a:r>
              <a:rPr lang="en-US" sz="3200" dirty="0"/>
              <a:t> </a:t>
            </a:r>
            <a:r>
              <a:rPr lang="en-US" sz="3200" dirty="0" err="1"/>
              <a:t>землю</a:t>
            </a:r>
            <a:r>
              <a:rPr lang="en-US" sz="3200" dirty="0"/>
              <a:t>.</a:t>
            </a:r>
            <a:r>
              <a:rPr lang="ru-RU" sz="3200" dirty="0"/>
              <a:t> А</a:t>
            </a:r>
            <a:r>
              <a:rPr lang="en-US" sz="3200" dirty="0"/>
              <a:t> </a:t>
            </a:r>
            <a:r>
              <a:rPr lang="ru-RU" sz="3200" dirty="0"/>
              <a:t>е</a:t>
            </a:r>
            <a:r>
              <a:rPr lang="en-US" sz="3200" dirty="0" err="1"/>
              <a:t>да</a:t>
            </a:r>
            <a:r>
              <a:rPr lang="en-US" sz="3200" dirty="0"/>
              <a:t>, </a:t>
            </a:r>
            <a:r>
              <a:rPr lang="en-US" sz="3200" dirty="0" err="1"/>
              <a:t>которая</a:t>
            </a:r>
            <a:r>
              <a:rPr lang="en-US" sz="3200" dirty="0"/>
              <a:t> </a:t>
            </a:r>
            <a:r>
              <a:rPr lang="en-US" sz="3200" dirty="0" err="1"/>
              <a:t>выращенна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такой</a:t>
            </a:r>
            <a:r>
              <a:rPr lang="en-US" sz="3200" dirty="0"/>
              <a:t> </a:t>
            </a:r>
            <a:r>
              <a:rPr lang="en-US" sz="3200" dirty="0" err="1"/>
              <a:t>земле</a:t>
            </a:r>
            <a:r>
              <a:rPr lang="ru-RU" sz="3200" dirty="0"/>
              <a:t>-</a:t>
            </a:r>
            <a:r>
              <a:rPr lang="en-US" sz="3200" dirty="0"/>
              <a:t> </a:t>
            </a:r>
            <a:r>
              <a:rPr lang="en-US" sz="3200" dirty="0" err="1"/>
              <a:t>крайне</a:t>
            </a:r>
            <a:r>
              <a:rPr lang="en-US" sz="3200" dirty="0"/>
              <a:t> </a:t>
            </a:r>
            <a:r>
              <a:rPr lang="en-US" sz="3200" dirty="0" err="1"/>
              <a:t>неполезна</a:t>
            </a:r>
            <a:r>
              <a:rPr lang="en-US" sz="3200" dirty="0"/>
              <a:t>.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539</Words>
  <Application>Microsoft Office PowerPoint</Application>
  <PresentationFormat>Произвольный</PresentationFormat>
  <Paragraphs>73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1_Тема Office</vt:lpstr>
      <vt:lpstr>«РАЗДЕЛЬНЫЙ СБОР МУСОРА»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РАЗДЕЛЬНЫЙ СБОР МУСОРА</dc:title>
  <dc:creator>Dana Petrova</dc:creator>
  <cp:lastModifiedBy>люба</cp:lastModifiedBy>
  <cp:revision>37</cp:revision>
  <dcterms:created xsi:type="dcterms:W3CDTF">2021-01-22T07:09:00Z</dcterms:created>
  <dcterms:modified xsi:type="dcterms:W3CDTF">2024-09-06T03:48:52Z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7A98E0D3FE884DF4BA75912D30512A9E_13</vt:lpwstr>
  </property>
  <property fmtid="{D5CDD505-2E9C-101B-9397-08002B2CF9AE}" pid="3" name="KSOProductBuildVer">
    <vt:lpwstr>1049-12.2.0.17562</vt:lpwstr>
  </property>
</Properties>
</file>