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2"/>
  </p:sldMasterIdLst>
  <p:notesMasterIdLst>
    <p:notesMasterId r:id="rId41"/>
  </p:notesMasterIdLst>
  <p:sldIdLst>
    <p:sldId id="256" r:id="rId3"/>
    <p:sldId id="340" r:id="rId4"/>
    <p:sldId id="257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9" r:id="rId13"/>
    <p:sldId id="266" r:id="rId14"/>
    <p:sldId id="268" r:id="rId15"/>
    <p:sldId id="267" r:id="rId16"/>
    <p:sldId id="270" r:id="rId17"/>
    <p:sldId id="273" r:id="rId18"/>
    <p:sldId id="271" r:id="rId19"/>
    <p:sldId id="274" r:id="rId20"/>
    <p:sldId id="275" r:id="rId21"/>
    <p:sldId id="276" r:id="rId22"/>
    <p:sldId id="277" r:id="rId23"/>
    <p:sldId id="279" r:id="rId24"/>
    <p:sldId id="278" r:id="rId25"/>
    <p:sldId id="280" r:id="rId26"/>
    <p:sldId id="281" r:id="rId27"/>
    <p:sldId id="282" r:id="rId28"/>
    <p:sldId id="283" r:id="rId29"/>
    <p:sldId id="284" r:id="rId30"/>
    <p:sldId id="286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348" r:id="rId39"/>
    <p:sldId id="287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52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32"/>
    <p:restoredTop sz="94603"/>
  </p:normalViewPr>
  <p:slideViewPr>
    <p:cSldViewPr snapToGrid="0" snapToObjects="1">
      <p:cViewPr varScale="1">
        <p:scale>
          <a:sx n="59" d="100"/>
          <a:sy n="59" d="100"/>
        </p:scale>
        <p:origin x="-90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20A574-1607-D342-AFDA-82BCDAB04E85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FEEF6C-EEEF-6F42-A3CA-08183B8DC7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51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EEF6C-EEEF-6F42-A3CA-08183B8DC725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EEF6C-EEEF-6F42-A3CA-08183B8DC725}" type="slidenum">
              <a:rPr lang="ru-RU" smtClean="0"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68626-E0FB-B348-8384-2E71DB90B49E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928CC-5BDD-5E4C-A669-312A6DABA53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onwall.ru/original?code=page&amp;locale=ru&amp;image=https://image.fonwall.ru/o/tc/beautyful-places-mountains.jpg&amp;domain=img1.fonwall.ru&amp;history=https://fonwall.ru/wallpaper/beautyful-places-mountains/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onwall.ru/original?code=page&amp;locale=ru&amp;image=https://image.fonwall.ru/o/79/voda_reka_goryi_skalyi_bereg.jpg&amp;domain=img.fonwall.ru&amp;history=https://fonwall.ru/wallpaper/voda-reka-goryi-skalyi-10346/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61556" y="1511645"/>
            <a:ext cx="6768626" cy="3004145"/>
          </a:xfrm>
        </p:spPr>
        <p:txBody>
          <a:bodyPr>
            <a:noAutofit/>
          </a:bodyPr>
          <a:lstStyle/>
          <a:p>
            <a:r>
              <a:rPr lang="ru-RU" sz="4800" b="1" dirty="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Calibri Light" panose="020F0302020204030204" charset="0"/>
                <a:cs typeface="Calibri Light" panose="020F0302020204030204" charset="0"/>
              </a:rPr>
              <a:t>«РАЗДЕЛЬНЫЙ СБОР МУСОРА»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32575" y="4814570"/>
            <a:ext cx="5334635" cy="1786890"/>
          </a:xfrm>
        </p:spPr>
        <p:txBody>
          <a:bodyPr>
            <a:normAutofit/>
          </a:bodyPr>
          <a:lstStyle/>
          <a:p>
            <a:pPr algn="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Учитель-логопед Сугак О.В.</a:t>
            </a:r>
          </a:p>
          <a:p>
            <a:pPr algn="r"/>
            <a:r>
              <a:rPr lang="ru-RU" dirty="0"/>
              <a:t>Музыкальный руководитель </a:t>
            </a:r>
          </a:p>
          <a:p>
            <a:pPr algn="r"/>
            <a:r>
              <a:rPr lang="ru-RU" dirty="0"/>
              <a:t>Мелькова Е.В.</a:t>
            </a:r>
          </a:p>
        </p:txBody>
      </p:sp>
      <p:sp>
        <p:nvSpPr>
          <p:cNvPr id="28" name="Freeform: Shape 2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: Shape 2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Freeform: Shape 3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302" r="697" b="-1"/>
          <a:stretch>
            <a:fillRect/>
          </a:stretch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38" name="Freeform: Shape 3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68221" y="996308"/>
            <a:ext cx="5799551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charset="0"/>
                <a:cs typeface="Calibri Light" panose="020F0302020204030204" charset="0"/>
              </a:rPr>
              <a:t>МБДОУ-детский сад №419</a:t>
            </a:r>
          </a:p>
          <a:p>
            <a:pPr algn="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charset="0"/>
                <a:cs typeface="Calibri Light" panose="020F0302020204030204" charset="0"/>
              </a:rPr>
              <a:t>г.Екатеринбург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868" y="1592773"/>
            <a:ext cx="5294716" cy="3653353"/>
          </a:xfrm>
          <a:prstGeom prst="rect">
            <a:avLst/>
          </a:prstGeom>
        </p:spPr>
      </p:pic>
      <p:cxnSp>
        <p:nvCxnSpPr>
          <p:cNvPr id="14" name="Straight Connector 13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17" y="1589087"/>
            <a:ext cx="5294715" cy="36798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1400" y="5577016"/>
            <a:ext cx="110612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взять </a:t>
            </a:r>
            <a:r>
              <a:rPr lang="en-US" sz="2400" dirty="0">
                <a:solidFill>
                  <a:schemeClr val="accent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 всех свалок в России – то получится страна Швейцария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92156" y="1589087"/>
            <a:ext cx="421803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Мусорные полигоны России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25562" y="3642045"/>
            <a:ext cx="1379498" cy="16223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314324" y="3413445"/>
            <a:ext cx="1379498" cy="16223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825" y="122555"/>
            <a:ext cx="4575810" cy="6467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825" r="7826" b="1"/>
          <a:stretch>
            <a:fillRect/>
          </a:stretch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362335" y="2418408"/>
            <a:ext cx="3569110" cy="354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Самый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безопасный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– 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это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раздельный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сбор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мусора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и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его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переаботка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!</a:t>
            </a:r>
          </a:p>
        </p:txBody>
      </p:sp>
      <p:sp>
        <p:nvSpPr>
          <p:cNvPr id="26" name="Rectangle 1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62335" y="1131545"/>
            <a:ext cx="34276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accent2"/>
                </a:solidFill>
              </a:rPr>
              <a:t>Но выход есть!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y line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427704" y="2872899"/>
            <a:ext cx="4455966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Весь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такой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мусор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effectLst/>
              </a:rPr>
              <a:t> –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вовсе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не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effectLst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му</a:t>
            </a:r>
            <a:r>
              <a:rPr lang="ru-RU" altLang="en-US" sz="32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с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ор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effectLst/>
              </a:rPr>
              <a:t> 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effectLst/>
              </a:rPr>
              <a:t>а</a:t>
            </a:r>
            <a:endParaRPr lang="ru-RU" sz="3200" dirty="0">
              <a:solidFill>
                <a:schemeClr val="accent6">
                  <a:lumMod val="75000"/>
                </a:schemeClr>
              </a:solidFill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en-US" sz="4000" dirty="0">
                <a:solidFill>
                  <a:schemeClr val="accent2"/>
                </a:solidFill>
              </a:rPr>
              <a:t>ВТОРИЧНОЕ СЫРЬЕ</a:t>
            </a:r>
            <a:endParaRPr lang="ru-RU" sz="4000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</a:rPr>
              <a:t>из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</a:rPr>
              <a:t>которого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</a:rPr>
              <a:t>можно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</a:rPr>
              <a:t>получать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</a:rPr>
              <a:t>много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</a:rPr>
              <a:t>новых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</a:rPr>
              <a:t>полезных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</a:rPr>
              <a:t>вещей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! </a:t>
            </a:r>
            <a:endParaRPr lang="en-US" sz="3200" dirty="0"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30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6608" b="9418"/>
          <a:stretch>
            <a:fillRect/>
          </a:stretch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890338" y="640080"/>
            <a:ext cx="4227762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4600" b="1" dirty="0" err="1">
                <a:latin typeface="+mj-lt"/>
                <a:ea typeface="+mj-ea"/>
                <a:cs typeface="+mj-cs"/>
              </a:rPr>
              <a:t>Весь</a:t>
            </a:r>
            <a:r>
              <a:rPr lang="en-US" sz="4600" b="1" dirty="0">
                <a:latin typeface="+mj-lt"/>
                <a:ea typeface="+mj-ea"/>
                <a:cs typeface="+mj-cs"/>
              </a:rPr>
              <a:t> </a:t>
            </a:r>
            <a:r>
              <a:rPr lang="en-US" sz="4600" b="1" dirty="0" err="1">
                <a:latin typeface="+mj-lt"/>
                <a:ea typeface="+mj-ea"/>
                <a:cs typeface="+mj-cs"/>
              </a:rPr>
              <a:t>мир</a:t>
            </a:r>
            <a:r>
              <a:rPr lang="en-US" sz="4600" b="1" dirty="0">
                <a:latin typeface="+mj-lt"/>
                <a:ea typeface="+mj-ea"/>
                <a:cs typeface="+mj-cs"/>
              </a:rPr>
              <a:t> </a:t>
            </a:r>
            <a:r>
              <a:rPr lang="en-US" sz="4600" b="1" dirty="0" err="1">
                <a:latin typeface="+mj-lt"/>
                <a:ea typeface="+mj-ea"/>
                <a:cs typeface="+mj-cs"/>
              </a:rPr>
              <a:t>сортирует</a:t>
            </a:r>
            <a:r>
              <a:rPr lang="en-US" sz="4600" b="1" dirty="0">
                <a:latin typeface="+mj-lt"/>
                <a:ea typeface="+mj-ea"/>
                <a:cs typeface="+mj-cs"/>
              </a:rPr>
              <a:t>  </a:t>
            </a:r>
            <a:r>
              <a:rPr lang="en-US" sz="4600" b="1" dirty="0" err="1">
                <a:latin typeface="+mj-lt"/>
                <a:ea typeface="+mj-ea"/>
                <a:cs typeface="+mj-cs"/>
              </a:rPr>
              <a:t>и</a:t>
            </a:r>
            <a:r>
              <a:rPr lang="en-US" sz="4600" b="1" dirty="0">
                <a:latin typeface="+mj-lt"/>
                <a:ea typeface="+mj-ea"/>
                <a:cs typeface="+mj-cs"/>
              </a:rPr>
              <a:t> </a:t>
            </a:r>
            <a:r>
              <a:rPr lang="en-US" sz="4600" b="1" dirty="0" err="1">
                <a:latin typeface="+mj-lt"/>
                <a:ea typeface="+mj-ea"/>
                <a:cs typeface="+mj-cs"/>
              </a:rPr>
              <a:t>перерабатывает</a:t>
            </a:r>
            <a:r>
              <a:rPr lang="en-US" sz="4600" b="1" dirty="0">
                <a:latin typeface="+mj-lt"/>
                <a:ea typeface="+mj-ea"/>
                <a:cs typeface="+mj-cs"/>
              </a:rPr>
              <a:t> </a:t>
            </a:r>
            <a:r>
              <a:rPr lang="en-US" sz="4600" b="1" dirty="0" err="1">
                <a:latin typeface="+mj-lt"/>
                <a:ea typeface="+mj-ea"/>
                <a:cs typeface="+mj-cs"/>
              </a:rPr>
              <a:t>мусор</a:t>
            </a:r>
            <a:r>
              <a:rPr lang="en-US" sz="4600" b="1" dirty="0">
                <a:latin typeface="+mj-lt"/>
                <a:ea typeface="+mj-ea"/>
                <a:cs typeface="+mj-cs"/>
              </a:rPr>
              <a:t> </a:t>
            </a:r>
            <a:r>
              <a:rPr lang="en-US" sz="4600" b="1" dirty="0" err="1">
                <a:latin typeface="+mj-lt"/>
                <a:ea typeface="+mj-ea"/>
                <a:cs typeface="+mj-cs"/>
              </a:rPr>
              <a:t>уже</a:t>
            </a:r>
            <a:r>
              <a:rPr lang="en-US" sz="4600" b="1" dirty="0">
                <a:latin typeface="+mj-lt"/>
                <a:ea typeface="+mj-ea"/>
                <a:cs typeface="+mj-cs"/>
              </a:rPr>
              <a:t> </a:t>
            </a:r>
            <a:r>
              <a:rPr lang="en-US" sz="4600" b="1" dirty="0" err="1">
                <a:latin typeface="+mj-lt"/>
                <a:ea typeface="+mj-ea"/>
                <a:cs typeface="+mj-cs"/>
              </a:rPr>
              <a:t>много</a:t>
            </a:r>
            <a:r>
              <a:rPr lang="en-US" sz="4600" b="1" dirty="0">
                <a:latin typeface="+mj-lt"/>
                <a:ea typeface="+mj-ea"/>
                <a:cs typeface="+mj-cs"/>
              </a:rPr>
              <a:t> </a:t>
            </a:r>
            <a:r>
              <a:rPr lang="en-US" sz="4600" b="1" dirty="0" err="1">
                <a:latin typeface="+mj-lt"/>
                <a:ea typeface="+mj-ea"/>
                <a:cs typeface="+mj-cs"/>
              </a:rPr>
              <a:t>лет</a:t>
            </a:r>
            <a:r>
              <a:rPr lang="en-US" sz="4600" b="1" dirty="0">
                <a:latin typeface="+mj-lt"/>
                <a:ea typeface="+mj-ea"/>
                <a:cs typeface="+mj-cs"/>
              </a:rPr>
              <a:t>.</a:t>
            </a:r>
            <a:endParaRPr lang="en-US" sz="4600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0" name="sketchy line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 descr="Изображение выглядит как текст, контейнер&#10;&#10;Автоматически созданное описа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1497890"/>
            <a:ext cx="5458968" cy="3862219"/>
          </a:xfrm>
          <a:prstGeom prst="rect">
            <a:avLst/>
          </a:prstGeom>
        </p:spPr>
      </p:pic>
      <p:sp>
        <p:nvSpPr>
          <p:cNvPr id="10" name="sketch line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4513006" y="2664886"/>
            <a:ext cx="7045010" cy="35507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250440" indent="-228600">
              <a:lnSpc>
                <a:spcPct val="9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chemeClr val="accent2"/>
                </a:solidFill>
              </a:rPr>
              <a:t>Сортировка</a:t>
            </a:r>
            <a:r>
              <a:rPr lang="en-US" sz="3200" b="1" dirty="0"/>
              <a:t>   -    </a:t>
            </a:r>
            <a:r>
              <a:rPr lang="en-US" sz="3200" b="1" dirty="0" err="1"/>
              <a:t>Каждый</a:t>
            </a:r>
            <a:r>
              <a:rPr lang="en-US" sz="3200" b="1" dirty="0"/>
              <a:t> </a:t>
            </a:r>
            <a:r>
              <a:rPr lang="en-US" sz="3200" b="1" dirty="0" err="1"/>
              <a:t>тип</a:t>
            </a:r>
            <a:r>
              <a:rPr lang="en-US" sz="3200" b="1" dirty="0"/>
              <a:t> </a:t>
            </a:r>
            <a:r>
              <a:rPr lang="en-US" sz="3200" b="1" dirty="0" err="1"/>
              <a:t>бытовых</a:t>
            </a:r>
            <a:r>
              <a:rPr lang="en-US" sz="3200" b="1" dirty="0"/>
              <a:t> </a:t>
            </a:r>
            <a:r>
              <a:rPr lang="en-US" sz="3200" b="1" dirty="0" err="1"/>
              <a:t>отходов</a:t>
            </a:r>
            <a:r>
              <a:rPr lang="en-US" sz="3200" b="1" dirty="0"/>
              <a:t> </a:t>
            </a:r>
            <a:r>
              <a:rPr lang="en-US" sz="3200" b="1" dirty="0" err="1"/>
              <a:t>должен</a:t>
            </a:r>
            <a:r>
              <a:rPr lang="en-US" sz="3200" b="1" dirty="0"/>
              <a:t> </a:t>
            </a:r>
            <a:r>
              <a:rPr lang="en-US" sz="3200" b="1" dirty="0" err="1"/>
              <a:t>распределяться</a:t>
            </a:r>
            <a:r>
              <a:rPr lang="en-US" sz="3200" b="1" dirty="0"/>
              <a:t> </a:t>
            </a:r>
            <a:r>
              <a:rPr lang="en-US" sz="3200" b="1" dirty="0" err="1"/>
              <a:t>в</a:t>
            </a:r>
            <a:r>
              <a:rPr lang="en-US" sz="3200" b="1" dirty="0"/>
              <a:t> </a:t>
            </a:r>
            <a:r>
              <a:rPr lang="en-US" sz="3200" b="1" dirty="0" err="1"/>
              <a:t>контейнер</a:t>
            </a:r>
            <a:r>
              <a:rPr lang="en-US" sz="3200" b="1" dirty="0"/>
              <a:t> </a:t>
            </a:r>
            <a:r>
              <a:rPr lang="en-US" sz="3200" b="1" dirty="0" err="1"/>
              <a:t>определенного</a:t>
            </a:r>
            <a:r>
              <a:rPr lang="en-US" sz="3200" b="1" dirty="0"/>
              <a:t> </a:t>
            </a:r>
            <a:r>
              <a:rPr lang="en-US" sz="3200" b="1" dirty="0" err="1"/>
              <a:t>цвета</a:t>
            </a:r>
            <a:r>
              <a:rPr lang="en-US" sz="3200" b="1" dirty="0"/>
              <a:t>.</a:t>
            </a:r>
            <a:r>
              <a:rPr lang="en-US" sz="3200" dirty="0">
                <a:effectLst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ketchy line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412955" y="2872899"/>
            <a:ext cx="4660489" cy="3320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ru-RU" sz="3200" b="1" dirty="0" err="1">
                <a:solidFill>
                  <a:schemeClr val="accent6"/>
                </a:solidFill>
              </a:rPr>
              <a:t>Переработка</a:t>
            </a:r>
            <a:r>
              <a:rPr lang="en-US" altLang="ru-RU" sz="3200" b="1" dirty="0"/>
              <a:t> – </a:t>
            </a:r>
            <a:r>
              <a:rPr lang="en-US" altLang="ru-RU" sz="3200" b="1" dirty="0" err="1"/>
              <a:t>это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когда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мусор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возвращается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на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полки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магазина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в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виде</a:t>
            </a:r>
            <a:r>
              <a:rPr lang="en-US" altLang="ru-RU" sz="3200" b="1" dirty="0"/>
              <a:t>: </a:t>
            </a:r>
            <a:r>
              <a:rPr lang="en-US" altLang="ru-RU" sz="3200" b="1" dirty="0" err="1"/>
              <a:t>книг</a:t>
            </a:r>
            <a:r>
              <a:rPr lang="en-US" altLang="ru-RU" sz="3200" b="1" dirty="0"/>
              <a:t>, </a:t>
            </a:r>
            <a:r>
              <a:rPr lang="en-US" altLang="ru-RU" sz="3200" b="1" dirty="0" err="1"/>
              <a:t>упаковки</a:t>
            </a:r>
            <a:r>
              <a:rPr lang="en-US" altLang="ru-RU" sz="3200" b="1" dirty="0"/>
              <a:t>, </a:t>
            </a:r>
            <a:r>
              <a:rPr lang="en-US" altLang="ru-RU" sz="3200" b="1" dirty="0" err="1"/>
              <a:t>стройматериалов</a:t>
            </a:r>
            <a:r>
              <a:rPr lang="en-US" altLang="ru-RU" sz="3200" b="1" dirty="0"/>
              <a:t>, </a:t>
            </a:r>
            <a:r>
              <a:rPr lang="en-US" altLang="ru-RU" sz="3200" b="1" dirty="0" err="1"/>
              <a:t>батареек</a:t>
            </a:r>
            <a:r>
              <a:rPr lang="en-US" altLang="ru-RU" sz="3200" b="1" dirty="0"/>
              <a:t>, </a:t>
            </a:r>
            <a:r>
              <a:rPr lang="en-US" altLang="ru-RU" sz="3200" b="1" dirty="0" err="1"/>
              <a:t>земли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и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даже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цветов</a:t>
            </a:r>
            <a:r>
              <a:rPr lang="en-US" altLang="ru-RU" sz="3200" b="1" dirty="0"/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30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831072" y="3251257"/>
            <a:ext cx="623911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4800" b="1" dirty="0" err="1">
                <a:solidFill>
                  <a:srgbClr val="00B050"/>
                </a:solidFill>
              </a:rPr>
              <a:t>И</a:t>
            </a:r>
            <a:r>
              <a:rPr lang="en-US" sz="4800" b="1" dirty="0">
                <a:solidFill>
                  <a:srgbClr val="00B050"/>
                </a:solidFill>
              </a:rPr>
              <a:t> </a:t>
            </a:r>
            <a:r>
              <a:rPr lang="ru-RU" sz="4800" b="1" dirty="0">
                <a:solidFill>
                  <a:srgbClr val="00B050"/>
                </a:solidFill>
              </a:rPr>
              <a:t>МИР </a:t>
            </a:r>
            <a:r>
              <a:rPr lang="en-US" sz="4800" b="1" dirty="0" err="1">
                <a:solidFill>
                  <a:srgbClr val="00B050"/>
                </a:solidFill>
              </a:rPr>
              <a:t>вокруг</a:t>
            </a:r>
            <a:r>
              <a:rPr lang="en-US" sz="4800" b="1" dirty="0">
                <a:solidFill>
                  <a:srgbClr val="00B050"/>
                </a:solidFill>
              </a:rPr>
              <a:t> </a:t>
            </a:r>
            <a:r>
              <a:rPr lang="en-US" sz="4800" b="1" dirty="0" err="1">
                <a:solidFill>
                  <a:srgbClr val="00B050"/>
                </a:solidFill>
              </a:rPr>
              <a:t>нас</a:t>
            </a:r>
            <a:r>
              <a:rPr lang="ru-RU" sz="4800" b="1" dirty="0">
                <a:solidFill>
                  <a:srgbClr val="00B050"/>
                </a:solidFill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ru-RU" sz="4800" b="1" dirty="0">
                <a:solidFill>
                  <a:srgbClr val="00B050"/>
                </a:solidFill>
              </a:rPr>
              <a:t>  </a:t>
            </a:r>
            <a:r>
              <a:rPr lang="en-US" sz="4800" b="1" dirty="0" err="1">
                <a:solidFill>
                  <a:srgbClr val="00B050"/>
                </a:solidFill>
              </a:rPr>
              <a:t>станет</a:t>
            </a:r>
            <a:r>
              <a:rPr lang="en-US" sz="4800" b="1" dirty="0">
                <a:solidFill>
                  <a:srgbClr val="00B050"/>
                </a:solidFill>
              </a:rPr>
              <a:t> </a:t>
            </a:r>
            <a:r>
              <a:rPr lang="en-US" sz="4800" b="1" dirty="0" err="1">
                <a:solidFill>
                  <a:srgbClr val="00B050"/>
                </a:solidFill>
              </a:rPr>
              <a:t>чище</a:t>
            </a:r>
            <a:r>
              <a:rPr lang="en-US" sz="4800" b="1" dirty="0">
                <a:solidFill>
                  <a:srgbClr val="00B050"/>
                </a:solidFill>
              </a:rPr>
              <a:t>!</a:t>
            </a:r>
            <a:r>
              <a:rPr lang="en-US" sz="4800" dirty="0">
                <a:solidFill>
                  <a:srgbClr val="00B050"/>
                </a:solidFill>
                <a:effectLst/>
              </a:rPr>
              <a:t> 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11" name="Oval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9857" r="1" b="807"/>
          <a:stretch>
            <a:fillRect/>
          </a:stretch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3" name="Arc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3553" r="14243" b="-1"/>
          <a:stretch>
            <a:fillRect/>
          </a:stretch>
        </p:blipFill>
        <p:spPr>
          <a:xfrm>
            <a:off x="6096000" y="0"/>
            <a:ext cx="3684919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10660"/>
          <a:stretch>
            <a:fillRect/>
          </a:stretch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Arc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27048" y="1868487"/>
            <a:ext cx="572148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rgbClr val="FF0000"/>
                </a:solidFill>
              </a:rPr>
              <a:t>Все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просто</a:t>
            </a:r>
            <a:r>
              <a:rPr lang="en-US" sz="3600" b="1" dirty="0">
                <a:solidFill>
                  <a:srgbClr val="FF0000"/>
                </a:solidFill>
              </a:rPr>
              <a:t> – </a:t>
            </a:r>
            <a:r>
              <a:rPr lang="en-US" sz="3600" b="1" dirty="0" err="1">
                <a:solidFill>
                  <a:srgbClr val="FF0000"/>
                </a:solidFill>
              </a:rPr>
              <a:t>каждый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вид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мусора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перерабатывается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по-своему</a:t>
            </a:r>
            <a:r>
              <a:rPr lang="en-US" sz="3600" b="1" dirty="0">
                <a:solidFill>
                  <a:srgbClr val="FF0000"/>
                </a:solidFill>
              </a:rPr>
              <a:t>.</a:t>
            </a:r>
            <a:endParaRPr lang="en-US" sz="3600" dirty="0"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585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Рисунок 4" descr="https://st.depositphotos.com/1007989/1348/i/950/depositphotos_13488185-stock-photo-toilet-paper-masc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045" y="3213652"/>
            <a:ext cx="1810964" cy="109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6122610" y="263604"/>
            <a:ext cx="6214837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ru-RU" sz="30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Это когда бумага, собранная в отдельный контейнер – уходит на переработку для создания новых упаковок и изделий из бумаги. </a:t>
            </a:r>
            <a:endParaRPr kumimoji="0" lang="ru-RU" altLang="ru-RU" sz="30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0" y="914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ru-RU"/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0" y="13716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0" y="1828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216" y="2131662"/>
            <a:ext cx="2374900" cy="2286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2" y="147039"/>
            <a:ext cx="6098933" cy="656392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310" y="6200832"/>
            <a:ext cx="12053788" cy="53923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6168835" y="4315101"/>
            <a:ext cx="6214837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ru-RU" sz="30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Бумагу, к примеру, измельчают, отмачивают, очищают и используют для книг,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ru-RU" sz="30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газет, упаковки.</a:t>
            </a:r>
            <a:endParaRPr kumimoji="0" lang="ru-RU" altLang="ru-RU" sz="30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7" name="Рисунок 6" descr="https://vesti.kg/media/k2/items/cache/9c34974e0ff3aa764313439c7db30f7a_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286" y="5539920"/>
            <a:ext cx="1928812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Рисунок 8" descr="https://thumbs.dreamstime.com/b/milk-carton-boxes-d-rendering-white-background-9695846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989" y="2055831"/>
            <a:ext cx="1737428" cy="115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reeform 6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4153036"/>
            <a:ext cx="3242130" cy="2704964"/>
          </a:xfrm>
          <a:custGeom>
            <a:avLst/>
            <a:gdLst>
              <a:gd name="connsiteX0" fmla="*/ 1465277 w 3242130"/>
              <a:gd name="connsiteY0" fmla="*/ 0 h 2704964"/>
              <a:gd name="connsiteX1" fmla="*/ 3242130 w 3242130"/>
              <a:gd name="connsiteY1" fmla="*/ 1776853 h 2704964"/>
              <a:gd name="connsiteX2" fmla="*/ 3027674 w 3242130"/>
              <a:gd name="connsiteY2" fmla="*/ 2623807 h 2704964"/>
              <a:gd name="connsiteX3" fmla="*/ 2978369 w 3242130"/>
              <a:gd name="connsiteY3" fmla="*/ 2704964 h 2704964"/>
              <a:gd name="connsiteX4" fmla="*/ 0 w 3242130"/>
              <a:gd name="connsiteY4" fmla="*/ 2704964 h 2704964"/>
              <a:gd name="connsiteX5" fmla="*/ 0 w 3242130"/>
              <a:gd name="connsiteY5" fmla="*/ 772542 h 2704964"/>
              <a:gd name="connsiteX6" fmla="*/ 94171 w 3242130"/>
              <a:gd name="connsiteY6" fmla="*/ 646610 h 2704964"/>
              <a:gd name="connsiteX7" fmla="*/ 1465277 w 3242130"/>
              <a:gd name="connsiteY7" fmla="*/ 0 h 270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2130" h="2704964">
                <a:moveTo>
                  <a:pt x="1465277" y="0"/>
                </a:moveTo>
                <a:cubicBezTo>
                  <a:pt x="2446606" y="0"/>
                  <a:pt x="3242130" y="795524"/>
                  <a:pt x="3242130" y="1776853"/>
                </a:cubicBezTo>
                <a:cubicBezTo>
                  <a:pt x="3242130" y="2083519"/>
                  <a:pt x="3164442" y="2372039"/>
                  <a:pt x="3027674" y="2623807"/>
                </a:cubicBezTo>
                <a:lnTo>
                  <a:pt x="2978369" y="2704964"/>
                </a:lnTo>
                <a:lnTo>
                  <a:pt x="0" y="2704964"/>
                </a:lnTo>
                <a:lnTo>
                  <a:pt x="0" y="772542"/>
                </a:lnTo>
                <a:lnTo>
                  <a:pt x="94171" y="646610"/>
                </a:lnTo>
                <a:cubicBezTo>
                  <a:pt x="420072" y="251709"/>
                  <a:pt x="913280" y="0"/>
                  <a:pt x="1465277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375971" y="2816635"/>
            <a:ext cx="2865340" cy="2865340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6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1"/>
            <a:ext cx="4090921" cy="3465906"/>
          </a:xfrm>
          <a:custGeom>
            <a:avLst/>
            <a:gdLst>
              <a:gd name="connsiteX0" fmla="*/ 0 w 4090921"/>
              <a:gd name="connsiteY0" fmla="*/ 0 h 3465906"/>
              <a:gd name="connsiteX1" fmla="*/ 3746474 w 4090921"/>
              <a:gd name="connsiteY1" fmla="*/ 0 h 3465906"/>
              <a:gd name="connsiteX2" fmla="*/ 3817144 w 4090921"/>
              <a:gd name="connsiteY2" fmla="*/ 116327 h 3465906"/>
              <a:gd name="connsiteX3" fmla="*/ 4090921 w 4090921"/>
              <a:gd name="connsiteY3" fmla="*/ 1197557 h 3465906"/>
              <a:gd name="connsiteX4" fmla="*/ 1822572 w 4090921"/>
              <a:gd name="connsiteY4" fmla="*/ 3465906 h 3465906"/>
              <a:gd name="connsiteX5" fmla="*/ 72204 w 4090921"/>
              <a:gd name="connsiteY5" fmla="*/ 2640438 h 3465906"/>
              <a:gd name="connsiteX6" fmla="*/ 0 w 4090921"/>
              <a:gd name="connsiteY6" fmla="*/ 2543882 h 346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921" h="3465906">
                <a:moveTo>
                  <a:pt x="0" y="0"/>
                </a:moveTo>
                <a:lnTo>
                  <a:pt x="3746474" y="0"/>
                </a:lnTo>
                <a:lnTo>
                  <a:pt x="3817144" y="116327"/>
                </a:lnTo>
                <a:cubicBezTo>
                  <a:pt x="3991744" y="437737"/>
                  <a:pt x="4090921" y="806065"/>
                  <a:pt x="4090921" y="1197557"/>
                </a:cubicBezTo>
                <a:cubicBezTo>
                  <a:pt x="4090921" y="2450332"/>
                  <a:pt x="3075348" y="3465906"/>
                  <a:pt x="1822572" y="3465906"/>
                </a:cubicBezTo>
                <a:cubicBezTo>
                  <a:pt x="1117886" y="3465906"/>
                  <a:pt x="488252" y="3144572"/>
                  <a:pt x="72204" y="2640438"/>
                </a:cubicBezTo>
                <a:lnTo>
                  <a:pt x="0" y="2543882"/>
                </a:ln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9522" r="9770" b="-5"/>
          <a:stretch>
            <a:fillRect/>
          </a:stretch>
        </p:blipFill>
        <p:spPr>
          <a:xfrm>
            <a:off x="20" y="4310923"/>
            <a:ext cx="3083422" cy="2547077"/>
          </a:xfrm>
          <a:custGeom>
            <a:avLst/>
            <a:gdLst/>
            <a:ahLst/>
            <a:cxnLst/>
            <a:rect l="l" t="t" r="r" b="b"/>
            <a:pathLst>
              <a:path w="3083442" h="2547077">
                <a:moveTo>
                  <a:pt x="1464476" y="0"/>
                </a:moveTo>
                <a:cubicBezTo>
                  <a:pt x="2358607" y="0"/>
                  <a:pt x="3083442" y="724836"/>
                  <a:pt x="3083442" y="1618966"/>
                </a:cubicBezTo>
                <a:cubicBezTo>
                  <a:pt x="3083442" y="1954265"/>
                  <a:pt x="2981512" y="2265757"/>
                  <a:pt x="2806948" y="2524145"/>
                </a:cubicBezTo>
                <a:lnTo>
                  <a:pt x="2789800" y="2547077"/>
                </a:lnTo>
                <a:lnTo>
                  <a:pt x="139152" y="2547077"/>
                </a:lnTo>
                <a:lnTo>
                  <a:pt x="122004" y="2524145"/>
                </a:lnTo>
                <a:cubicBezTo>
                  <a:pt x="92910" y="2481081"/>
                  <a:pt x="65834" y="2436541"/>
                  <a:pt x="40911" y="2390661"/>
                </a:cubicBezTo>
                <a:lnTo>
                  <a:pt x="0" y="2305737"/>
                </a:lnTo>
                <a:lnTo>
                  <a:pt x="0" y="932195"/>
                </a:lnTo>
                <a:lnTo>
                  <a:pt x="40911" y="847271"/>
                </a:lnTo>
                <a:cubicBezTo>
                  <a:pt x="315065" y="342598"/>
                  <a:pt x="849762" y="0"/>
                  <a:pt x="146447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" b="8"/>
          <a:stretch>
            <a:fillRect/>
          </a:stretch>
        </p:blipFill>
        <p:spPr bwMode="auto">
          <a:xfrm>
            <a:off x="3532736" y="2984162"/>
            <a:ext cx="2555402" cy="2555402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t="10717" r="2" b="2"/>
          <a:stretch>
            <a:fillRect/>
          </a:stretch>
        </p:blipFill>
        <p:spPr>
          <a:xfrm>
            <a:off x="1" y="-1"/>
            <a:ext cx="3943111" cy="3318096"/>
          </a:xfrm>
          <a:custGeom>
            <a:avLst/>
            <a:gdLst/>
            <a:ahLst/>
            <a:cxnLst/>
            <a:rect l="l" t="t" r="r" b="b"/>
            <a:pathLst>
              <a:path w="3943111" h="3318096">
                <a:moveTo>
                  <a:pt x="73119" y="0"/>
                </a:moveTo>
                <a:lnTo>
                  <a:pt x="3572026" y="0"/>
                </a:lnTo>
                <a:lnTo>
                  <a:pt x="3580957" y="11944"/>
                </a:lnTo>
                <a:cubicBezTo>
                  <a:pt x="3809602" y="350384"/>
                  <a:pt x="3943111" y="758379"/>
                  <a:pt x="3943111" y="1197557"/>
                </a:cubicBezTo>
                <a:cubicBezTo>
                  <a:pt x="3943111" y="2368699"/>
                  <a:pt x="2993714" y="3318096"/>
                  <a:pt x="1822572" y="3318096"/>
                </a:cubicBezTo>
                <a:cubicBezTo>
                  <a:pt x="1090609" y="3318096"/>
                  <a:pt x="445264" y="2947238"/>
                  <a:pt x="64188" y="2383171"/>
                </a:cubicBezTo>
                <a:lnTo>
                  <a:pt x="0" y="2277515"/>
                </a:lnTo>
                <a:lnTo>
                  <a:pt x="0" y="117600"/>
                </a:lnTo>
                <a:lnTo>
                  <a:pt x="64188" y="11944"/>
                </a:lnTo>
                <a:close/>
              </a:path>
            </a:pathLst>
          </a:custGeom>
          <a:effectLst>
            <a:softEdge rad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6375153" y="0"/>
            <a:ext cx="5835746" cy="6400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 b="1" spc="300" dirty="0" err="1">
                <a:solidFill>
                  <a:schemeClr val="accent2">
                    <a:lumMod val="50000"/>
                  </a:schemeClr>
                </a:solidFill>
              </a:rPr>
              <a:t>Органика</a:t>
            </a:r>
            <a:r>
              <a:rPr lang="en-US" sz="3200" b="1" spc="300" dirty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en-US" sz="3200" b="1" spc="300" dirty="0" err="1">
                <a:solidFill>
                  <a:schemeClr val="accent2">
                    <a:lumMod val="50000"/>
                  </a:schemeClr>
                </a:solidFill>
              </a:rPr>
              <a:t>остатки</a:t>
            </a:r>
            <a:r>
              <a:rPr lang="en-US" sz="3200" b="1" spc="3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spc="300" dirty="0" err="1">
                <a:solidFill>
                  <a:schemeClr val="accent2">
                    <a:lumMod val="50000"/>
                  </a:schemeClr>
                </a:solidFill>
              </a:rPr>
              <a:t>фруктов</a:t>
            </a:r>
            <a:r>
              <a:rPr lang="en-US" sz="3200" b="1" spc="3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3200" b="1" spc="300" dirty="0" err="1">
                <a:solidFill>
                  <a:schemeClr val="accent2">
                    <a:lumMod val="50000"/>
                  </a:schemeClr>
                </a:solidFill>
              </a:rPr>
              <a:t>испорченная</a:t>
            </a:r>
            <a:r>
              <a:rPr lang="en-US" sz="3200" b="1" spc="3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spc="300" dirty="0" err="1">
                <a:solidFill>
                  <a:schemeClr val="accent2">
                    <a:lumMod val="50000"/>
                  </a:schemeClr>
                </a:solidFill>
              </a:rPr>
              <a:t>еда</a:t>
            </a:r>
            <a:r>
              <a:rPr lang="en-US" sz="3200" b="1" spc="3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3200" b="1" spc="300" dirty="0" err="1">
                <a:solidFill>
                  <a:schemeClr val="accent2">
                    <a:lumMod val="50000"/>
                  </a:schemeClr>
                </a:solidFill>
              </a:rPr>
              <a:t>цветы</a:t>
            </a:r>
            <a:r>
              <a:rPr lang="en-US" sz="3200" b="1" spc="300" dirty="0">
                <a:solidFill>
                  <a:schemeClr val="accent2">
                    <a:lumMod val="50000"/>
                  </a:schemeClr>
                </a:solidFill>
              </a:rPr>
              <a:t>) – </a:t>
            </a:r>
            <a:r>
              <a:rPr lang="en-US" sz="3200" b="1" spc="300" dirty="0" err="1">
                <a:solidFill>
                  <a:schemeClr val="accent2">
                    <a:lumMod val="50000"/>
                  </a:schemeClr>
                </a:solidFill>
              </a:rPr>
              <a:t>перегнивают</a:t>
            </a:r>
            <a:r>
              <a:rPr lang="en-US" sz="3200" b="1" spc="3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spc="300" dirty="0" err="1">
                <a:solidFill>
                  <a:schemeClr val="accent2">
                    <a:lumMod val="50000"/>
                  </a:schemeClr>
                </a:solidFill>
              </a:rPr>
              <a:t>в</a:t>
            </a:r>
            <a:r>
              <a:rPr lang="en-US" sz="3200" b="1" spc="3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spc="300" dirty="0" err="1">
                <a:solidFill>
                  <a:schemeClr val="accent2">
                    <a:lumMod val="50000"/>
                  </a:schemeClr>
                </a:solidFill>
              </a:rPr>
              <a:t>компост</a:t>
            </a:r>
            <a:r>
              <a:rPr lang="en-US" sz="3200" b="1" spc="3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spc="300" dirty="0" err="1">
                <a:solidFill>
                  <a:schemeClr val="accent2">
                    <a:lumMod val="50000"/>
                  </a:schemeClr>
                </a:solidFill>
              </a:rPr>
              <a:t>и</a:t>
            </a:r>
            <a:r>
              <a:rPr lang="en-US" sz="3200" b="1" spc="3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spc="300" dirty="0" err="1">
                <a:solidFill>
                  <a:schemeClr val="accent2">
                    <a:lumMod val="50000"/>
                  </a:schemeClr>
                </a:solidFill>
              </a:rPr>
              <a:t>используют</a:t>
            </a:r>
            <a:r>
              <a:rPr lang="ru-RU" sz="3200" b="1" spc="300" dirty="0" err="1">
                <a:solidFill>
                  <a:schemeClr val="accent2">
                    <a:lumMod val="50000"/>
                  </a:schemeClr>
                </a:solidFill>
              </a:rPr>
              <a:t>ся</a:t>
            </a:r>
            <a:r>
              <a:rPr lang="en-US" sz="3200" b="1" spc="3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spc="300" dirty="0" err="1">
                <a:solidFill>
                  <a:schemeClr val="accent2">
                    <a:lumMod val="50000"/>
                  </a:schemeClr>
                </a:solidFill>
              </a:rPr>
              <a:t>как</a:t>
            </a:r>
            <a:r>
              <a:rPr lang="en-US" sz="3200" b="1" spc="3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spc="300" dirty="0" err="1">
                <a:solidFill>
                  <a:schemeClr val="accent2">
                    <a:lumMod val="50000"/>
                  </a:schemeClr>
                </a:solidFill>
              </a:rPr>
              <a:t>удобрени</a:t>
            </a:r>
            <a:r>
              <a:rPr lang="ru-RU" sz="3200" b="1" spc="300" dirty="0">
                <a:solidFill>
                  <a:schemeClr val="accent2">
                    <a:lumMod val="50000"/>
                  </a:schemeClr>
                </a:solidFill>
              </a:rPr>
              <a:t>е. 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ru-RU" sz="3200" b="1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3200" b="1" spc="300" dirty="0">
                <a:solidFill>
                  <a:schemeClr val="accent2">
                    <a:lumMod val="50000"/>
                  </a:schemeClr>
                </a:solidFill>
                <a:effectLst/>
              </a:rPr>
              <a:t>С помощ</a:t>
            </a:r>
            <a:r>
              <a:rPr lang="ru-RU" sz="3200" b="1" spc="300" dirty="0">
                <a:solidFill>
                  <a:schemeClr val="accent2">
                    <a:lumMod val="50000"/>
                  </a:schemeClr>
                </a:solidFill>
              </a:rPr>
              <a:t>ью удобрения можно вырастить много новых растений, овощей и фруктов!</a:t>
            </a:r>
            <a:endParaRPr lang="en-US" sz="3200" spc="300" dirty="0"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3622" y="3549971"/>
            <a:ext cx="710712" cy="910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9521" r="2" b="14230"/>
          <a:stretch>
            <a:fillRect/>
          </a:stretch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0" name="Freeform 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None/>
            </a:pPr>
            <a:endParaRPr lang="en-US" sz="1600" cap="all"/>
          </a:p>
        </p:txBody>
      </p:sp>
      <p:cxnSp>
        <p:nvCxnSpPr>
          <p:cNvPr id="12" name="Straight Connector 11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525516" y="3520861"/>
            <a:ext cx="4593021" cy="25165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1" dirty="0" err="1"/>
              <a:t>Пластик</a:t>
            </a:r>
            <a:r>
              <a:rPr lang="en-US" sz="4000" b="1" dirty="0"/>
              <a:t> – </a:t>
            </a:r>
            <a:r>
              <a:rPr lang="en-US" sz="4000" b="1" dirty="0" err="1"/>
              <a:t>перерабатывают</a:t>
            </a:r>
            <a:r>
              <a:rPr lang="en-US" sz="4000" b="1" dirty="0"/>
              <a:t> </a:t>
            </a:r>
            <a:r>
              <a:rPr lang="en-US" sz="4000" b="1" dirty="0" err="1"/>
              <a:t>для</a:t>
            </a:r>
            <a:r>
              <a:rPr lang="en-US" sz="4000" b="1" dirty="0"/>
              <a:t> </a:t>
            </a:r>
            <a:r>
              <a:rPr lang="en-US" sz="4000" b="1" dirty="0" err="1"/>
              <a:t>упаковки</a:t>
            </a:r>
            <a:r>
              <a:rPr lang="ru-RU" sz="4000" b="1" dirty="0"/>
              <a:t>,</a:t>
            </a:r>
            <a:r>
              <a:rPr lang="en-US" sz="4000" b="1" dirty="0"/>
              <a:t> </a:t>
            </a:r>
            <a:r>
              <a:rPr lang="en-US" sz="4000" b="1" dirty="0" err="1"/>
              <a:t>стройматериалов</a:t>
            </a:r>
            <a:r>
              <a:rPr lang="en-US" sz="4000" b="1" dirty="0"/>
              <a:t> </a:t>
            </a:r>
            <a:r>
              <a:rPr lang="ru-RU" sz="4000" b="1" dirty="0"/>
              <a:t>и</a:t>
            </a:r>
            <a:r>
              <a:rPr lang="en-US" sz="4000" b="1" dirty="0"/>
              <a:t> </a:t>
            </a:r>
            <a:r>
              <a:rPr lang="ru-RU" sz="4000" b="1" dirty="0"/>
              <a:t>новой </a:t>
            </a:r>
            <a:r>
              <a:rPr lang="en-US" sz="4000" b="1" dirty="0" err="1"/>
              <a:t>одежды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2050473"/>
            <a:ext cx="12192000" cy="252152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7" name="Рисунок 17" descr="https://cf.ppt-online.org/files1/slide/u/UHxecboyTYV6MgGBp8Kut1WD2LmjJ4vsq9ifrCF53a/slide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486" y="-284018"/>
            <a:ext cx="9917028" cy="742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9"/>
          <p:cNvGrpSpPr>
            <a:grpSpLocks noGrp="1" noUngrp="1" noRot="1" noChangeAspect="1" noMove="1" noResize="1"/>
          </p:cNvGrpSpPr>
          <p:nvPr/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1" name="Rectangle 10"/>
            <p:cNvSpPr/>
            <p:nvPr/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1"/>
            <p:cNvSpPr/>
            <p:nvPr/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323893" y="2462273"/>
            <a:ext cx="5393221" cy="45554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800" spc="300" dirty="0" err="1"/>
              <a:t>Батарейки</a:t>
            </a:r>
            <a:r>
              <a:rPr lang="en-US" sz="3800" spc="300" dirty="0"/>
              <a:t> – </a:t>
            </a:r>
            <a:r>
              <a:rPr lang="en-US" sz="3800" spc="300" dirty="0" err="1"/>
              <a:t>перерабатывают</a:t>
            </a:r>
            <a:r>
              <a:rPr lang="en-US" sz="3800" spc="300" dirty="0"/>
              <a:t> </a:t>
            </a:r>
            <a:r>
              <a:rPr lang="en-US" sz="3800" spc="300" dirty="0" err="1"/>
              <a:t>на</a:t>
            </a:r>
            <a:r>
              <a:rPr lang="en-US" sz="3800" spc="300" dirty="0"/>
              <a:t> </a:t>
            </a:r>
            <a:r>
              <a:rPr lang="en-US" sz="3800" spc="300" dirty="0" err="1">
                <a:solidFill>
                  <a:srgbClr val="C00000"/>
                </a:solidFill>
              </a:rPr>
              <a:t>специальных</a:t>
            </a:r>
            <a:r>
              <a:rPr lang="en-US" sz="3800" spc="300" dirty="0">
                <a:solidFill>
                  <a:srgbClr val="C00000"/>
                </a:solidFill>
              </a:rPr>
              <a:t> </a:t>
            </a:r>
            <a:r>
              <a:rPr lang="en-US" sz="3800" spc="300" dirty="0" err="1">
                <a:solidFill>
                  <a:srgbClr val="C00000"/>
                </a:solidFill>
              </a:rPr>
              <a:t>заводах</a:t>
            </a:r>
            <a:r>
              <a:rPr lang="en-US" sz="3800" spc="300" dirty="0">
                <a:solidFill>
                  <a:srgbClr val="C00000"/>
                </a:solidFill>
              </a:rPr>
              <a:t> </a:t>
            </a:r>
            <a:r>
              <a:rPr lang="en-US" sz="3800" spc="300" dirty="0" err="1"/>
              <a:t>и</a:t>
            </a:r>
            <a:r>
              <a:rPr lang="en-US" sz="3800" spc="300" dirty="0"/>
              <a:t> </a:t>
            </a:r>
            <a:r>
              <a:rPr lang="en-US" sz="3800" spc="300" dirty="0" err="1"/>
              <a:t>используют</a:t>
            </a:r>
            <a:r>
              <a:rPr lang="en-US" sz="3800" spc="300" dirty="0"/>
              <a:t> </a:t>
            </a:r>
            <a:r>
              <a:rPr lang="en-US" sz="3800" spc="300" dirty="0" err="1"/>
              <a:t>повторно</a:t>
            </a:r>
            <a:endParaRPr lang="ru-RU" sz="3800" spc="300" dirty="0"/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ru-RU" sz="3800" spc="300" dirty="0"/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3800" spc="300" dirty="0"/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800" spc="300" dirty="0" err="1"/>
              <a:t>Поэтому</a:t>
            </a:r>
            <a:r>
              <a:rPr lang="en-US" sz="3800" spc="300" dirty="0"/>
              <a:t>  </a:t>
            </a:r>
            <a:r>
              <a:rPr lang="en-US" sz="3800" spc="300" dirty="0" err="1"/>
              <a:t>их</a:t>
            </a:r>
            <a:r>
              <a:rPr lang="en-US" sz="3800" spc="300" dirty="0"/>
              <a:t>  </a:t>
            </a:r>
            <a:r>
              <a:rPr lang="en-US" sz="3800" spc="300" dirty="0" err="1"/>
              <a:t>следует</a:t>
            </a:r>
            <a:r>
              <a:rPr lang="en-US" sz="3800" spc="300" dirty="0"/>
              <a:t> </a:t>
            </a:r>
            <a:r>
              <a:rPr lang="en-US" sz="3800" spc="300" dirty="0" err="1"/>
              <a:t>выбрасывать</a:t>
            </a:r>
            <a:r>
              <a:rPr lang="en-US" sz="3800" spc="300" dirty="0"/>
              <a:t> </a:t>
            </a:r>
            <a:r>
              <a:rPr lang="en-US" sz="3800" spc="300" dirty="0" err="1"/>
              <a:t>только</a:t>
            </a:r>
            <a:r>
              <a:rPr lang="en-US" sz="3800" spc="300" dirty="0"/>
              <a:t>  </a:t>
            </a:r>
            <a:r>
              <a:rPr lang="en-US" sz="3800" spc="300" dirty="0" err="1"/>
              <a:t>в</a:t>
            </a:r>
            <a:r>
              <a:rPr lang="en-US" sz="3800" spc="300" dirty="0"/>
              <a:t> </a:t>
            </a:r>
            <a:r>
              <a:rPr lang="en-US" sz="3800" b="1" u="sng" spc="300" dirty="0" err="1">
                <a:solidFill>
                  <a:srgbClr val="C00000"/>
                </a:solidFill>
              </a:rPr>
              <a:t>специальный</a:t>
            </a:r>
            <a:r>
              <a:rPr lang="en-US" sz="3800" b="1" u="sng" spc="300" dirty="0">
                <a:solidFill>
                  <a:srgbClr val="C00000"/>
                </a:solidFill>
              </a:rPr>
              <a:t> </a:t>
            </a:r>
            <a:r>
              <a:rPr lang="en-US" sz="3800" b="1" u="sng" spc="300" dirty="0" err="1">
                <a:solidFill>
                  <a:srgbClr val="C00000"/>
                </a:solidFill>
              </a:rPr>
              <a:t>контейнер</a:t>
            </a:r>
            <a:endParaRPr lang="en-US" sz="3800" b="1" u="sng" spc="300" dirty="0">
              <a:solidFill>
                <a:srgbClr val="C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2000" b="1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2000" dirty="0">
              <a:effectLst/>
            </a:endParaRPr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 descr="Изображение выглядит как текст&#10;&#10;Автоматически созданное описание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9" r="18762" b="1"/>
          <a:stretch>
            <a:fillRect/>
          </a:stretch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5568" r="-1" b="36494"/>
          <a:stretch>
            <a:fillRect/>
          </a:stretch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38108" y="665018"/>
            <a:ext cx="4544695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Выбрасывать</a:t>
            </a:r>
            <a:r>
              <a:rPr lang="ru-RU" sz="3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батарейки </a:t>
            </a:r>
          </a:p>
          <a:p>
            <a:r>
              <a:rPr lang="ru-RU" sz="3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вместе с мусором-</a:t>
            </a:r>
          </a:p>
          <a:p>
            <a:r>
              <a:rPr lang="ru-RU" sz="3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всё равно, что их </a:t>
            </a:r>
            <a:r>
              <a:rPr lang="ru-RU" sz="32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ЕСТЬ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842264" y="0"/>
            <a:ext cx="9349736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7489" y="2062588"/>
            <a:ext cx="5946579" cy="3072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3600" b="1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Металл</a:t>
            </a:r>
            <a:endParaRPr lang="ru-RU" sz="3600" b="1" kern="12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36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и</a:t>
            </a:r>
            <a:r>
              <a:rPr lang="en-US" sz="36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стекло</a:t>
            </a:r>
            <a:endParaRPr lang="en-US" sz="3600" b="1" kern="12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36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3600" b="1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кроме</a:t>
            </a:r>
            <a:r>
              <a:rPr lang="en-US" sz="36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фарфора</a:t>
            </a:r>
            <a:r>
              <a:rPr lang="en-US" sz="36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)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3600" b="1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перерабатывают</a:t>
            </a:r>
            <a:r>
              <a:rPr lang="en-US" sz="36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на</a:t>
            </a:r>
            <a:r>
              <a:rPr lang="en-US" sz="36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заводах</a:t>
            </a:r>
            <a:r>
              <a:rPr lang="en-US" sz="36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и</a:t>
            </a:r>
            <a:r>
              <a:rPr lang="en-US" sz="36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используют</a:t>
            </a:r>
            <a:r>
              <a:rPr lang="en-US" sz="36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u="sng" kern="12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повторно</a:t>
            </a:r>
            <a:r>
              <a:rPr lang="en-US" sz="36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.</a:t>
            </a:r>
            <a:endParaRPr lang="en-US" sz="3600" kern="1200" dirty="0">
              <a:solidFill>
                <a:srgbClr val="002060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3" name="Freeform 5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235021" y="2"/>
            <a:ext cx="4305922" cy="3193227"/>
          </a:xfrm>
          <a:custGeom>
            <a:avLst/>
            <a:gdLst>
              <a:gd name="connsiteX0" fmla="*/ 268379 w 4305922"/>
              <a:gd name="connsiteY0" fmla="*/ 0 h 3193227"/>
              <a:gd name="connsiteX1" fmla="*/ 4037544 w 4305922"/>
              <a:gd name="connsiteY1" fmla="*/ 0 h 3193227"/>
              <a:gd name="connsiteX2" fmla="*/ 4046072 w 4305922"/>
              <a:gd name="connsiteY2" fmla="*/ 14037 h 3193227"/>
              <a:gd name="connsiteX3" fmla="*/ 4305922 w 4305922"/>
              <a:gd name="connsiteY3" fmla="*/ 1040266 h 3193227"/>
              <a:gd name="connsiteX4" fmla="*/ 2152962 w 4305922"/>
              <a:gd name="connsiteY4" fmla="*/ 3193227 h 3193227"/>
              <a:gd name="connsiteX5" fmla="*/ 0 w 4305922"/>
              <a:gd name="connsiteY5" fmla="*/ 1040266 h 3193227"/>
              <a:gd name="connsiteX6" fmla="*/ 259851 w 4305922"/>
              <a:gd name="connsiteY6" fmla="*/ 14037 h 3193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05922" h="3193227">
                <a:moveTo>
                  <a:pt x="268379" y="0"/>
                </a:moveTo>
                <a:lnTo>
                  <a:pt x="4037544" y="0"/>
                </a:lnTo>
                <a:lnTo>
                  <a:pt x="4046072" y="14037"/>
                </a:lnTo>
                <a:cubicBezTo>
                  <a:pt x="4211790" y="319097"/>
                  <a:pt x="4305922" y="668689"/>
                  <a:pt x="4305922" y="1040266"/>
                </a:cubicBezTo>
                <a:cubicBezTo>
                  <a:pt x="4305922" y="2229314"/>
                  <a:pt x="3342009" y="3193227"/>
                  <a:pt x="2152962" y="3193227"/>
                </a:cubicBezTo>
                <a:cubicBezTo>
                  <a:pt x="963913" y="3193227"/>
                  <a:pt x="0" y="2229314"/>
                  <a:pt x="0" y="1040266"/>
                </a:cubicBezTo>
                <a:cubicBezTo>
                  <a:pt x="0" y="668689"/>
                  <a:pt x="94133" y="319097"/>
                  <a:pt x="259851" y="14037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1826" r="5" b="5"/>
          <a:stretch>
            <a:fillRect/>
          </a:stretch>
        </p:blipFill>
        <p:spPr>
          <a:xfrm>
            <a:off x="3347837" y="1"/>
            <a:ext cx="4063868" cy="3072200"/>
          </a:xfrm>
          <a:custGeom>
            <a:avLst/>
            <a:gdLst/>
            <a:ahLst/>
            <a:cxnLst/>
            <a:rect l="l" t="t" r="r" b="b"/>
            <a:pathLst>
              <a:path w="4063868" h="3072200">
                <a:moveTo>
                  <a:pt x="288818" y="0"/>
                </a:moveTo>
                <a:lnTo>
                  <a:pt x="3775050" y="0"/>
                </a:lnTo>
                <a:lnTo>
                  <a:pt x="3818625" y="71726"/>
                </a:lnTo>
                <a:cubicBezTo>
                  <a:pt x="3975028" y="359637"/>
                  <a:pt x="4063868" y="689577"/>
                  <a:pt x="4063868" y="1040266"/>
                </a:cubicBezTo>
                <a:cubicBezTo>
                  <a:pt x="4063868" y="2162473"/>
                  <a:pt x="3154140" y="3072200"/>
                  <a:pt x="2031934" y="3072200"/>
                </a:cubicBezTo>
                <a:cubicBezTo>
                  <a:pt x="909728" y="3072200"/>
                  <a:pt x="0" y="2162473"/>
                  <a:pt x="0" y="1040266"/>
                </a:cubicBezTo>
                <a:cubicBezTo>
                  <a:pt x="0" y="689577"/>
                  <a:pt x="88841" y="359637"/>
                  <a:pt x="245244" y="71726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5" name="Freeform 5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7685658" y="1424717"/>
            <a:ext cx="4506342" cy="5442758"/>
          </a:xfrm>
          <a:custGeom>
            <a:avLst/>
            <a:gdLst>
              <a:gd name="connsiteX0" fmla="*/ 3034499 w 4506342"/>
              <a:gd name="connsiteY0" fmla="*/ 0 h 5442758"/>
              <a:gd name="connsiteX1" fmla="*/ 4480922 w 4506342"/>
              <a:gd name="connsiteY1" fmla="*/ 366248 h 5442758"/>
              <a:gd name="connsiteX2" fmla="*/ 4506342 w 4506342"/>
              <a:gd name="connsiteY2" fmla="*/ 381691 h 5442758"/>
              <a:gd name="connsiteX3" fmla="*/ 4506342 w 4506342"/>
              <a:gd name="connsiteY3" fmla="*/ 5442758 h 5442758"/>
              <a:gd name="connsiteX4" fmla="*/ 1193461 w 4506342"/>
              <a:gd name="connsiteY4" fmla="*/ 5442758 h 5442758"/>
              <a:gd name="connsiteX5" fmla="*/ 1104276 w 4506342"/>
              <a:gd name="connsiteY5" fmla="*/ 5376066 h 5442758"/>
              <a:gd name="connsiteX6" fmla="*/ 0 w 4506342"/>
              <a:gd name="connsiteY6" fmla="*/ 3034499 h 5442758"/>
              <a:gd name="connsiteX7" fmla="*/ 3034499 w 4506342"/>
              <a:gd name="connsiteY7" fmla="*/ 0 h 5442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06342" h="5442758">
                <a:moveTo>
                  <a:pt x="3034499" y="0"/>
                </a:moveTo>
                <a:cubicBezTo>
                  <a:pt x="3558220" y="0"/>
                  <a:pt x="4050953" y="132675"/>
                  <a:pt x="4480922" y="366248"/>
                </a:cubicBezTo>
                <a:lnTo>
                  <a:pt x="4506342" y="381691"/>
                </a:lnTo>
                <a:lnTo>
                  <a:pt x="4506342" y="5442758"/>
                </a:lnTo>
                <a:lnTo>
                  <a:pt x="1193461" y="5442758"/>
                </a:lnTo>
                <a:lnTo>
                  <a:pt x="1104276" y="5376066"/>
                </a:lnTo>
                <a:cubicBezTo>
                  <a:pt x="429867" y="4819495"/>
                  <a:pt x="0" y="3977198"/>
                  <a:pt x="0" y="3034499"/>
                </a:cubicBezTo>
                <a:cubicBezTo>
                  <a:pt x="0" y="1358591"/>
                  <a:pt x="1358591" y="0"/>
                  <a:pt x="3034499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7466" r="5" b="5"/>
          <a:stretch>
            <a:fillRect/>
          </a:stretch>
        </p:blipFill>
        <p:spPr>
          <a:xfrm>
            <a:off x="7840768" y="1579827"/>
            <a:ext cx="4351232" cy="5287648"/>
          </a:xfrm>
          <a:custGeom>
            <a:avLst/>
            <a:gdLst/>
            <a:ahLst/>
            <a:cxnLst/>
            <a:rect l="l" t="t" r="r" b="b"/>
            <a:pathLst>
              <a:path w="4351232" h="5287648">
                <a:moveTo>
                  <a:pt x="2879389" y="0"/>
                </a:moveTo>
                <a:cubicBezTo>
                  <a:pt x="3376340" y="0"/>
                  <a:pt x="3843887" y="125893"/>
                  <a:pt x="4251877" y="347527"/>
                </a:cubicBezTo>
                <a:lnTo>
                  <a:pt x="4351232" y="407886"/>
                </a:lnTo>
                <a:lnTo>
                  <a:pt x="4351232" y="5287648"/>
                </a:lnTo>
                <a:lnTo>
                  <a:pt x="1303444" y="5287648"/>
                </a:lnTo>
                <a:lnTo>
                  <a:pt x="1269495" y="5267024"/>
                </a:lnTo>
                <a:cubicBezTo>
                  <a:pt x="503573" y="4749577"/>
                  <a:pt x="0" y="3873291"/>
                  <a:pt x="0" y="2879389"/>
                </a:cubicBezTo>
                <a:cubicBezTo>
                  <a:pt x="0" y="1289146"/>
                  <a:pt x="1289146" y="0"/>
                  <a:pt x="2879389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5" name="TextBox 4"/>
          <p:cNvSpPr txBox="1"/>
          <p:nvPr/>
        </p:nvSpPr>
        <p:spPr>
          <a:xfrm>
            <a:off x="481148" y="5872486"/>
            <a:ext cx="9797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Из</a:t>
            </a:r>
            <a:r>
              <a:rPr lang="ru-RU" sz="4000" u="sng" dirty="0"/>
              <a:t> </a:t>
            </a:r>
            <a:r>
              <a:rPr lang="ru-RU" sz="4000" u="sng" dirty="0">
                <a:solidFill>
                  <a:srgbClr val="FF0000"/>
                </a:solidFill>
              </a:rPr>
              <a:t>700</a:t>
            </a:r>
            <a:r>
              <a:rPr lang="ru-RU" sz="4000" u="sng" dirty="0"/>
              <a:t> </a:t>
            </a:r>
            <a:r>
              <a:rPr lang="ru-RU" sz="3600" u="sng" dirty="0"/>
              <a:t>банок</a:t>
            </a:r>
            <a:r>
              <a:rPr lang="ru-RU" sz="4000" u="sng" dirty="0"/>
              <a:t> </a:t>
            </a:r>
            <a:r>
              <a:rPr lang="ru-RU" sz="4000" dirty="0"/>
              <a:t>– получается </a:t>
            </a:r>
            <a:r>
              <a:rPr lang="ru-RU" sz="4000" u="sng" dirty="0">
                <a:solidFill>
                  <a:srgbClr val="FF0000"/>
                </a:solidFill>
              </a:rPr>
              <a:t>1</a:t>
            </a:r>
            <a:r>
              <a:rPr lang="ru-RU" sz="4000" u="sng" dirty="0"/>
              <a:t> велосипед!</a:t>
            </a:r>
          </a:p>
        </p:txBody>
      </p:sp>
      <p:sp>
        <p:nvSpPr>
          <p:cNvPr id="8" name="Стрелка вниз 7"/>
          <p:cNvSpPr/>
          <p:nvPr/>
        </p:nvSpPr>
        <p:spPr>
          <a:xfrm rot="18853114">
            <a:off x="7805458" y="1137007"/>
            <a:ext cx="856668" cy="1027673"/>
          </a:xfrm>
          <a:prstGeom prst="downArrow">
            <a:avLst>
              <a:gd name="adj1" fmla="val 17524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195" b="10238"/>
          <a:stretch>
            <a:fillRect/>
          </a:stretch>
        </p:blipFill>
        <p:spPr>
          <a:xfrm>
            <a:off x="673749" y="370320"/>
            <a:ext cx="3716238" cy="4051011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3" r="5057"/>
          <a:stretch>
            <a:fillRect/>
          </a:stretch>
        </p:blipFill>
        <p:spPr bwMode="auto">
          <a:xfrm>
            <a:off x="4719344" y="370320"/>
            <a:ext cx="6798905" cy="4051011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4547363" y="4750763"/>
            <a:ext cx="0" cy="13716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719344" y="4750763"/>
            <a:ext cx="7192692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 b="1" dirty="0" err="1"/>
              <a:t>Мусор</a:t>
            </a:r>
            <a:r>
              <a:rPr lang="en-US" sz="2800" b="1" dirty="0"/>
              <a:t>  </a:t>
            </a:r>
            <a:r>
              <a:rPr lang="en-US" sz="2800" b="1" dirty="0" err="1"/>
              <a:t>сжигают</a:t>
            </a:r>
            <a:r>
              <a:rPr lang="en-US" sz="2800" b="1" dirty="0"/>
              <a:t> </a:t>
            </a:r>
            <a:r>
              <a:rPr lang="en-US" sz="2800" b="1" dirty="0" err="1"/>
              <a:t>на</a:t>
            </a:r>
            <a:r>
              <a:rPr lang="en-US" sz="2800" b="1" dirty="0"/>
              <a:t> </a:t>
            </a:r>
            <a:r>
              <a:rPr lang="en-US" sz="2800" b="1" dirty="0" err="1"/>
              <a:t>специальных</a:t>
            </a:r>
            <a:r>
              <a:rPr lang="en-US" sz="2800" b="1" dirty="0"/>
              <a:t> </a:t>
            </a:r>
            <a:r>
              <a:rPr lang="en-US" sz="2800" b="1" dirty="0" err="1"/>
              <a:t>заводах</a:t>
            </a:r>
            <a:r>
              <a:rPr lang="en-US" sz="2800" b="1" dirty="0"/>
              <a:t>  </a:t>
            </a:r>
            <a:r>
              <a:rPr lang="en-US" sz="2800" b="1" dirty="0" err="1"/>
              <a:t>Ведь</a:t>
            </a:r>
            <a:r>
              <a:rPr lang="en-US" sz="2800" b="1" dirty="0"/>
              <a:t> </a:t>
            </a:r>
            <a:r>
              <a:rPr lang="en-US" sz="2800" b="1" dirty="0" err="1"/>
              <a:t>дым</a:t>
            </a:r>
            <a:r>
              <a:rPr lang="en-US" sz="2800" b="1" dirty="0"/>
              <a:t> </a:t>
            </a:r>
            <a:r>
              <a:rPr lang="en-US" sz="2800" b="1" dirty="0" err="1"/>
              <a:t>от</a:t>
            </a:r>
            <a:r>
              <a:rPr lang="en-US" sz="2800" b="1" dirty="0"/>
              <a:t> </a:t>
            </a:r>
            <a:r>
              <a:rPr lang="en-US" sz="2800" b="1" dirty="0" err="1"/>
              <a:t>таких</a:t>
            </a:r>
            <a:r>
              <a:rPr lang="en-US" sz="2800" b="1" dirty="0"/>
              <a:t> </a:t>
            </a:r>
            <a:r>
              <a:rPr lang="en-US" sz="2800" b="1" dirty="0" err="1"/>
              <a:t>заводов</a:t>
            </a:r>
            <a:r>
              <a:rPr lang="en-US" sz="2800" b="1" dirty="0"/>
              <a:t> </a:t>
            </a:r>
            <a:r>
              <a:rPr lang="en-US" sz="2800" b="1" dirty="0" err="1"/>
              <a:t>ядовит</a:t>
            </a:r>
            <a:r>
              <a:rPr lang="en-US" sz="2800" b="1" dirty="0"/>
              <a:t>. </a:t>
            </a:r>
            <a:r>
              <a:rPr lang="en-US" sz="2800" b="1" dirty="0" err="1"/>
              <a:t>Поэтому</a:t>
            </a:r>
            <a:r>
              <a:rPr lang="en-US" sz="2800" b="1" dirty="0"/>
              <a:t> </a:t>
            </a:r>
            <a:r>
              <a:rPr lang="en-US" sz="2800" b="1" dirty="0" err="1"/>
              <a:t>чем</a:t>
            </a:r>
            <a:r>
              <a:rPr lang="en-US" sz="2800" b="1" dirty="0"/>
              <a:t> </a:t>
            </a:r>
            <a:r>
              <a:rPr lang="ru-RU" sz="2800" b="1" dirty="0"/>
              <a:t>меньше</a:t>
            </a:r>
            <a:r>
              <a:rPr lang="en-US" sz="2800" b="1" dirty="0"/>
              <a:t> </a:t>
            </a:r>
            <a:r>
              <a:rPr lang="en-US" sz="2800" b="1" dirty="0" err="1"/>
              <a:t>мусора</a:t>
            </a:r>
            <a:r>
              <a:rPr lang="en-US" sz="2800" b="1" dirty="0"/>
              <a:t> </a:t>
            </a:r>
            <a:r>
              <a:rPr lang="ru-RU" sz="2800" b="1" dirty="0"/>
              <a:t>сжигается</a:t>
            </a:r>
            <a:r>
              <a:rPr lang="en-US" sz="2800" b="1" dirty="0"/>
              <a:t>- </a:t>
            </a:r>
            <a:r>
              <a:rPr lang="en-US" sz="2800" b="1" dirty="0" err="1"/>
              <a:t>тем</a:t>
            </a:r>
            <a:r>
              <a:rPr lang="en-US" sz="2800" b="1" dirty="0"/>
              <a:t> </a:t>
            </a:r>
            <a:r>
              <a:rPr lang="en-US" sz="2800" b="1" dirty="0" err="1"/>
              <a:t>меньше</a:t>
            </a:r>
            <a:r>
              <a:rPr lang="en-US" sz="2800" b="1" dirty="0"/>
              <a:t> </a:t>
            </a:r>
            <a:r>
              <a:rPr lang="en-US" sz="2800" b="1" dirty="0" err="1"/>
              <a:t>загрязнение</a:t>
            </a:r>
            <a:r>
              <a:rPr lang="en-US" sz="2800" b="1" dirty="0"/>
              <a:t> </a:t>
            </a:r>
            <a:r>
              <a:rPr lang="en-US" sz="2800" b="1" dirty="0" err="1"/>
              <a:t>воздуха</a:t>
            </a:r>
            <a:r>
              <a:rPr lang="en-US" sz="2800" b="1" dirty="0"/>
              <a:t>!</a:t>
            </a:r>
            <a:endParaRPr lang="en-US" sz="2800" dirty="0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9964" y="4493504"/>
            <a:ext cx="43533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Смешанные</a:t>
            </a:r>
            <a:r>
              <a:rPr lang="en-US" sz="3200" b="1" dirty="0"/>
              <a:t> (</a:t>
            </a:r>
            <a:r>
              <a:rPr lang="en-US" sz="3200" b="1" dirty="0" err="1"/>
              <a:t>прочие</a:t>
            </a:r>
            <a:r>
              <a:rPr lang="en-US" sz="3200" b="1" dirty="0"/>
              <a:t>) – </a:t>
            </a:r>
            <a:r>
              <a:rPr lang="en-US" sz="3200" b="1" dirty="0" err="1"/>
              <a:t>отходы</a:t>
            </a:r>
            <a:r>
              <a:rPr lang="en-US" sz="3200" b="1" dirty="0"/>
              <a:t> </a:t>
            </a:r>
            <a:r>
              <a:rPr lang="en-US" sz="3200" b="1" dirty="0" err="1"/>
              <a:t>перерабатываются</a:t>
            </a:r>
            <a:r>
              <a:rPr lang="en-US" sz="3200" b="1" dirty="0"/>
              <a:t> </a:t>
            </a:r>
            <a:r>
              <a:rPr lang="en-US" sz="3200" b="1" dirty="0" err="1"/>
              <a:t>путем</a:t>
            </a:r>
            <a:r>
              <a:rPr lang="en-US" sz="3200" b="1" dirty="0"/>
              <a:t> </a:t>
            </a:r>
            <a:r>
              <a:rPr lang="en-US" sz="3200" b="1" u="sng" dirty="0" err="1"/>
              <a:t>сжигания</a:t>
            </a:r>
            <a:r>
              <a:rPr lang="en-US" sz="3200" b="1" dirty="0"/>
              <a:t>.</a:t>
            </a:r>
            <a:endParaRPr lang="ru-RU" sz="32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65180" y="495500"/>
            <a:ext cx="6284421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spc="300" dirty="0" err="1">
                <a:solidFill>
                  <a:schemeClr val="accent6">
                    <a:lumMod val="75000"/>
                  </a:schemeClr>
                </a:solidFill>
              </a:rPr>
              <a:t>Для</a:t>
            </a:r>
            <a:r>
              <a:rPr lang="en-US" sz="3600" spc="3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spc="300" dirty="0" err="1">
                <a:solidFill>
                  <a:schemeClr val="accent6">
                    <a:lumMod val="75000"/>
                  </a:schemeClr>
                </a:solidFill>
              </a:rPr>
              <a:t>этого</a:t>
            </a:r>
            <a:r>
              <a:rPr lang="en-US" sz="3600" spc="3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spc="300" dirty="0" err="1">
                <a:solidFill>
                  <a:schemeClr val="accent6">
                    <a:lumMod val="75000"/>
                  </a:schemeClr>
                </a:solidFill>
              </a:rPr>
              <a:t>нужно</a:t>
            </a:r>
            <a:r>
              <a:rPr lang="en-US" sz="3600" spc="3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spc="300" dirty="0" err="1">
                <a:solidFill>
                  <a:schemeClr val="accent6">
                    <a:lumMod val="75000"/>
                  </a:schemeClr>
                </a:solidFill>
              </a:rPr>
              <a:t>начать</a:t>
            </a:r>
            <a:r>
              <a:rPr lang="en-US" sz="3600" spc="300" dirty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en-US" sz="3600" spc="300" dirty="0" err="1">
                <a:solidFill>
                  <a:schemeClr val="accent6">
                    <a:lumMod val="75000"/>
                  </a:schemeClr>
                </a:solidFill>
              </a:rPr>
              <a:t>сортировать</a:t>
            </a:r>
            <a:r>
              <a:rPr lang="en-US" sz="3600" spc="3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spc="300" dirty="0" err="1">
                <a:solidFill>
                  <a:schemeClr val="accent6">
                    <a:lumMod val="75000"/>
                  </a:schemeClr>
                </a:solidFill>
              </a:rPr>
              <a:t>мусор</a:t>
            </a:r>
            <a:r>
              <a:rPr lang="en-US" sz="3600" spc="3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spc="300" dirty="0" err="1">
                <a:solidFill>
                  <a:schemeClr val="accent6">
                    <a:lumMod val="75000"/>
                  </a:schemeClr>
                </a:solidFill>
              </a:rPr>
              <a:t>и</a:t>
            </a:r>
            <a:r>
              <a:rPr lang="en-US" sz="3600" spc="3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spc="300" dirty="0" err="1">
                <a:solidFill>
                  <a:schemeClr val="accent6">
                    <a:lumMod val="75000"/>
                  </a:schemeClr>
                </a:solidFill>
              </a:rPr>
              <a:t>выбрасывать</a:t>
            </a:r>
            <a:r>
              <a:rPr lang="en-US" sz="3600" spc="3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spc="300" dirty="0" err="1">
                <a:solidFill>
                  <a:schemeClr val="accent6">
                    <a:lumMod val="75000"/>
                  </a:schemeClr>
                </a:solidFill>
              </a:rPr>
              <a:t>его</a:t>
            </a:r>
            <a:r>
              <a:rPr lang="en-US" sz="3600" spc="3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spc="300" dirty="0" err="1">
                <a:solidFill>
                  <a:schemeClr val="accent6">
                    <a:lumMod val="75000"/>
                  </a:schemeClr>
                </a:solidFill>
              </a:rPr>
              <a:t>раздельно</a:t>
            </a:r>
            <a:r>
              <a:rPr lang="en-US" sz="3600" spc="300" dirty="0">
                <a:solidFill>
                  <a:schemeClr val="accent6">
                    <a:lumMod val="75000"/>
                  </a:schemeClr>
                </a:solidFill>
              </a:rPr>
              <a:t>!</a:t>
            </a:r>
            <a:endParaRPr lang="ru-RU" sz="3600" spc="300" dirty="0">
              <a:solidFill>
                <a:schemeClr val="accent6">
                  <a:lumMod val="75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spc="3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u="sng" spc="300" dirty="0" err="1">
                <a:solidFill>
                  <a:srgbClr val="FF0000"/>
                </a:solidFill>
              </a:rPr>
              <a:t>Это</a:t>
            </a:r>
            <a:r>
              <a:rPr lang="en-US" sz="3600" u="sng" spc="300" dirty="0">
                <a:solidFill>
                  <a:srgbClr val="FF0000"/>
                </a:solidFill>
              </a:rPr>
              <a:t> </a:t>
            </a:r>
            <a:r>
              <a:rPr lang="en-US" sz="3600" u="sng" spc="300" dirty="0" err="1">
                <a:solidFill>
                  <a:srgbClr val="FF0000"/>
                </a:solidFill>
              </a:rPr>
              <a:t>совсем</a:t>
            </a:r>
            <a:r>
              <a:rPr lang="en-US" sz="3600" u="sng" spc="300" dirty="0">
                <a:solidFill>
                  <a:srgbClr val="FF0000"/>
                </a:solidFill>
              </a:rPr>
              <a:t> </a:t>
            </a:r>
            <a:r>
              <a:rPr lang="en-US" sz="3600" u="sng" spc="300" dirty="0" err="1">
                <a:solidFill>
                  <a:srgbClr val="FF0000"/>
                </a:solidFill>
              </a:rPr>
              <a:t>не</a:t>
            </a:r>
            <a:r>
              <a:rPr lang="en-US" sz="3600" u="sng" spc="300" dirty="0">
                <a:solidFill>
                  <a:srgbClr val="FF0000"/>
                </a:solidFill>
              </a:rPr>
              <a:t> </a:t>
            </a:r>
            <a:r>
              <a:rPr lang="en-US" sz="3600" u="sng" spc="300" dirty="0" err="1">
                <a:solidFill>
                  <a:srgbClr val="FF0000"/>
                </a:solidFill>
              </a:rPr>
              <a:t>сложн</a:t>
            </a:r>
            <a:r>
              <a:rPr lang="ru-RU" altLang="en-US" sz="3600" u="sng" spc="300" dirty="0" err="1">
                <a:solidFill>
                  <a:srgbClr val="FF0000"/>
                </a:solidFill>
              </a:rPr>
              <a:t>о!!!</a:t>
            </a:r>
          </a:p>
        </p:txBody>
      </p:sp>
      <p:sp>
        <p:nvSpPr>
          <p:cNvPr id="12" name="Oval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4" name="Freeform: Shap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6" name="Straight Connector 15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: Shap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Freeform: Shape 2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953" r="-2" b="8188"/>
          <a:stretch>
            <a:fillRect/>
          </a:stretch>
        </p:blipFill>
        <p:spPr>
          <a:xfrm>
            <a:off x="4559968" y="10"/>
            <a:ext cx="7632032" cy="6857990"/>
          </a:xfrm>
          <a:prstGeom prst="rect">
            <a:avLst/>
          </a:prstGeom>
        </p:spPr>
      </p:pic>
      <p:sp useBgFill="1">
        <p:nvSpPr>
          <p:cNvPr id="10" name="Freeform: Shap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ltGray">
          <a:xfrm rot="10800000">
            <a:off x="1" y="0"/>
            <a:ext cx="4802188" cy="6858000"/>
          </a:xfrm>
          <a:custGeom>
            <a:avLst/>
            <a:gdLst>
              <a:gd name="connsiteX0" fmla="*/ 0 w 4802188"/>
              <a:gd name="connsiteY0" fmla="*/ 0 h 6858000"/>
              <a:gd name="connsiteX1" fmla="*/ 4802188 w 4802188"/>
              <a:gd name="connsiteY1" fmla="*/ 0 h 6858000"/>
              <a:gd name="connsiteX2" fmla="*/ 4802188 w 4802188"/>
              <a:gd name="connsiteY2" fmla="*/ 6858000 h 6858000"/>
              <a:gd name="connsiteX3" fmla="*/ 0 w 4802188"/>
              <a:gd name="connsiteY3" fmla="*/ 6858000 h 6858000"/>
              <a:gd name="connsiteX4" fmla="*/ 4763 w 4802188"/>
              <a:gd name="connsiteY4" fmla="*/ 6791325 h 6858000"/>
              <a:gd name="connsiteX5" fmla="*/ 12700 w 4802188"/>
              <a:gd name="connsiteY5" fmla="*/ 6735762 h 6858000"/>
              <a:gd name="connsiteX6" fmla="*/ 22225 w 4802188"/>
              <a:gd name="connsiteY6" fmla="*/ 6683375 h 6858000"/>
              <a:gd name="connsiteX7" fmla="*/ 38100 w 4802188"/>
              <a:gd name="connsiteY7" fmla="*/ 6640512 h 6858000"/>
              <a:gd name="connsiteX8" fmla="*/ 53975 w 4802188"/>
              <a:gd name="connsiteY8" fmla="*/ 6597650 h 6858000"/>
              <a:gd name="connsiteX9" fmla="*/ 73025 w 4802188"/>
              <a:gd name="connsiteY9" fmla="*/ 6561137 h 6858000"/>
              <a:gd name="connsiteX10" fmla="*/ 92075 w 4802188"/>
              <a:gd name="connsiteY10" fmla="*/ 6523037 h 6858000"/>
              <a:gd name="connsiteX11" fmla="*/ 109538 w 4802188"/>
              <a:gd name="connsiteY11" fmla="*/ 6488112 h 6858000"/>
              <a:gd name="connsiteX12" fmla="*/ 127000 w 4802188"/>
              <a:gd name="connsiteY12" fmla="*/ 6448425 h 6858000"/>
              <a:gd name="connsiteX13" fmla="*/ 142875 w 4802188"/>
              <a:gd name="connsiteY13" fmla="*/ 6407150 h 6858000"/>
              <a:gd name="connsiteX14" fmla="*/ 157163 w 4802188"/>
              <a:gd name="connsiteY14" fmla="*/ 6361112 h 6858000"/>
              <a:gd name="connsiteX15" fmla="*/ 168275 w 4802188"/>
              <a:gd name="connsiteY15" fmla="*/ 6311900 h 6858000"/>
              <a:gd name="connsiteX16" fmla="*/ 176213 w 4802188"/>
              <a:gd name="connsiteY16" fmla="*/ 6251575 h 6858000"/>
              <a:gd name="connsiteX17" fmla="*/ 179388 w 4802188"/>
              <a:gd name="connsiteY17" fmla="*/ 6183312 h 6858000"/>
              <a:gd name="connsiteX18" fmla="*/ 176213 w 4802188"/>
              <a:gd name="connsiteY18" fmla="*/ 6113462 h 6858000"/>
              <a:gd name="connsiteX19" fmla="*/ 168275 w 4802188"/>
              <a:gd name="connsiteY19" fmla="*/ 6056312 h 6858000"/>
              <a:gd name="connsiteX20" fmla="*/ 157163 w 4802188"/>
              <a:gd name="connsiteY20" fmla="*/ 6003925 h 6858000"/>
              <a:gd name="connsiteX21" fmla="*/ 142875 w 4802188"/>
              <a:gd name="connsiteY21" fmla="*/ 5956300 h 6858000"/>
              <a:gd name="connsiteX22" fmla="*/ 127000 w 4802188"/>
              <a:gd name="connsiteY22" fmla="*/ 5915025 h 6858000"/>
              <a:gd name="connsiteX23" fmla="*/ 107950 w 4802188"/>
              <a:gd name="connsiteY23" fmla="*/ 5876925 h 6858000"/>
              <a:gd name="connsiteX24" fmla="*/ 88900 w 4802188"/>
              <a:gd name="connsiteY24" fmla="*/ 5840412 h 6858000"/>
              <a:gd name="connsiteX25" fmla="*/ 69850 w 4802188"/>
              <a:gd name="connsiteY25" fmla="*/ 5802312 h 6858000"/>
              <a:gd name="connsiteX26" fmla="*/ 52388 w 4802188"/>
              <a:gd name="connsiteY26" fmla="*/ 5762625 h 6858000"/>
              <a:gd name="connsiteX27" fmla="*/ 34925 w 4802188"/>
              <a:gd name="connsiteY27" fmla="*/ 5721350 h 6858000"/>
              <a:gd name="connsiteX28" fmla="*/ 20638 w 4802188"/>
              <a:gd name="connsiteY28" fmla="*/ 5675312 h 6858000"/>
              <a:gd name="connsiteX29" fmla="*/ 11113 w 4802188"/>
              <a:gd name="connsiteY29" fmla="*/ 5622925 h 6858000"/>
              <a:gd name="connsiteX30" fmla="*/ 1588 w 4802188"/>
              <a:gd name="connsiteY30" fmla="*/ 5562600 h 6858000"/>
              <a:gd name="connsiteX31" fmla="*/ 0 w 4802188"/>
              <a:gd name="connsiteY31" fmla="*/ 5494337 h 6858000"/>
              <a:gd name="connsiteX32" fmla="*/ 1588 w 4802188"/>
              <a:gd name="connsiteY32" fmla="*/ 5426075 h 6858000"/>
              <a:gd name="connsiteX33" fmla="*/ 11113 w 4802188"/>
              <a:gd name="connsiteY33" fmla="*/ 5365750 h 6858000"/>
              <a:gd name="connsiteX34" fmla="*/ 20638 w 4802188"/>
              <a:gd name="connsiteY34" fmla="*/ 5313362 h 6858000"/>
              <a:gd name="connsiteX35" fmla="*/ 34925 w 4802188"/>
              <a:gd name="connsiteY35" fmla="*/ 5268912 h 6858000"/>
              <a:gd name="connsiteX36" fmla="*/ 52388 w 4802188"/>
              <a:gd name="connsiteY36" fmla="*/ 5226050 h 6858000"/>
              <a:gd name="connsiteX37" fmla="*/ 69850 w 4802188"/>
              <a:gd name="connsiteY37" fmla="*/ 5186362 h 6858000"/>
              <a:gd name="connsiteX38" fmla="*/ 88900 w 4802188"/>
              <a:gd name="connsiteY38" fmla="*/ 5149850 h 6858000"/>
              <a:gd name="connsiteX39" fmla="*/ 107950 w 4802188"/>
              <a:gd name="connsiteY39" fmla="*/ 5114925 h 6858000"/>
              <a:gd name="connsiteX40" fmla="*/ 127000 w 4802188"/>
              <a:gd name="connsiteY40" fmla="*/ 5075237 h 6858000"/>
              <a:gd name="connsiteX41" fmla="*/ 142875 w 4802188"/>
              <a:gd name="connsiteY41" fmla="*/ 5033962 h 6858000"/>
              <a:gd name="connsiteX42" fmla="*/ 157163 w 4802188"/>
              <a:gd name="connsiteY42" fmla="*/ 4987925 h 6858000"/>
              <a:gd name="connsiteX43" fmla="*/ 168275 w 4802188"/>
              <a:gd name="connsiteY43" fmla="*/ 4935537 h 6858000"/>
              <a:gd name="connsiteX44" fmla="*/ 176213 w 4802188"/>
              <a:gd name="connsiteY44" fmla="*/ 4875212 h 6858000"/>
              <a:gd name="connsiteX45" fmla="*/ 179388 w 4802188"/>
              <a:gd name="connsiteY45" fmla="*/ 4806950 h 6858000"/>
              <a:gd name="connsiteX46" fmla="*/ 176213 w 4802188"/>
              <a:gd name="connsiteY46" fmla="*/ 4738687 h 6858000"/>
              <a:gd name="connsiteX47" fmla="*/ 168275 w 4802188"/>
              <a:gd name="connsiteY47" fmla="*/ 4678362 h 6858000"/>
              <a:gd name="connsiteX48" fmla="*/ 157163 w 4802188"/>
              <a:gd name="connsiteY48" fmla="*/ 4625975 h 6858000"/>
              <a:gd name="connsiteX49" fmla="*/ 142875 w 4802188"/>
              <a:gd name="connsiteY49" fmla="*/ 4579937 h 6858000"/>
              <a:gd name="connsiteX50" fmla="*/ 127000 w 4802188"/>
              <a:gd name="connsiteY50" fmla="*/ 4537075 h 6858000"/>
              <a:gd name="connsiteX51" fmla="*/ 107950 w 4802188"/>
              <a:gd name="connsiteY51" fmla="*/ 4498975 h 6858000"/>
              <a:gd name="connsiteX52" fmla="*/ 69850 w 4802188"/>
              <a:gd name="connsiteY52" fmla="*/ 4424362 h 6858000"/>
              <a:gd name="connsiteX53" fmla="*/ 52388 w 4802188"/>
              <a:gd name="connsiteY53" fmla="*/ 4386262 h 6858000"/>
              <a:gd name="connsiteX54" fmla="*/ 34925 w 4802188"/>
              <a:gd name="connsiteY54" fmla="*/ 4343400 h 6858000"/>
              <a:gd name="connsiteX55" fmla="*/ 20638 w 4802188"/>
              <a:gd name="connsiteY55" fmla="*/ 4297362 h 6858000"/>
              <a:gd name="connsiteX56" fmla="*/ 11113 w 4802188"/>
              <a:gd name="connsiteY56" fmla="*/ 4244975 h 6858000"/>
              <a:gd name="connsiteX57" fmla="*/ 1588 w 4802188"/>
              <a:gd name="connsiteY57" fmla="*/ 4186237 h 6858000"/>
              <a:gd name="connsiteX58" fmla="*/ 0 w 4802188"/>
              <a:gd name="connsiteY58" fmla="*/ 4116387 h 6858000"/>
              <a:gd name="connsiteX59" fmla="*/ 1588 w 4802188"/>
              <a:gd name="connsiteY59" fmla="*/ 4048125 h 6858000"/>
              <a:gd name="connsiteX60" fmla="*/ 11113 w 4802188"/>
              <a:gd name="connsiteY60" fmla="*/ 3987800 h 6858000"/>
              <a:gd name="connsiteX61" fmla="*/ 20638 w 4802188"/>
              <a:gd name="connsiteY61" fmla="*/ 3935412 h 6858000"/>
              <a:gd name="connsiteX62" fmla="*/ 34925 w 4802188"/>
              <a:gd name="connsiteY62" fmla="*/ 3890962 h 6858000"/>
              <a:gd name="connsiteX63" fmla="*/ 52388 w 4802188"/>
              <a:gd name="connsiteY63" fmla="*/ 3848100 h 6858000"/>
              <a:gd name="connsiteX64" fmla="*/ 69850 w 4802188"/>
              <a:gd name="connsiteY64" fmla="*/ 3811587 h 6858000"/>
              <a:gd name="connsiteX65" fmla="*/ 107950 w 4802188"/>
              <a:gd name="connsiteY65" fmla="*/ 3736975 h 6858000"/>
              <a:gd name="connsiteX66" fmla="*/ 127000 w 4802188"/>
              <a:gd name="connsiteY66" fmla="*/ 3697287 h 6858000"/>
              <a:gd name="connsiteX67" fmla="*/ 142875 w 4802188"/>
              <a:gd name="connsiteY67" fmla="*/ 3656012 h 6858000"/>
              <a:gd name="connsiteX68" fmla="*/ 157163 w 4802188"/>
              <a:gd name="connsiteY68" fmla="*/ 3609975 h 6858000"/>
              <a:gd name="connsiteX69" fmla="*/ 168275 w 4802188"/>
              <a:gd name="connsiteY69" fmla="*/ 3557587 h 6858000"/>
              <a:gd name="connsiteX70" fmla="*/ 176213 w 4802188"/>
              <a:gd name="connsiteY70" fmla="*/ 3497262 h 6858000"/>
              <a:gd name="connsiteX71" fmla="*/ 179388 w 4802188"/>
              <a:gd name="connsiteY71" fmla="*/ 3427412 h 6858000"/>
              <a:gd name="connsiteX72" fmla="*/ 176213 w 4802188"/>
              <a:gd name="connsiteY72" fmla="*/ 3360737 h 6858000"/>
              <a:gd name="connsiteX73" fmla="*/ 168275 w 4802188"/>
              <a:gd name="connsiteY73" fmla="*/ 3300412 h 6858000"/>
              <a:gd name="connsiteX74" fmla="*/ 157163 w 4802188"/>
              <a:gd name="connsiteY74" fmla="*/ 3248025 h 6858000"/>
              <a:gd name="connsiteX75" fmla="*/ 142875 w 4802188"/>
              <a:gd name="connsiteY75" fmla="*/ 3201987 h 6858000"/>
              <a:gd name="connsiteX76" fmla="*/ 127000 w 4802188"/>
              <a:gd name="connsiteY76" fmla="*/ 3160712 h 6858000"/>
              <a:gd name="connsiteX77" fmla="*/ 107950 w 4802188"/>
              <a:gd name="connsiteY77" fmla="*/ 3121025 h 6858000"/>
              <a:gd name="connsiteX78" fmla="*/ 88900 w 4802188"/>
              <a:gd name="connsiteY78" fmla="*/ 3084512 h 6858000"/>
              <a:gd name="connsiteX79" fmla="*/ 69850 w 4802188"/>
              <a:gd name="connsiteY79" fmla="*/ 3046412 h 6858000"/>
              <a:gd name="connsiteX80" fmla="*/ 52388 w 4802188"/>
              <a:gd name="connsiteY80" fmla="*/ 3009900 h 6858000"/>
              <a:gd name="connsiteX81" fmla="*/ 34925 w 4802188"/>
              <a:gd name="connsiteY81" fmla="*/ 2967037 h 6858000"/>
              <a:gd name="connsiteX82" fmla="*/ 20638 w 4802188"/>
              <a:gd name="connsiteY82" fmla="*/ 2922587 h 6858000"/>
              <a:gd name="connsiteX83" fmla="*/ 11113 w 4802188"/>
              <a:gd name="connsiteY83" fmla="*/ 2868612 h 6858000"/>
              <a:gd name="connsiteX84" fmla="*/ 1588 w 4802188"/>
              <a:gd name="connsiteY84" fmla="*/ 2809875 h 6858000"/>
              <a:gd name="connsiteX85" fmla="*/ 0 w 4802188"/>
              <a:gd name="connsiteY85" fmla="*/ 2741612 h 6858000"/>
              <a:gd name="connsiteX86" fmla="*/ 1588 w 4802188"/>
              <a:gd name="connsiteY86" fmla="*/ 2671762 h 6858000"/>
              <a:gd name="connsiteX87" fmla="*/ 11113 w 4802188"/>
              <a:gd name="connsiteY87" fmla="*/ 2613025 h 6858000"/>
              <a:gd name="connsiteX88" fmla="*/ 20638 w 4802188"/>
              <a:gd name="connsiteY88" fmla="*/ 2560637 h 6858000"/>
              <a:gd name="connsiteX89" fmla="*/ 34925 w 4802188"/>
              <a:gd name="connsiteY89" fmla="*/ 2513012 h 6858000"/>
              <a:gd name="connsiteX90" fmla="*/ 52388 w 4802188"/>
              <a:gd name="connsiteY90" fmla="*/ 2471737 h 6858000"/>
              <a:gd name="connsiteX91" fmla="*/ 69850 w 4802188"/>
              <a:gd name="connsiteY91" fmla="*/ 2433637 h 6858000"/>
              <a:gd name="connsiteX92" fmla="*/ 88900 w 4802188"/>
              <a:gd name="connsiteY92" fmla="*/ 2395537 h 6858000"/>
              <a:gd name="connsiteX93" fmla="*/ 107950 w 4802188"/>
              <a:gd name="connsiteY93" fmla="*/ 2359025 h 6858000"/>
              <a:gd name="connsiteX94" fmla="*/ 127000 w 4802188"/>
              <a:gd name="connsiteY94" fmla="*/ 2319337 h 6858000"/>
              <a:gd name="connsiteX95" fmla="*/ 142875 w 4802188"/>
              <a:gd name="connsiteY95" fmla="*/ 2278062 h 6858000"/>
              <a:gd name="connsiteX96" fmla="*/ 157163 w 4802188"/>
              <a:gd name="connsiteY96" fmla="*/ 2232025 h 6858000"/>
              <a:gd name="connsiteX97" fmla="*/ 168275 w 4802188"/>
              <a:gd name="connsiteY97" fmla="*/ 2179637 h 6858000"/>
              <a:gd name="connsiteX98" fmla="*/ 176213 w 4802188"/>
              <a:gd name="connsiteY98" fmla="*/ 2119312 h 6858000"/>
              <a:gd name="connsiteX99" fmla="*/ 179388 w 4802188"/>
              <a:gd name="connsiteY99" fmla="*/ 2051050 h 6858000"/>
              <a:gd name="connsiteX100" fmla="*/ 176213 w 4802188"/>
              <a:gd name="connsiteY100" fmla="*/ 1982787 h 6858000"/>
              <a:gd name="connsiteX101" fmla="*/ 168275 w 4802188"/>
              <a:gd name="connsiteY101" fmla="*/ 1922462 h 6858000"/>
              <a:gd name="connsiteX102" fmla="*/ 157163 w 4802188"/>
              <a:gd name="connsiteY102" fmla="*/ 1870075 h 6858000"/>
              <a:gd name="connsiteX103" fmla="*/ 142875 w 4802188"/>
              <a:gd name="connsiteY103" fmla="*/ 1824037 h 6858000"/>
              <a:gd name="connsiteX104" fmla="*/ 127000 w 4802188"/>
              <a:gd name="connsiteY104" fmla="*/ 1782762 h 6858000"/>
              <a:gd name="connsiteX105" fmla="*/ 107950 w 4802188"/>
              <a:gd name="connsiteY105" fmla="*/ 1743075 h 6858000"/>
              <a:gd name="connsiteX106" fmla="*/ 88900 w 4802188"/>
              <a:gd name="connsiteY106" fmla="*/ 1708150 h 6858000"/>
              <a:gd name="connsiteX107" fmla="*/ 69850 w 4802188"/>
              <a:gd name="connsiteY107" fmla="*/ 1671637 h 6858000"/>
              <a:gd name="connsiteX108" fmla="*/ 52388 w 4802188"/>
              <a:gd name="connsiteY108" fmla="*/ 1631950 h 6858000"/>
              <a:gd name="connsiteX109" fmla="*/ 34925 w 4802188"/>
              <a:gd name="connsiteY109" fmla="*/ 1589087 h 6858000"/>
              <a:gd name="connsiteX110" fmla="*/ 20638 w 4802188"/>
              <a:gd name="connsiteY110" fmla="*/ 1544637 h 6858000"/>
              <a:gd name="connsiteX111" fmla="*/ 11113 w 4802188"/>
              <a:gd name="connsiteY111" fmla="*/ 1492250 h 6858000"/>
              <a:gd name="connsiteX112" fmla="*/ 1588 w 4802188"/>
              <a:gd name="connsiteY112" fmla="*/ 1431925 h 6858000"/>
              <a:gd name="connsiteX113" fmla="*/ 0 w 4802188"/>
              <a:gd name="connsiteY113" fmla="*/ 1363662 h 6858000"/>
              <a:gd name="connsiteX114" fmla="*/ 1588 w 4802188"/>
              <a:gd name="connsiteY114" fmla="*/ 1295400 h 6858000"/>
              <a:gd name="connsiteX115" fmla="*/ 11113 w 4802188"/>
              <a:gd name="connsiteY115" fmla="*/ 1235075 h 6858000"/>
              <a:gd name="connsiteX116" fmla="*/ 20638 w 4802188"/>
              <a:gd name="connsiteY116" fmla="*/ 1182687 h 6858000"/>
              <a:gd name="connsiteX117" fmla="*/ 34925 w 4802188"/>
              <a:gd name="connsiteY117" fmla="*/ 1136650 h 6858000"/>
              <a:gd name="connsiteX118" fmla="*/ 52388 w 4802188"/>
              <a:gd name="connsiteY118" fmla="*/ 1095375 h 6858000"/>
              <a:gd name="connsiteX119" fmla="*/ 69850 w 4802188"/>
              <a:gd name="connsiteY119" fmla="*/ 1055687 h 6858000"/>
              <a:gd name="connsiteX120" fmla="*/ 88900 w 4802188"/>
              <a:gd name="connsiteY120" fmla="*/ 1017587 h 6858000"/>
              <a:gd name="connsiteX121" fmla="*/ 107950 w 4802188"/>
              <a:gd name="connsiteY121" fmla="*/ 981075 h 6858000"/>
              <a:gd name="connsiteX122" fmla="*/ 127000 w 4802188"/>
              <a:gd name="connsiteY122" fmla="*/ 942975 h 6858000"/>
              <a:gd name="connsiteX123" fmla="*/ 142875 w 4802188"/>
              <a:gd name="connsiteY123" fmla="*/ 901700 h 6858000"/>
              <a:gd name="connsiteX124" fmla="*/ 157163 w 4802188"/>
              <a:gd name="connsiteY124" fmla="*/ 854075 h 6858000"/>
              <a:gd name="connsiteX125" fmla="*/ 168275 w 4802188"/>
              <a:gd name="connsiteY125" fmla="*/ 801687 h 6858000"/>
              <a:gd name="connsiteX126" fmla="*/ 176213 w 4802188"/>
              <a:gd name="connsiteY126" fmla="*/ 744537 h 6858000"/>
              <a:gd name="connsiteX127" fmla="*/ 179388 w 4802188"/>
              <a:gd name="connsiteY127" fmla="*/ 673100 h 6858000"/>
              <a:gd name="connsiteX128" fmla="*/ 176213 w 4802188"/>
              <a:gd name="connsiteY128" fmla="*/ 606425 h 6858000"/>
              <a:gd name="connsiteX129" fmla="*/ 168275 w 4802188"/>
              <a:gd name="connsiteY129" fmla="*/ 546100 h 6858000"/>
              <a:gd name="connsiteX130" fmla="*/ 157163 w 4802188"/>
              <a:gd name="connsiteY130" fmla="*/ 496887 h 6858000"/>
              <a:gd name="connsiteX131" fmla="*/ 142875 w 4802188"/>
              <a:gd name="connsiteY131" fmla="*/ 450850 h 6858000"/>
              <a:gd name="connsiteX132" fmla="*/ 127000 w 4802188"/>
              <a:gd name="connsiteY132" fmla="*/ 409575 h 6858000"/>
              <a:gd name="connsiteX133" fmla="*/ 109538 w 4802188"/>
              <a:gd name="connsiteY133" fmla="*/ 369887 h 6858000"/>
              <a:gd name="connsiteX134" fmla="*/ 92075 w 4802188"/>
              <a:gd name="connsiteY134" fmla="*/ 334962 h 6858000"/>
              <a:gd name="connsiteX135" fmla="*/ 73025 w 4802188"/>
              <a:gd name="connsiteY135" fmla="*/ 296862 h 6858000"/>
              <a:gd name="connsiteX136" fmla="*/ 53975 w 4802188"/>
              <a:gd name="connsiteY136" fmla="*/ 260350 h 6858000"/>
              <a:gd name="connsiteX137" fmla="*/ 38100 w 4802188"/>
              <a:gd name="connsiteY137" fmla="*/ 217487 h 6858000"/>
              <a:gd name="connsiteX138" fmla="*/ 22225 w 4802188"/>
              <a:gd name="connsiteY138" fmla="*/ 174625 h 6858000"/>
              <a:gd name="connsiteX139" fmla="*/ 12700 w 4802188"/>
              <a:gd name="connsiteY139" fmla="*/ 122237 h 6858000"/>
              <a:gd name="connsiteX140" fmla="*/ 4763 w 4802188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ln w="0">
            <a:noFill/>
            <a:prstDash val="solid"/>
            <a:round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242221" y="193964"/>
            <a:ext cx="4802189" cy="4717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715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Если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сейчас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люди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начнут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сортировать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мусор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–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то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уже</a:t>
            </a:r>
            <a:r>
              <a:rPr lang="ru-RU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через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несколько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лет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наша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природа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и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мир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вокруг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нас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станут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чище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,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аккуратнее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,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а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люди</a:t>
            </a:r>
            <a:r>
              <a:rPr lang="en-US" sz="2800" b="1" spc="300" dirty="0">
                <a:solidFill>
                  <a:schemeClr val="accent6">
                    <a:lumMod val="50000"/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6">
                    <a:lumMod val="50000"/>
                    <a:alpha val="60000"/>
                  </a:schemeClr>
                </a:solidFill>
              </a:rPr>
              <a:t>ответственные</a:t>
            </a:r>
            <a:r>
              <a:rPr lang="en-US" sz="2800" b="1" spc="300" dirty="0">
                <a:solidFill>
                  <a:schemeClr val="accent6">
                    <a:lumMod val="75000"/>
                    <a:alpha val="60000"/>
                  </a:schemeClr>
                </a:solidFill>
              </a:rPr>
              <a:t>.</a:t>
            </a:r>
            <a:endParaRPr lang="en-US" sz="2800" spc="300" dirty="0">
              <a:solidFill>
                <a:schemeClr val="accent6">
                  <a:lumMod val="75000"/>
                  <a:alpha val="60000"/>
                </a:schemeClr>
              </a:solidFill>
              <a:effectLst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spc="300" dirty="0">
                <a:solidFill>
                  <a:schemeClr val="tx1">
                    <a:alpha val="60000"/>
                  </a:schemeClr>
                </a:solidFill>
                <a:effectLst/>
              </a:rPr>
              <a:t> </a:t>
            </a:r>
          </a:p>
          <a:p>
            <a:pPr marL="571500" indent="-228600">
              <a:lnSpc>
                <a:spcPct val="90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n-US" sz="2800" b="1" spc="300" dirty="0" err="1">
                <a:solidFill>
                  <a:schemeClr val="accent1">
                    <a:lumMod val="75000"/>
                    <a:alpha val="60000"/>
                  </a:schemeClr>
                </a:solidFill>
                <a:effectLst/>
              </a:rPr>
              <a:t>Разделяй</a:t>
            </a:r>
            <a:r>
              <a:rPr lang="en-US" sz="2800" b="1" spc="300" dirty="0">
                <a:solidFill>
                  <a:schemeClr val="accent1">
                    <a:lumMod val="75000"/>
                    <a:alpha val="60000"/>
                  </a:schemeClr>
                </a:solidFill>
                <a:effectLst/>
              </a:rPr>
              <a:t> </a:t>
            </a:r>
            <a:r>
              <a:rPr lang="en-US" sz="2800" b="1" spc="300" dirty="0" err="1">
                <a:solidFill>
                  <a:schemeClr val="accent1">
                    <a:lumMod val="75000"/>
                    <a:alpha val="60000"/>
                  </a:schemeClr>
                </a:solidFill>
                <a:effectLst/>
              </a:rPr>
              <a:t>мусор</a:t>
            </a:r>
            <a:r>
              <a:rPr lang="en-US" sz="2800" b="1" spc="300" dirty="0">
                <a:solidFill>
                  <a:schemeClr val="accent1">
                    <a:lumMod val="75000"/>
                    <a:alpha val="60000"/>
                  </a:schemeClr>
                </a:solidFill>
                <a:effectLst/>
              </a:rPr>
              <a:t> </a:t>
            </a:r>
            <a:r>
              <a:rPr lang="en-US" sz="2800" b="1" spc="300" dirty="0" err="1">
                <a:solidFill>
                  <a:schemeClr val="accent1">
                    <a:lumMod val="75000"/>
                    <a:alpha val="60000"/>
                  </a:schemeClr>
                </a:solidFill>
                <a:effectLst/>
              </a:rPr>
              <a:t>и</a:t>
            </a:r>
            <a:r>
              <a:rPr lang="en-US" sz="2800" b="1" spc="300" dirty="0">
                <a:solidFill>
                  <a:schemeClr val="accent1">
                    <a:lumMod val="75000"/>
                    <a:alpha val="60000"/>
                  </a:schemeClr>
                </a:solidFill>
                <a:effectLst/>
              </a:rPr>
              <a:t> </a:t>
            </a:r>
            <a:r>
              <a:rPr lang="en-US" sz="2800" b="1" spc="300" dirty="0" err="1">
                <a:solidFill>
                  <a:schemeClr val="accent1">
                    <a:lumMod val="75000"/>
                    <a:alpha val="60000"/>
                  </a:schemeClr>
                </a:solidFill>
                <a:effectLst/>
              </a:rPr>
              <a:t>дыши</a:t>
            </a:r>
            <a:r>
              <a:rPr lang="en-US" sz="2800" b="1" spc="300" dirty="0">
                <a:solidFill>
                  <a:schemeClr val="accent1">
                    <a:lumMod val="75000"/>
                    <a:alpha val="60000"/>
                  </a:schemeClr>
                </a:solidFill>
                <a:effectLst/>
              </a:rPr>
              <a:t> </a:t>
            </a:r>
            <a:r>
              <a:rPr lang="en-US" sz="2800" b="1" spc="300" dirty="0" err="1">
                <a:solidFill>
                  <a:schemeClr val="accent1">
                    <a:lumMod val="75000"/>
                    <a:alpha val="60000"/>
                  </a:schemeClr>
                </a:solidFill>
                <a:effectLst/>
              </a:rPr>
              <a:t>чистым</a:t>
            </a:r>
            <a:r>
              <a:rPr lang="en-US" sz="2800" b="1" spc="300" dirty="0">
                <a:solidFill>
                  <a:schemeClr val="accent1">
                    <a:lumMod val="75000"/>
                    <a:alpha val="60000"/>
                  </a:schemeClr>
                </a:solidFill>
                <a:effectLst/>
              </a:rPr>
              <a:t> </a:t>
            </a:r>
            <a:r>
              <a:rPr lang="en-US" sz="2800" b="1" spc="300" dirty="0" err="1">
                <a:solidFill>
                  <a:schemeClr val="accent1">
                    <a:lumMod val="75000"/>
                    <a:alpha val="60000"/>
                  </a:schemeClr>
                </a:solidFill>
                <a:effectLst/>
              </a:rPr>
              <a:t>воздухом</a:t>
            </a:r>
            <a:r>
              <a:rPr lang="en-US" sz="2800" b="1" spc="300" dirty="0">
                <a:solidFill>
                  <a:schemeClr val="accent1">
                    <a:lumMod val="75000"/>
                    <a:alpha val="60000"/>
                  </a:schemeClr>
                </a:solidFill>
                <a:effectLst/>
              </a:rPr>
              <a:t>.</a:t>
            </a:r>
            <a:endParaRPr lang="en-US" sz="2800" spc="300" dirty="0">
              <a:solidFill>
                <a:schemeClr val="accent1">
                  <a:lumMod val="75000"/>
                  <a:alpha val="60000"/>
                </a:schemeClr>
              </a:solidFill>
              <a:effectLst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b="1" spc="300" dirty="0">
                <a:solidFill>
                  <a:schemeClr val="tx1">
                    <a:alpha val="60000"/>
                  </a:schemeClr>
                </a:solidFill>
              </a:rPr>
              <a:t> </a:t>
            </a:r>
            <a:endParaRPr lang="en-US" sz="2800" spc="300" dirty="0">
              <a:solidFill>
                <a:schemeClr val="tx1">
                  <a:alpha val="60000"/>
                </a:schemeClr>
              </a:solidFill>
              <a:effectLst/>
            </a:endParaRPr>
          </a:p>
          <a:p>
            <a:pPr marL="57150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b="1" spc="3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2">
                    <a:alpha val="60000"/>
                  </a:schemeClr>
                </a:solidFill>
              </a:rPr>
              <a:t>Сортируй</a:t>
            </a:r>
            <a:r>
              <a:rPr lang="en-US" sz="2800" b="1" spc="300" dirty="0">
                <a:solidFill>
                  <a:schemeClr val="accent2"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2">
                    <a:alpha val="60000"/>
                  </a:schemeClr>
                </a:solidFill>
              </a:rPr>
              <a:t>мусор</a:t>
            </a:r>
            <a:r>
              <a:rPr lang="en-US" sz="2800" b="1" spc="300" dirty="0">
                <a:solidFill>
                  <a:schemeClr val="accent2"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2">
                    <a:alpha val="60000"/>
                  </a:schemeClr>
                </a:solidFill>
              </a:rPr>
              <a:t>и</a:t>
            </a:r>
            <a:r>
              <a:rPr lang="en-US" sz="2800" b="1" spc="300" dirty="0">
                <a:solidFill>
                  <a:schemeClr val="accent2"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2">
                    <a:alpha val="60000"/>
                  </a:schemeClr>
                </a:solidFill>
              </a:rPr>
              <a:t>живи</a:t>
            </a:r>
            <a:r>
              <a:rPr lang="en-US" sz="2800" b="1" spc="300" dirty="0">
                <a:solidFill>
                  <a:schemeClr val="accent2"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2">
                    <a:alpha val="60000"/>
                  </a:schemeClr>
                </a:solidFill>
              </a:rPr>
              <a:t>на</a:t>
            </a:r>
            <a:r>
              <a:rPr lang="en-US" sz="2800" b="1" spc="300" dirty="0">
                <a:solidFill>
                  <a:schemeClr val="accent2"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2">
                    <a:alpha val="60000"/>
                  </a:schemeClr>
                </a:solidFill>
              </a:rPr>
              <a:t>чистой</a:t>
            </a:r>
            <a:r>
              <a:rPr lang="en-US" sz="2800" b="1" spc="300" dirty="0">
                <a:solidFill>
                  <a:schemeClr val="accent2">
                    <a:alpha val="60000"/>
                  </a:schemeClr>
                </a:solidFill>
              </a:rPr>
              <a:t> </a:t>
            </a:r>
            <a:r>
              <a:rPr lang="en-US" sz="2800" b="1" spc="300" dirty="0" err="1">
                <a:solidFill>
                  <a:schemeClr val="accent2">
                    <a:alpha val="60000"/>
                  </a:schemeClr>
                </a:solidFill>
              </a:rPr>
              <a:t>планете</a:t>
            </a:r>
            <a:endParaRPr lang="en-US" sz="2800" spc="300" dirty="0">
              <a:solidFill>
                <a:schemeClr val="accent2">
                  <a:alpha val="6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>
            <a:grpSpLocks noGrp="1" noUngrp="1" noRot="1" noChangeAspect="1" noMove="1" noResize="1"/>
          </p:cNvGrpSpPr>
          <p:nvPr/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/>
            <p:cNvSpPr/>
            <p:nvPr/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</a:rPr>
              <a:t>Наша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</a:rPr>
              <a:t>планета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</a:rPr>
              <a:t>Земля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</a:rPr>
              <a:t>существует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</a:rPr>
              <a:t>уже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</a:rPr>
              <a:t>очень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</a:rPr>
              <a:t>давно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!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На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ней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есть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моря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и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океаны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горы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леса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.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На ней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живут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разные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животные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птицы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рыбы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и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насекомые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18" name="Rectangl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9645" r="1" b="2984"/>
          <a:stretch>
            <a:fillRect/>
          </a:stretch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/>
          <p:nvPr/>
        </p:nvPicPr>
        <p:blipFill>
          <a:blip r:embed="rId2"/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pic>
        <p:nvPicPr>
          <p:cNvPr id="1026" name="Picture 2" descr="Горы и вода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16659"/>
            <a:ext cx="23812500" cy="1587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/>
          <p:nvPr/>
        </p:nvPicPr>
        <p:blipFill>
          <a:blip r:embed="rId2"/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pic>
        <p:nvPicPr>
          <p:cNvPr id="2050" name="Picture 2" descr="https://image.fonwall.ru/o/79/voda_reka_goryi_skalyi_bereg.jpg?auto=compress&amp;fit=resize&amp;w=1200&amp;display=large&amp;domain=img.fonwall.ru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45999"/>
            <a:ext cx="18288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/>
          <p:nvPr/>
        </p:nvPicPr>
        <p:blipFill>
          <a:blip r:embed="rId2"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Обо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/>
          <p:nvPr/>
        </p:nvPicPr>
        <p:blipFill>
          <a:blip r:embed="rId2"/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/>
          <p:nvPr/>
        </p:nvPicPr>
        <p:blipFill>
          <a:blip r:embed="rId2"/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pic>
        <p:nvPicPr>
          <p:cNvPr id="4098" name="Picture 2" descr="Обо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689305" cy="871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/>
          <p:nvPr/>
        </p:nvPicPr>
        <p:blipFill>
          <a:blip r:embed="rId2"/>
        </p:blipFill>
        <p:spPr>
          <a:xfrm>
            <a:off x="-635" y="0"/>
            <a:ext cx="1219327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585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386" r="14701" b="-2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sketchy line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294001" y="2722834"/>
            <a:ext cx="6251110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6000" dirty="0">
                <a:solidFill>
                  <a:schemeClr val="accent2">
                    <a:lumMod val="75000"/>
                  </a:schemeClr>
                </a:solidFill>
              </a:rPr>
              <a:t>СПАСИБО </a:t>
            </a:r>
            <a:endParaRPr lang="ru-RU" sz="6000" dirty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6000" dirty="0">
                <a:solidFill>
                  <a:schemeClr val="accent2">
                    <a:lumMod val="75000"/>
                  </a:schemeClr>
                </a:solidFill>
              </a:rPr>
              <a:t>ЗА </a:t>
            </a:r>
            <a:endParaRPr lang="ru-RU" sz="6000" dirty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6000" dirty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пол, внутренний&#10;&#10;Автоматически созданное описание"/>
          <p:cNvPicPr>
            <a:picLocks noChangeAspect="1"/>
          </p:cNvPicPr>
          <p:nvPr/>
        </p:nvPicPr>
        <p:blipFill rotWithShape="1">
          <a:blip r:embed="rId2"/>
          <a:srcRect t="868" r="1" b="23348"/>
          <a:stretch>
            <a:fillRect/>
          </a:stretch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8" name="Picture 7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04997" y="1829691"/>
            <a:ext cx="4706803" cy="3788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Человек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живет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совсем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недавно</a:t>
            </a:r>
            <a:r>
              <a:rPr lang="en-US" sz="2800" dirty="0">
                <a:solidFill>
                  <a:srgbClr val="000000"/>
                </a:solidFill>
              </a:rPr>
              <a:t>, </a:t>
            </a:r>
            <a:r>
              <a:rPr lang="en-US" sz="2800" dirty="0" err="1">
                <a:solidFill>
                  <a:srgbClr val="000000"/>
                </a:solidFill>
              </a:rPr>
              <a:t>но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он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уже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успел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натворить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много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бед</a:t>
            </a:r>
            <a:r>
              <a:rPr lang="en-US" sz="2800" dirty="0">
                <a:solidFill>
                  <a:srgbClr val="000000"/>
                </a:solidFill>
              </a:rPr>
              <a:t>.</a:t>
            </a:r>
            <a:endParaRPr lang="ru-RU" sz="28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ru-RU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Из-за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него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погибли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многие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животные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и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растения</a:t>
            </a:r>
            <a:r>
              <a:rPr lang="en-US" sz="2800" dirty="0">
                <a:solidFill>
                  <a:srgbClr val="000000"/>
                </a:solidFill>
              </a:rPr>
              <a:t>.</a:t>
            </a:r>
            <a:endParaRPr lang="ru-RU" sz="28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</a:endParaRP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</a:rPr>
              <a:t>И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даже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начал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меняться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климат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есколько, фарфор&#10;&#10;Автоматически созданное описание"/>
          <p:cNvPicPr>
            <a:picLocks noChangeAspect="1"/>
          </p:cNvPicPr>
          <p:nvPr/>
        </p:nvPicPr>
        <p:blipFill rotWithShape="1">
          <a:blip r:embed="rId2"/>
          <a:srcRect l="6763"/>
          <a:stretch>
            <a:fillRect/>
          </a:stretch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22" name="Picture 2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04997" y="2272143"/>
            <a:ext cx="4706803" cy="3788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А</a:t>
            </a:r>
            <a:r>
              <a:rPr lang="en-US" sz="2800" dirty="0"/>
              <a:t> </a:t>
            </a:r>
            <a:r>
              <a:rPr lang="en-US" sz="2800" dirty="0" err="1"/>
              <a:t>еще</a:t>
            </a:r>
            <a:r>
              <a:rPr lang="en-US" sz="2800" dirty="0"/>
              <a:t> </a:t>
            </a:r>
            <a:r>
              <a:rPr lang="en-US" sz="2800" dirty="0" err="1"/>
              <a:t>человек</a:t>
            </a:r>
            <a:r>
              <a:rPr lang="en-US" sz="2800" dirty="0"/>
              <a:t> </a:t>
            </a:r>
            <a:r>
              <a:rPr lang="en-US" sz="2800" dirty="0" err="1"/>
              <a:t>много</a:t>
            </a:r>
            <a:r>
              <a:rPr lang="en-US" sz="2800" dirty="0"/>
              <a:t> </a:t>
            </a:r>
            <a:r>
              <a:rPr lang="en-US" sz="2800" dirty="0" err="1"/>
              <a:t>мусорит</a:t>
            </a:r>
            <a:r>
              <a:rPr lang="en-US" sz="2800" dirty="0"/>
              <a:t> 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 </a:t>
            </a:r>
            <a:r>
              <a:rPr lang="en-US" sz="2800" dirty="0" err="1"/>
              <a:t>Это</a:t>
            </a:r>
            <a:r>
              <a:rPr lang="en-US" sz="2800" dirty="0"/>
              <a:t> </a:t>
            </a:r>
            <a:r>
              <a:rPr lang="en-US" sz="2800" dirty="0" err="1"/>
              <a:t>настоящая</a:t>
            </a:r>
            <a:r>
              <a:rPr lang="en-US" sz="2800" dirty="0"/>
              <a:t> </a:t>
            </a:r>
            <a:r>
              <a:rPr lang="en-US" sz="2800" dirty="0" err="1"/>
              <a:t>проблема</a:t>
            </a:r>
            <a:r>
              <a:rPr lang="en-US" sz="2800" dirty="0"/>
              <a:t>: </a:t>
            </a:r>
            <a:r>
              <a:rPr lang="en-US" sz="2800" b="1" dirty="0" err="1"/>
              <a:t>загрязненный</a:t>
            </a:r>
            <a:r>
              <a:rPr lang="en-US" sz="2800" b="1" dirty="0"/>
              <a:t> </a:t>
            </a:r>
            <a:r>
              <a:rPr lang="en-US" sz="2800" b="1" dirty="0" err="1"/>
              <a:t>воздух</a:t>
            </a:r>
            <a:r>
              <a:rPr lang="en-US" sz="2800" dirty="0"/>
              <a:t>, </a:t>
            </a:r>
            <a:r>
              <a:rPr lang="en-US" sz="2800" b="1" dirty="0" err="1"/>
              <a:t>вода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000000"/>
                </a:solidFill>
              </a:rPr>
              <a:t>и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земля</a:t>
            </a:r>
            <a:r>
              <a:rPr lang="en-US" sz="2800" dirty="0">
                <a:solidFill>
                  <a:srgbClr val="000000"/>
                </a:solidFill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</a:rPr>
              <a:t>Наша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планета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станет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скоро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очень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грязной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и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на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ней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невозможно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будет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жить</a:t>
            </a:r>
            <a:r>
              <a:rPr lang="en-US" sz="2800" dirty="0">
                <a:solidFill>
                  <a:srgbClr val="000000"/>
                </a:solidFill>
              </a:rPr>
              <a:t>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Freeform 6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458" r="-3" b="-3"/>
          <a:stretch>
            <a:fillRect/>
          </a:stretch>
        </p:blipFill>
        <p:spPr>
          <a:xfrm>
            <a:off x="-1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6096000" y="1846495"/>
            <a:ext cx="4977578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Поэтому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каждый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взрослый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и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ребенок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должен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понимать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–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что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он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может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сделать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,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чтобы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наш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мир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стал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чище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y line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B050"/>
                </a:solidFill>
              </a:rPr>
              <a:t>Вот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мы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подумали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и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решили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рассказать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вам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о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мусоре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и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пользе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раздельного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сбора</a:t>
            </a:r>
            <a:r>
              <a:rPr lang="en-US" sz="3200" dirty="0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579" r="2972" b="-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>
            <a:grpSpLocks noGrp="1" noUngrp="1" noRot="1" noChangeAspect="1" noMove="1" noResize="1"/>
          </p:cNvGrpSpPr>
          <p:nvPr/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1" name="Rectangle 10"/>
            <p:cNvSpPr/>
            <p:nvPr/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590719" y="2330505"/>
            <a:ext cx="4559425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spc="300" dirty="0" err="1"/>
              <a:t>Сейчас</a:t>
            </a:r>
            <a:r>
              <a:rPr lang="en-US" sz="2400" spc="300" dirty="0"/>
              <a:t>, </a:t>
            </a:r>
            <a:r>
              <a:rPr lang="en-US" sz="2400" spc="300" dirty="0" err="1"/>
              <a:t>когда</a:t>
            </a:r>
            <a:r>
              <a:rPr lang="en-US" sz="2400" spc="300" dirty="0"/>
              <a:t> </a:t>
            </a:r>
            <a:r>
              <a:rPr lang="en-US" sz="2400" spc="300" dirty="0" err="1"/>
              <a:t>мы</a:t>
            </a:r>
            <a:r>
              <a:rPr lang="en-US" sz="2400" spc="300" dirty="0"/>
              <a:t> </a:t>
            </a:r>
            <a:r>
              <a:rPr lang="en-US" sz="2400" spc="300" dirty="0" err="1"/>
              <a:t>выбрасываем</a:t>
            </a:r>
            <a:r>
              <a:rPr lang="en-US" sz="2400" spc="300" dirty="0"/>
              <a:t>  </a:t>
            </a:r>
            <a:r>
              <a:rPr lang="en-US" sz="2400" spc="300" dirty="0" err="1"/>
              <a:t>весь</a:t>
            </a:r>
            <a:r>
              <a:rPr lang="en-US" sz="2400" spc="300" dirty="0"/>
              <a:t> </a:t>
            </a:r>
            <a:r>
              <a:rPr lang="en-US" sz="2400" spc="300" dirty="0" err="1"/>
              <a:t>наш</a:t>
            </a:r>
            <a:r>
              <a:rPr lang="en-US" sz="2400" spc="300" dirty="0"/>
              <a:t> </a:t>
            </a:r>
            <a:r>
              <a:rPr lang="en-US" sz="2400" spc="300" dirty="0" err="1"/>
              <a:t>мусор</a:t>
            </a:r>
            <a:r>
              <a:rPr lang="en-US" sz="2400" spc="300" dirty="0"/>
              <a:t> </a:t>
            </a:r>
            <a:r>
              <a:rPr lang="en-US" sz="2400" spc="300" dirty="0" err="1"/>
              <a:t>в</a:t>
            </a:r>
            <a:r>
              <a:rPr lang="en-US" sz="2400" spc="300" dirty="0"/>
              <a:t> </a:t>
            </a:r>
            <a:r>
              <a:rPr lang="en-US" sz="2400" spc="300" dirty="0" err="1"/>
              <a:t>мусорное</a:t>
            </a:r>
            <a:r>
              <a:rPr lang="en-US" sz="2400" spc="300" dirty="0"/>
              <a:t> </a:t>
            </a:r>
            <a:r>
              <a:rPr lang="en-US" sz="2400" spc="300" dirty="0" err="1"/>
              <a:t>ведро</a:t>
            </a:r>
            <a:r>
              <a:rPr lang="en-US" sz="2400" spc="300" dirty="0"/>
              <a:t> – </a:t>
            </a:r>
            <a:r>
              <a:rPr lang="en-US" sz="2400" spc="300" dirty="0" err="1"/>
              <a:t>он</a:t>
            </a:r>
            <a:r>
              <a:rPr lang="en-US" sz="2400" spc="300" dirty="0"/>
              <a:t> </a:t>
            </a:r>
            <a:r>
              <a:rPr lang="en-US" sz="2400" spc="300" dirty="0" err="1"/>
              <a:t>никуда</a:t>
            </a:r>
            <a:r>
              <a:rPr lang="en-US" sz="2400" spc="300" dirty="0"/>
              <a:t> </a:t>
            </a:r>
            <a:r>
              <a:rPr lang="en-US" sz="2400" spc="300" dirty="0" err="1"/>
              <a:t>по</a:t>
            </a:r>
            <a:r>
              <a:rPr lang="en-US" sz="2400" spc="300" dirty="0"/>
              <a:t> </a:t>
            </a:r>
            <a:r>
              <a:rPr lang="en-US" sz="2400" spc="300" dirty="0" err="1"/>
              <a:t>волшебству</a:t>
            </a:r>
            <a:r>
              <a:rPr lang="en-US" sz="2400" spc="300" dirty="0"/>
              <a:t> </a:t>
            </a:r>
            <a:r>
              <a:rPr lang="en-US" sz="2400" spc="300" dirty="0" err="1"/>
              <a:t>не</a:t>
            </a:r>
            <a:r>
              <a:rPr lang="en-US" sz="2400" spc="300" dirty="0"/>
              <a:t> </a:t>
            </a:r>
            <a:r>
              <a:rPr lang="en-US" sz="2400" spc="300" dirty="0" err="1"/>
              <a:t>исчезает</a:t>
            </a:r>
            <a:r>
              <a:rPr lang="en-US" sz="2400" spc="300" dirty="0"/>
              <a:t> </a:t>
            </a:r>
            <a:r>
              <a:rPr lang="en-US" sz="2000" spc="3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spc="3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spc="300" dirty="0"/>
              <a:t> </a:t>
            </a:r>
            <a:r>
              <a:rPr lang="en-US" sz="2400" spc="300" dirty="0" err="1"/>
              <a:t>Большие</a:t>
            </a:r>
            <a:r>
              <a:rPr lang="en-US" sz="2400" spc="300" dirty="0"/>
              <a:t> </a:t>
            </a:r>
            <a:r>
              <a:rPr lang="en-US" sz="2400" spc="300" dirty="0" err="1"/>
              <a:t>мусорные</a:t>
            </a:r>
            <a:r>
              <a:rPr lang="en-US" sz="2400" spc="300" dirty="0"/>
              <a:t> </a:t>
            </a:r>
            <a:r>
              <a:rPr lang="en-US" sz="2400" spc="300" dirty="0" err="1"/>
              <a:t>машины</a:t>
            </a:r>
            <a:r>
              <a:rPr lang="en-US" sz="2400" spc="300" dirty="0"/>
              <a:t> </a:t>
            </a:r>
            <a:r>
              <a:rPr lang="en-US" sz="2400" spc="300" dirty="0" err="1"/>
              <a:t>везут</a:t>
            </a:r>
            <a:r>
              <a:rPr lang="en-US" sz="2400" spc="300" dirty="0"/>
              <a:t>  </a:t>
            </a:r>
            <a:r>
              <a:rPr lang="en-US" sz="2400" spc="300" dirty="0" err="1"/>
              <a:t>его</a:t>
            </a:r>
            <a:r>
              <a:rPr lang="en-US" sz="2400" spc="300" dirty="0"/>
              <a:t> </a:t>
            </a:r>
            <a:r>
              <a:rPr lang="en-US" sz="2400" spc="300" dirty="0" err="1"/>
              <a:t>на</a:t>
            </a:r>
            <a:r>
              <a:rPr lang="en-US" sz="2400" spc="300" dirty="0"/>
              <a:t> </a:t>
            </a:r>
            <a:r>
              <a:rPr lang="en-US" sz="2400" spc="300" dirty="0" err="1"/>
              <a:t>свалку</a:t>
            </a:r>
            <a:r>
              <a:rPr lang="en-US" sz="2400" spc="300" dirty="0"/>
              <a:t>. </a:t>
            </a:r>
            <a:r>
              <a:rPr lang="en-US" sz="2400" spc="300" dirty="0" err="1"/>
              <a:t>Где</a:t>
            </a:r>
            <a:r>
              <a:rPr lang="en-US" sz="2400" spc="300" dirty="0"/>
              <a:t> </a:t>
            </a:r>
            <a:r>
              <a:rPr lang="en-US" sz="2400" spc="300" dirty="0" err="1"/>
              <a:t>он</a:t>
            </a:r>
            <a:r>
              <a:rPr lang="en-US" sz="2400" spc="300" dirty="0"/>
              <a:t> </a:t>
            </a:r>
            <a:r>
              <a:rPr lang="en-US" sz="2400" spc="300" dirty="0" err="1"/>
              <a:t>будет</a:t>
            </a:r>
            <a:r>
              <a:rPr lang="en-US" sz="2400" spc="300" dirty="0"/>
              <a:t> </a:t>
            </a:r>
            <a:r>
              <a:rPr lang="en-US" sz="2400" spc="300" dirty="0" err="1"/>
              <a:t>лежать</a:t>
            </a:r>
            <a:r>
              <a:rPr lang="en-US" sz="2400" spc="300" dirty="0"/>
              <a:t> </a:t>
            </a:r>
            <a:r>
              <a:rPr lang="en-US" sz="2400" spc="300" dirty="0" err="1"/>
              <a:t>очень</a:t>
            </a:r>
            <a:r>
              <a:rPr lang="en-US" sz="2400" spc="300" dirty="0"/>
              <a:t> </a:t>
            </a:r>
            <a:r>
              <a:rPr lang="en-US" sz="2400" spc="300" dirty="0" err="1"/>
              <a:t>долго</a:t>
            </a:r>
            <a:r>
              <a:rPr lang="en-US" sz="2400" spc="300" dirty="0"/>
              <a:t> </a:t>
            </a:r>
            <a:r>
              <a:rPr lang="en-US" sz="2400" spc="300" dirty="0" err="1"/>
              <a:t>и</a:t>
            </a:r>
            <a:r>
              <a:rPr lang="en-US" sz="2400" spc="300" dirty="0"/>
              <a:t> </a:t>
            </a:r>
            <a:r>
              <a:rPr lang="ru-RU" sz="2400" spc="300" dirty="0"/>
              <a:t>загрязнять</a:t>
            </a:r>
            <a:r>
              <a:rPr lang="en-US" sz="2400" spc="300" dirty="0"/>
              <a:t> </a:t>
            </a:r>
            <a:r>
              <a:rPr lang="en-US" sz="2400" spc="300" dirty="0" err="1"/>
              <a:t>окружающую</a:t>
            </a:r>
            <a:r>
              <a:rPr lang="en-US" sz="2400" spc="300" dirty="0"/>
              <a:t> </a:t>
            </a:r>
            <a:r>
              <a:rPr lang="en-US" sz="2400" spc="300" dirty="0" err="1"/>
              <a:t>среду</a:t>
            </a:r>
            <a:r>
              <a:rPr lang="en-US" sz="2400" spc="300" dirty="0"/>
              <a:t>! </a:t>
            </a:r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2513" r="1" b="1"/>
          <a:stretch>
            <a:fillRect/>
          </a:stretch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внутренний, загроможденный, несколько&#10;&#10;Автоматически созданное описание"/>
          <p:cNvPicPr>
            <a:picLocks noChangeAspect="1"/>
          </p:cNvPicPr>
          <p:nvPr/>
        </p:nvPicPr>
        <p:blipFill rotWithShape="1">
          <a:blip r:embed="rId2"/>
          <a:srcRect t="18250" b="18702"/>
          <a:stretch>
            <a:fillRect/>
          </a:stretch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9" name="Freeform 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 panose="020B0604020202020204"/>
              <a:buNone/>
            </a:pPr>
            <a:endParaRPr lang="en-US" sz="1600" cap="all"/>
          </a:p>
        </p:txBody>
      </p:sp>
      <p:cxnSp>
        <p:nvCxnSpPr>
          <p:cNvPr id="11" name="Straight Connector 10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525516" y="3417573"/>
            <a:ext cx="4593021" cy="2619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/>
              <a:t>Такие</a:t>
            </a:r>
            <a:r>
              <a:rPr lang="en-US" sz="3200" dirty="0"/>
              <a:t> </a:t>
            </a:r>
            <a:r>
              <a:rPr lang="en-US" sz="3200" dirty="0" err="1"/>
              <a:t>свалки</a:t>
            </a:r>
            <a:r>
              <a:rPr lang="en-US" sz="3200" dirty="0"/>
              <a:t> </a:t>
            </a:r>
            <a:r>
              <a:rPr lang="en-US" sz="3200" dirty="0" err="1"/>
              <a:t>отравляют</a:t>
            </a:r>
            <a:r>
              <a:rPr lang="en-US" sz="3200" dirty="0"/>
              <a:t> </a:t>
            </a:r>
            <a:r>
              <a:rPr lang="en-US" sz="3200" dirty="0" err="1"/>
              <a:t>воздух</a:t>
            </a:r>
            <a:r>
              <a:rPr lang="en-US" sz="3200" dirty="0"/>
              <a:t>, </a:t>
            </a:r>
            <a:r>
              <a:rPr lang="en-US" sz="3200" dirty="0" err="1"/>
              <a:t>воду</a:t>
            </a:r>
            <a:r>
              <a:rPr lang="en-US" sz="3200" dirty="0"/>
              <a:t> </a:t>
            </a:r>
            <a:r>
              <a:rPr lang="en-US" sz="3200" dirty="0" err="1"/>
              <a:t>и</a:t>
            </a:r>
            <a:r>
              <a:rPr lang="en-US" sz="3200" dirty="0"/>
              <a:t> </a:t>
            </a:r>
            <a:r>
              <a:rPr lang="en-US" sz="3200" dirty="0" err="1"/>
              <a:t>землю</a:t>
            </a:r>
            <a:r>
              <a:rPr lang="en-US" sz="3200" dirty="0"/>
              <a:t>.</a:t>
            </a:r>
            <a:r>
              <a:rPr lang="ru-RU" sz="3200" dirty="0"/>
              <a:t> А</a:t>
            </a:r>
            <a:r>
              <a:rPr lang="en-US" sz="3200" dirty="0"/>
              <a:t> </a:t>
            </a:r>
            <a:r>
              <a:rPr lang="ru-RU" sz="3200" dirty="0"/>
              <a:t>е</a:t>
            </a:r>
            <a:r>
              <a:rPr lang="en-US" sz="3200" dirty="0" err="1"/>
              <a:t>да</a:t>
            </a:r>
            <a:r>
              <a:rPr lang="en-US" sz="3200" dirty="0"/>
              <a:t>, </a:t>
            </a:r>
            <a:r>
              <a:rPr lang="en-US" sz="3200" dirty="0" err="1"/>
              <a:t>которая</a:t>
            </a:r>
            <a:r>
              <a:rPr lang="en-US" sz="3200" dirty="0"/>
              <a:t> </a:t>
            </a:r>
            <a:r>
              <a:rPr lang="en-US" sz="3200" dirty="0" err="1"/>
              <a:t>выращенна</a:t>
            </a:r>
            <a:r>
              <a:rPr lang="en-US" sz="3200" dirty="0"/>
              <a:t> </a:t>
            </a:r>
            <a:r>
              <a:rPr lang="en-US" sz="3200" dirty="0" err="1"/>
              <a:t>на</a:t>
            </a:r>
            <a:r>
              <a:rPr lang="en-US" sz="3200" dirty="0"/>
              <a:t> </a:t>
            </a:r>
            <a:r>
              <a:rPr lang="en-US" sz="3200" dirty="0" err="1"/>
              <a:t>такой</a:t>
            </a:r>
            <a:r>
              <a:rPr lang="en-US" sz="3200" dirty="0"/>
              <a:t> </a:t>
            </a:r>
            <a:r>
              <a:rPr lang="en-US" sz="3200" dirty="0" err="1"/>
              <a:t>земле</a:t>
            </a:r>
            <a:r>
              <a:rPr lang="ru-RU" sz="3200" dirty="0"/>
              <a:t>-</a:t>
            </a:r>
            <a:r>
              <a:rPr lang="en-US" sz="3200" dirty="0"/>
              <a:t> </a:t>
            </a:r>
            <a:r>
              <a:rPr lang="en-US" sz="3200" dirty="0" err="1"/>
              <a:t>крайне</a:t>
            </a:r>
            <a:r>
              <a:rPr lang="en-US" sz="3200" dirty="0"/>
              <a:t> </a:t>
            </a:r>
            <a:r>
              <a:rPr lang="en-US" sz="3200" dirty="0" err="1"/>
              <a:t>неполезна</a:t>
            </a:r>
            <a:r>
              <a:rPr lang="en-US" sz="3200" dirty="0"/>
              <a:t>.</a:t>
            </a:r>
            <a:endParaRPr lang="en-US" sz="32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539</Words>
  <Application>Microsoft Office PowerPoint</Application>
  <PresentationFormat>Произвольный</PresentationFormat>
  <Paragraphs>73</Paragraphs>
  <Slides>38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38</vt:i4>
      </vt:variant>
    </vt:vector>
  </HeadingPairs>
  <TitlesOfParts>
    <vt:vector size="40" baseType="lpstr">
      <vt:lpstr>Тема Office</vt:lpstr>
      <vt:lpstr>1_Тема Office</vt:lpstr>
      <vt:lpstr>«РАЗДЕЛЬНЫЙ СБОР МУСОРА»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РАЗДЕЛЬНЫЙ СБОР МУСОРА</dc:title>
  <dc:creator>Dana Petrova</dc:creator>
  <cp:lastModifiedBy>люба</cp:lastModifiedBy>
  <cp:revision>37</cp:revision>
  <dcterms:created xsi:type="dcterms:W3CDTF">2021-01-22T07:09:00Z</dcterms:created>
  <dcterms:modified xsi:type="dcterms:W3CDTF">2024-09-06T03:48:52Z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7A98E0D3FE884DF4BA75912D30512A9E_13</vt:lpwstr>
  </property>
  <property fmtid="{D5CDD505-2E9C-101B-9397-08002B2CF9AE}" pid="3" name="KSOProductBuildVer">
    <vt:lpwstr>1049-12.2.0.17562</vt:lpwstr>
  </property>
</Properties>
</file>