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6" r:id="rId6"/>
    <p:sldId id="265" r:id="rId7"/>
    <p:sldId id="264" r:id="rId8"/>
    <p:sldId id="263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2703"/>
    <a:srgbClr val="A9915D"/>
    <a:srgbClr val="AD9861"/>
    <a:srgbClr val="8A733F"/>
    <a:srgbClr val="FCFCE9"/>
    <a:srgbClr val="F5F1BF"/>
    <a:srgbClr val="B39E67"/>
    <a:srgbClr val="D3B255"/>
    <a:srgbClr val="0C40AA"/>
    <a:srgbClr val="72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9" autoAdjust="0"/>
    <p:restoredTop sz="96433" autoAdjust="0"/>
  </p:normalViewPr>
  <p:slideViewPr>
    <p:cSldViewPr snapToGrid="0">
      <p:cViewPr varScale="1">
        <p:scale>
          <a:sx n="78" d="100"/>
          <a:sy n="78" d="100"/>
        </p:scale>
        <p:origin x="15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20878" y="1439975"/>
            <a:ext cx="7454795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Городская интеллектуальная </a:t>
            </a:r>
          </a:p>
          <a:p>
            <a:pPr algn="ctr"/>
            <a:r>
              <a:rPr lang="ru-RU" sz="3200" b="1" dirty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игра – конкурс «Грамотейка»</a:t>
            </a:r>
          </a:p>
          <a:p>
            <a:pPr algn="ctr"/>
            <a:r>
              <a:rPr lang="ru-RU" sz="3200" b="1" dirty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на тему « Чтение – лучшее умение»</a:t>
            </a:r>
          </a:p>
          <a:p>
            <a:pPr algn="ctr"/>
            <a:r>
              <a:rPr lang="ru-RU" sz="3200" b="1" dirty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по направлению </a:t>
            </a:r>
          </a:p>
          <a:p>
            <a:pPr algn="ctr"/>
            <a:r>
              <a:rPr lang="ru-RU" sz="3200" b="1" dirty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« Подготовка к обучению грамоте»</a:t>
            </a:r>
          </a:p>
          <a:p>
            <a:pPr algn="ctr"/>
            <a:endParaRPr lang="ru-RU" sz="3600" b="1" dirty="0">
              <a:ln w="19050">
                <a:solidFill>
                  <a:srgbClr val="712703"/>
                </a:solidFill>
              </a:ln>
              <a:gradFill flip="none" rotWithShape="1">
                <a:gsLst>
                  <a:gs pos="0">
                    <a:srgbClr val="B39E67"/>
                  </a:gs>
                  <a:gs pos="42000">
                    <a:srgbClr val="F5F1BF"/>
                  </a:gs>
                  <a:gs pos="83000">
                    <a:srgbClr val="A9915D"/>
                  </a:gs>
                  <a:gs pos="100000">
                    <a:srgbClr val="8A733F"/>
                  </a:gs>
                </a:gsLst>
                <a:lin ang="0" scaled="1"/>
                <a:tileRect/>
              </a:gradFill>
              <a:effectLst>
                <a:glow rad="63500">
                  <a:schemeClr val="accent4">
                    <a:alpha val="40000"/>
                  </a:schemeClr>
                </a:glow>
              </a:effectLst>
              <a:latin typeface="Lobster" panose="02000506000000020003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3600" b="1" dirty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Создание книги « ЗИМА»</a:t>
            </a:r>
          </a:p>
          <a:p>
            <a:pPr algn="ctr"/>
            <a:r>
              <a:rPr lang="ru-RU" sz="3600" b="1" dirty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177B06-634D-E0BA-592E-CE8D4EDE2223}"/>
              </a:ext>
            </a:extLst>
          </p:cNvPr>
          <p:cNvSpPr txBox="1"/>
          <p:nvPr/>
        </p:nvSpPr>
        <p:spPr>
          <a:xfrm>
            <a:off x="1288026" y="516645"/>
            <a:ext cx="71578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МУНИЦИПАЛЬНОЕ БЮДЖЕТНОЕ ДОШКОЛЬНОЕ ОБРАЗОВАТЕЛЬНОЕ УЧРЕЖДЕНИЕ - ДЕТСКИЙ САД № 419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96F8BB-9929-B353-2306-43C3FAECA9C8}"/>
              </a:ext>
            </a:extLst>
          </p:cNvPr>
          <p:cNvSpPr txBox="1"/>
          <p:nvPr/>
        </p:nvSpPr>
        <p:spPr>
          <a:xfrm>
            <a:off x="5124578" y="5339309"/>
            <a:ext cx="42721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Выполнил: педагог – психолог Гурьева Елена Анатольевна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54839A-A81E-9E72-7B36-BC2D61A4C9EA}"/>
              </a:ext>
            </a:extLst>
          </p:cNvPr>
          <p:cNvSpPr txBox="1"/>
          <p:nvPr/>
        </p:nvSpPr>
        <p:spPr>
          <a:xfrm>
            <a:off x="4572000" y="6156689"/>
            <a:ext cx="11051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2026 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62041" y="440316"/>
            <a:ext cx="78199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Цель проекта: </a:t>
            </a:r>
            <a:r>
              <a:rPr lang="ru-RU" sz="2400" dirty="0"/>
              <a:t>Формирование интереса к чтению и подготовка к обучению грамоте через игровую деятельность и создание тематической книги «Зима».</a:t>
            </a:r>
          </a:p>
          <a:p>
            <a:endParaRPr lang="ru-RU" sz="2400" dirty="0"/>
          </a:p>
          <a:p>
            <a:r>
              <a:rPr lang="ru-RU" sz="2400" b="1" dirty="0"/>
              <a:t>Задачи проекта:</a:t>
            </a:r>
          </a:p>
          <a:p>
            <a:r>
              <a:rPr lang="ru-RU" sz="2400" dirty="0"/>
              <a:t>· Обучающие: Упражнять в звуко-буквенном и слоговом анализе слов; учить разгадывать ребусы и кроссворды; закреплять навык чтения и письма.</a:t>
            </a:r>
          </a:p>
          <a:p>
            <a:r>
              <a:rPr lang="ru-RU" sz="2400" dirty="0"/>
              <a:t>· Развивающие: Развивать фонематический слух, логическое мышление, внимание и мелкую моторику.</a:t>
            </a:r>
          </a:p>
          <a:p>
            <a:r>
              <a:rPr lang="ru-RU" sz="2400" dirty="0"/>
              <a:t>· Воспитательные: Воспитывать интерес к книге, умение работать в коллективе и усидчивость.</a:t>
            </a:r>
          </a:p>
          <a:p>
            <a:r>
              <a:rPr lang="ru-RU" sz="2400" dirty="0"/>
              <a:t>· Практические: Создать книгу «Зима» с ребусами, кроссвордами и звуковыми схемами, загадками и с различными заданиями.</a:t>
            </a: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3580159-5ECB-9A03-5EE0-3548B6F87E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700DC4-0473-9F5E-C7C0-F901865BB295}"/>
              </a:ext>
            </a:extLst>
          </p:cNvPr>
          <p:cNvSpPr txBox="1"/>
          <p:nvPr/>
        </p:nvSpPr>
        <p:spPr>
          <a:xfrm>
            <a:off x="2246671" y="302049"/>
            <a:ext cx="46506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rgbClr val="FFC000">
                      <a:alpha val="40000"/>
                    </a:srgbClr>
                  </a:glow>
                </a:effectLst>
                <a:uLnTx/>
                <a:uFillTx/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Звуки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FC2A12-3EDF-EDA6-9B1F-E354506338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58" y="1073234"/>
            <a:ext cx="3128752" cy="23557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B1B684-5685-AF51-EEB7-200AF67637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58" y="3735751"/>
            <a:ext cx="3176734" cy="235576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C9B6D1E-1E63-4D7E-6C83-AD6709AB16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" b="35948"/>
          <a:stretch>
            <a:fillRect/>
          </a:stretch>
        </p:blipFill>
        <p:spPr>
          <a:xfrm>
            <a:off x="5005837" y="1071490"/>
            <a:ext cx="3158241" cy="23557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1CC9AF-20F0-C784-2D23-670E881563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819" y="3735751"/>
            <a:ext cx="3158241" cy="237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46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5DD61-8B42-042B-1DF5-00E5456FA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38C76B-BFAE-6E02-442F-FDD8C8E455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179894-7B62-719D-4B31-92B9A74F376A}"/>
              </a:ext>
            </a:extLst>
          </p:cNvPr>
          <p:cNvSpPr txBox="1"/>
          <p:nvPr/>
        </p:nvSpPr>
        <p:spPr>
          <a:xfrm>
            <a:off x="2138516" y="362486"/>
            <a:ext cx="46506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rgbClr val="FFC000">
                      <a:alpha val="40000"/>
                    </a:srgbClr>
                  </a:glow>
                </a:effectLst>
                <a:uLnTx/>
                <a:uFillTx/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Ребусы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82F9231-45DC-915D-C1F8-F45EA88030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176" y="1229514"/>
            <a:ext cx="2921191" cy="21994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A853B4-4F2E-83EC-81DA-04EB016E75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82" y="1229515"/>
            <a:ext cx="2921192" cy="219948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A125367-9FEA-CF40-9008-CECFF37966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176" y="3791487"/>
            <a:ext cx="2921191" cy="219948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46D124-5D62-2911-1BB9-E5774D5C16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83" y="3791487"/>
            <a:ext cx="2921191" cy="219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35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E1D54-1495-FCB8-62E2-45FD6D7BB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8E152AA-EC64-2616-3091-A5879643B4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B52AC4-B743-B901-8D01-78A8ADCED940}"/>
              </a:ext>
            </a:extLst>
          </p:cNvPr>
          <p:cNvSpPr txBox="1"/>
          <p:nvPr/>
        </p:nvSpPr>
        <p:spPr>
          <a:xfrm>
            <a:off x="2384323" y="292218"/>
            <a:ext cx="46506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rgbClr val="FFC000">
                      <a:alpha val="40000"/>
                    </a:srgbClr>
                  </a:glow>
                </a:effectLst>
                <a:uLnTx/>
                <a:uFillTx/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Зимующие птицы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A161FD-658A-3BA4-1851-661F48BFB6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8" b="16155"/>
          <a:stretch>
            <a:fillRect/>
          </a:stretch>
        </p:blipFill>
        <p:spPr>
          <a:xfrm>
            <a:off x="1121179" y="1151686"/>
            <a:ext cx="3375422" cy="25414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A67DDC-1045-D87A-AE7F-7206B79B31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567" y="1061659"/>
            <a:ext cx="3375422" cy="254149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33CF888-3CA8-B358-C23B-03FD327A36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567" y="3783209"/>
            <a:ext cx="3375423" cy="254149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5CF025-5BD4-5DCF-0DBB-6CDB181F83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78" y="3783208"/>
            <a:ext cx="3375423" cy="254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98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17C8E-5D2A-A8C8-C4DA-B35BC75D3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ED3BB3E-7CFD-0735-7C02-ED906CB292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3BDE37-C588-1958-D835-BA2EE293C52D}"/>
              </a:ext>
            </a:extLst>
          </p:cNvPr>
          <p:cNvSpPr txBox="1"/>
          <p:nvPr/>
        </p:nvSpPr>
        <p:spPr>
          <a:xfrm>
            <a:off x="1629697" y="331546"/>
            <a:ext cx="58846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rgbClr val="FFC000">
                      <a:alpha val="40000"/>
                    </a:srgbClr>
                  </a:glow>
                </a:effectLst>
                <a:uLnTx/>
                <a:uFillTx/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Новогодний праздник</a:t>
            </a:r>
            <a:endParaRPr kumimoji="0" lang="ru-RU" sz="3200" b="1" i="0" u="none" strike="noStrike" kern="1200" cap="none" spc="0" normalizeH="0" baseline="0" noProof="0" dirty="0">
              <a:ln w="19050">
                <a:solidFill>
                  <a:srgbClr val="712703"/>
                </a:solidFill>
              </a:ln>
              <a:gradFill flip="none" rotWithShape="1">
                <a:gsLst>
                  <a:gs pos="0">
                    <a:srgbClr val="B39E67"/>
                  </a:gs>
                  <a:gs pos="42000">
                    <a:srgbClr val="F5F1BF"/>
                  </a:gs>
                  <a:gs pos="83000">
                    <a:srgbClr val="A9915D"/>
                  </a:gs>
                  <a:gs pos="100000">
                    <a:srgbClr val="8A733F"/>
                  </a:gs>
                </a:gsLst>
                <a:lin ang="0" scaled="1"/>
                <a:tileRect/>
              </a:gradFill>
              <a:effectLst>
                <a:glow rad="63500">
                  <a:srgbClr val="FFC000">
                    <a:alpha val="40000"/>
                  </a:srgbClr>
                </a:glow>
              </a:effectLst>
              <a:uLnTx/>
              <a:uFillTx/>
              <a:latin typeface="Lobster" panose="02000506000000020003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C56258-E3B9-E25D-B18E-033B59F415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11" y="1100987"/>
            <a:ext cx="2096696" cy="27846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85FFEB-A1B5-B489-FD5A-3C85855A2C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450" y="4030676"/>
            <a:ext cx="3005517" cy="22629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0C9B33-B5C0-25CC-6F60-7BC85BFE99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194" y="2235269"/>
            <a:ext cx="2485299" cy="330078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21FFE14-4C2C-A8AF-010A-A7F606674A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652" y="1100989"/>
            <a:ext cx="2096695" cy="278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61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5E8ED-BD02-E81A-FBB6-0D5C2154B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BCC2BFA-C74C-3200-8F7E-2677AEB5E1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CB4096-76A5-1D64-DFA4-57075D34DB57}"/>
              </a:ext>
            </a:extLst>
          </p:cNvPr>
          <p:cNvSpPr txBox="1"/>
          <p:nvPr/>
        </p:nvSpPr>
        <p:spPr>
          <a:xfrm>
            <a:off x="353961" y="361043"/>
            <a:ext cx="858356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rgbClr val="FFC000">
                      <a:alpha val="40000"/>
                    </a:srgbClr>
                  </a:glow>
                </a:effectLst>
                <a:uLnTx/>
                <a:uFillTx/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Что надевают люди зимой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6036C7-9D06-102D-3A65-A553EB0FFE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990" y="1115055"/>
            <a:ext cx="1934546" cy="25693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47489B5-82C0-2EEC-BC78-9F87A58F34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465" y="1115055"/>
            <a:ext cx="1922929" cy="255389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8351977-BB83-462F-6635-B444024371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469" y="3868685"/>
            <a:ext cx="1934546" cy="256931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571A8CA-BD5D-6AEC-2F1F-3A1F6BCE22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45" y="3868684"/>
            <a:ext cx="1934546" cy="25693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7AE201-4221-E924-A74A-04C6768040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93" y="3868686"/>
            <a:ext cx="1934546" cy="256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25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3F930-880C-0083-1CBB-885A2FE27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D549F9E-7C94-29F7-522C-D8A178D977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AE6EF5-B11A-288A-6A2F-5EDAF24239D3}"/>
              </a:ext>
            </a:extLst>
          </p:cNvPr>
          <p:cNvSpPr txBox="1"/>
          <p:nvPr/>
        </p:nvSpPr>
        <p:spPr>
          <a:xfrm>
            <a:off x="2246671" y="282384"/>
            <a:ext cx="46506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rgbClr val="FFC000">
                      <a:alpha val="40000"/>
                    </a:srgbClr>
                  </a:glow>
                </a:effectLst>
                <a:uLnTx/>
                <a:uFillTx/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Пословицы о зиме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B69E42-135F-544C-1AC2-373EDD6E46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47" y="1503856"/>
            <a:ext cx="3021175" cy="22747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9C4698E-7AD9-2666-C40E-446749D2D1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719" y="1503856"/>
            <a:ext cx="3040153" cy="22890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E121B23-29C5-719B-B460-3404C53F45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412" y="4011178"/>
            <a:ext cx="3021176" cy="227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70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D3083-219C-4947-9CAB-AA017CBDA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F70709A-DF23-48C6-8F5B-6AA36473AF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96C3D1-D250-1ADD-9FA9-21F478677A57}"/>
              </a:ext>
            </a:extLst>
          </p:cNvPr>
          <p:cNvSpPr txBox="1"/>
          <p:nvPr/>
        </p:nvSpPr>
        <p:spPr>
          <a:xfrm>
            <a:off x="916858" y="282384"/>
            <a:ext cx="73102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rgbClr val="FFC000">
                      <a:alpha val="40000"/>
                    </a:srgbClr>
                  </a:glow>
                </a:effectLst>
                <a:uLnTx/>
                <a:uFillTx/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Кроссворд «Зимние забавы»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B47D8E-E0B6-589F-1F4B-738E349AE6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35" y="1187325"/>
            <a:ext cx="3276669" cy="246713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5ABAEAE-6A89-F186-ADE0-AECADADE48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35" y="3813156"/>
            <a:ext cx="3276669" cy="246713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FEB4629-2F00-6EA8-4E69-52B3D475D6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473" y="3813157"/>
            <a:ext cx="3276669" cy="246713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59AB60-A4A4-417C-33FF-0F3CA47438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472" y="1190852"/>
            <a:ext cx="3276670" cy="246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581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</TotalTime>
  <Words>168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Lobster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Дарья Катаева</cp:lastModifiedBy>
  <cp:revision>40</cp:revision>
  <dcterms:created xsi:type="dcterms:W3CDTF">2013-11-19T05:52:05Z</dcterms:created>
  <dcterms:modified xsi:type="dcterms:W3CDTF">2026-03-06T06:10:02Z</dcterms:modified>
</cp:coreProperties>
</file>