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76" r:id="rId4"/>
    <p:sldId id="280" r:id="rId5"/>
    <p:sldId id="281" r:id="rId6"/>
    <p:sldId id="283" r:id="rId7"/>
    <p:sldId id="264" r:id="rId8"/>
    <p:sldId id="263" r:id="rId9"/>
    <p:sldId id="265" r:id="rId10"/>
    <p:sldId id="267" r:id="rId11"/>
    <p:sldId id="268" r:id="rId12"/>
    <p:sldId id="266" r:id="rId13"/>
    <p:sldId id="271" r:id="rId14"/>
    <p:sldId id="270" r:id="rId15"/>
    <p:sldId id="272" r:id="rId16"/>
    <p:sldId id="256" r:id="rId17"/>
    <p:sldId id="257" r:id="rId18"/>
    <p:sldId id="258" r:id="rId19"/>
    <p:sldId id="259" r:id="rId20"/>
    <p:sldId id="260" r:id="rId21"/>
    <p:sldId id="273" r:id="rId22"/>
    <p:sldId id="274" r:id="rId23"/>
    <p:sldId id="279" r:id="rId24"/>
    <p:sldId id="278" r:id="rId25"/>
    <p:sldId id="277" r:id="rId26"/>
    <p:sldId id="275"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81" d="100"/>
          <a:sy n="81" d="100"/>
        </p:scale>
        <p:origin x="5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339842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154637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304539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322149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327166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0EAE75B-7B6F-4A2D-8E1D-675A56C7F9A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176956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0EAE75B-7B6F-4A2D-8E1D-675A56C7F9AB}" type="datetimeFigureOut">
              <a:rPr lang="ru-RU" smtClean="0"/>
              <a:t>26.04.2024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232243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0EAE75B-7B6F-4A2D-8E1D-675A56C7F9AB}" type="datetimeFigureOut">
              <a:rPr lang="ru-RU" smtClean="0"/>
              <a:t>26.04.2024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19383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EAE75B-7B6F-4A2D-8E1D-675A56C7F9AB}" type="datetimeFigureOut">
              <a:rPr lang="ru-RU" smtClean="0"/>
              <a:t>26.04.2024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20605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0EAE75B-7B6F-4A2D-8E1D-675A56C7F9A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328689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0EAE75B-7B6F-4A2D-8E1D-675A56C7F9AB}" type="datetimeFigureOut">
              <a:rPr lang="ru-RU" smtClean="0"/>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EF2BDE-113B-44FA-9547-35909AA48747}" type="slidenum">
              <a:rPr lang="ru-RU" smtClean="0"/>
              <a:t>‹#›</a:t>
            </a:fld>
            <a:endParaRPr lang="ru-RU"/>
          </a:p>
        </p:txBody>
      </p:sp>
    </p:spTree>
    <p:extLst>
      <p:ext uri="{BB962C8B-B14F-4D97-AF65-F5344CB8AC3E}">
        <p14:creationId xmlns:p14="http://schemas.microsoft.com/office/powerpoint/2010/main" val="402343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AE75B-7B6F-4A2D-8E1D-675A56C7F9AB}" type="datetimeFigureOut">
              <a:rPr lang="ru-RU" smtClean="0"/>
              <a:t>26.04.2024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F2BDE-113B-44FA-9547-35909AA48747}" type="slidenum">
              <a:rPr lang="ru-RU" smtClean="0"/>
              <a:t>‹#›</a:t>
            </a:fld>
            <a:endParaRPr lang="ru-RU"/>
          </a:p>
        </p:txBody>
      </p:sp>
    </p:spTree>
    <p:extLst>
      <p:ext uri="{BB962C8B-B14F-4D97-AF65-F5344CB8AC3E}">
        <p14:creationId xmlns:p14="http://schemas.microsoft.com/office/powerpoint/2010/main" val="13421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07504" y="548680"/>
            <a:ext cx="4572000" cy="5755422"/>
          </a:xfrm>
          <a:prstGeom prst="rect">
            <a:avLst/>
          </a:prstGeom>
        </p:spPr>
        <p:txBody>
          <a:bodyPr>
            <a:spAutoFit/>
          </a:bodyPr>
          <a:lstStyle/>
          <a:p>
            <a:pPr algn="ctr"/>
            <a:r>
              <a:rPr lang="ru-RU" sz="4000" b="1" dirty="0">
                <a:effectLst>
                  <a:outerShdw blurRad="38100" dist="38100" dir="2700000" algn="tl">
                    <a:srgbClr val="000000">
                      <a:alpha val="43137"/>
                    </a:srgbClr>
                  </a:outerShdw>
                </a:effectLst>
              </a:rPr>
              <a:t>МЕТОДИЧЕСКОЕ ПОСОБИЕ </a:t>
            </a:r>
          </a:p>
          <a:p>
            <a:pPr algn="ctr"/>
            <a:endParaRPr lang="ru-RU" sz="3200" b="1" dirty="0">
              <a:effectLst>
                <a:outerShdw blurRad="38100" dist="38100" dir="2700000" algn="tl">
                  <a:srgbClr val="000000">
                    <a:alpha val="43137"/>
                  </a:srgbClr>
                </a:outerShdw>
              </a:effectLst>
            </a:endParaRPr>
          </a:p>
          <a:p>
            <a:pPr algn="ctr"/>
            <a:r>
              <a:rPr lang="ru-RU" sz="3200" b="1" dirty="0">
                <a:effectLst>
                  <a:outerShdw blurRad="38100" dist="38100" dir="2700000" algn="tl">
                    <a:srgbClr val="000000">
                      <a:alpha val="43137"/>
                    </a:srgbClr>
                  </a:outerShdw>
                </a:effectLst>
              </a:rPr>
              <a:t>«РАССКАЗЫВАЕМ ДЕТЯМ О ВОЙНЕ»</a:t>
            </a:r>
          </a:p>
          <a:p>
            <a:pPr algn="ctr"/>
            <a:endParaRPr lang="ru-RU" sz="3200" b="1" dirty="0">
              <a:effectLst>
                <a:outerShdw blurRad="38100" dist="38100" dir="2700000" algn="tl">
                  <a:srgbClr val="000000">
                    <a:alpha val="43137"/>
                  </a:srgbClr>
                </a:outerShdw>
              </a:effectLst>
            </a:endParaRPr>
          </a:p>
          <a:p>
            <a:pPr algn="ctr"/>
            <a:endParaRPr lang="ru-RU" sz="3200" b="1" dirty="0">
              <a:effectLst>
                <a:outerShdw blurRad="38100" dist="38100" dir="2700000" algn="tl">
                  <a:srgbClr val="000000">
                    <a:alpha val="43137"/>
                  </a:srgbClr>
                </a:outerShdw>
              </a:effectLst>
            </a:endParaRPr>
          </a:p>
          <a:p>
            <a:pPr algn="ctr"/>
            <a:endParaRPr lang="ru-RU" sz="3200" b="1" dirty="0">
              <a:effectLst>
                <a:outerShdw blurRad="38100" dist="38100" dir="2700000" algn="tl">
                  <a:srgbClr val="000000">
                    <a:alpha val="43137"/>
                  </a:srgbClr>
                </a:outerShdw>
              </a:effectLst>
            </a:endParaRPr>
          </a:p>
          <a:p>
            <a:pPr algn="ctr"/>
            <a:endParaRPr lang="ru-RU" sz="3200" b="1" dirty="0">
              <a:effectLst>
                <a:outerShdw blurRad="38100" dist="38100" dir="2700000" algn="tl">
                  <a:srgbClr val="000000">
                    <a:alpha val="43137"/>
                  </a:srgbClr>
                </a:outerShdw>
              </a:effectLst>
            </a:endParaRPr>
          </a:p>
          <a:p>
            <a:pPr algn="ctr"/>
            <a:endParaRPr lang="ru-RU" sz="3200" b="1" dirty="0">
              <a:effectLst>
                <a:outerShdw blurRad="38100" dist="38100" dir="2700000" algn="tl">
                  <a:srgbClr val="000000">
                    <a:alpha val="43137"/>
                  </a:srgbClr>
                </a:outerShdw>
              </a:effectLst>
            </a:endParaRPr>
          </a:p>
          <a:p>
            <a:pPr algn="ctr"/>
            <a:r>
              <a:rPr lang="ru-RU" sz="1600" dirty="0"/>
              <a:t>Подготовила Катаева Д.А.</a:t>
            </a:r>
          </a:p>
          <a:p>
            <a:pPr algn="ctr"/>
            <a:r>
              <a:rPr lang="ru-RU" sz="1600" dirty="0"/>
              <a:t>Воспитатель МБДОУ – детский сад № 419</a:t>
            </a:r>
          </a:p>
        </p:txBody>
      </p:sp>
      <p:sp>
        <p:nvSpPr>
          <p:cNvPr id="3" name="Прямоугольник 2"/>
          <p:cNvSpPr/>
          <p:nvPr/>
        </p:nvSpPr>
        <p:spPr>
          <a:xfrm>
            <a:off x="4800418" y="548680"/>
            <a:ext cx="4164070" cy="3416320"/>
          </a:xfrm>
          <a:prstGeom prst="rect">
            <a:avLst/>
          </a:prstGeom>
        </p:spPr>
        <p:txBody>
          <a:bodyPr wrap="square">
            <a:spAutoFit/>
          </a:bodyPr>
          <a:lstStyle/>
          <a:p>
            <a:r>
              <a:rPr lang="ru-RU" dirty="0"/>
              <a:t>Пособие предназначено для воспитателей и родителей. В пособии представлены беседы, рассказы, стихотворения посвященные Великой Отечественной войне помогающие детям рассказывать о Дне Победы, в Великой Отечественной Войне, о героях войны, как ветеранах, так и о детях войны, о том как народ благодаря мужеству, любви к Родине отстоял мир. </a:t>
            </a:r>
            <a:r>
              <a:rPr lang="ru-RU" b="1" i="1" dirty="0"/>
              <a:t>Дети должны стать настоящими патриотами своей страны.</a:t>
            </a:r>
          </a:p>
        </p:txBody>
      </p:sp>
    </p:spTree>
    <p:extLst>
      <p:ext uri="{BB962C8B-B14F-4D97-AF65-F5344CB8AC3E}">
        <p14:creationId xmlns:p14="http://schemas.microsoft.com/office/powerpoint/2010/main" val="43465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528417" y="628233"/>
            <a:ext cx="3960440" cy="5601533"/>
          </a:xfrm>
          <a:prstGeom prst="rect">
            <a:avLst/>
          </a:prstGeom>
        </p:spPr>
        <p:txBody>
          <a:bodyPr wrap="square">
            <a:spAutoFit/>
          </a:bodyPr>
          <a:lstStyle/>
          <a:p>
            <a:pPr algn="ctr"/>
            <a:r>
              <a:rPr lang="ru-RU" sz="2000" b="1" u="sng" dirty="0"/>
              <a:t>Ещё тогда нас не было на свете</a:t>
            </a:r>
          </a:p>
          <a:p>
            <a:endParaRPr lang="ru-RU" dirty="0"/>
          </a:p>
          <a:p>
            <a:r>
              <a:rPr lang="ru-RU" dirty="0"/>
              <a:t>Ещё тогда нас не было на свете,</a:t>
            </a:r>
          </a:p>
          <a:p>
            <a:r>
              <a:rPr lang="ru-RU" dirty="0"/>
              <a:t>Когда гремел салют из края в край.</a:t>
            </a:r>
          </a:p>
          <a:p>
            <a:r>
              <a:rPr lang="ru-RU" dirty="0"/>
              <a:t>Солдаты, подарили вы планете</a:t>
            </a:r>
          </a:p>
          <a:p>
            <a:r>
              <a:rPr lang="ru-RU" dirty="0"/>
              <a:t>Великий Май, победный Май!</a:t>
            </a:r>
          </a:p>
          <a:p>
            <a:r>
              <a:rPr lang="ru-RU" dirty="0"/>
              <a:t>Ещё тогда нас не было на свете,</a:t>
            </a:r>
          </a:p>
          <a:p>
            <a:r>
              <a:rPr lang="ru-RU" dirty="0"/>
              <a:t>Когда в военной буре огневой,</a:t>
            </a:r>
          </a:p>
          <a:p>
            <a:r>
              <a:rPr lang="ru-RU" dirty="0"/>
              <a:t>Судьбу решая будущих столетий,</a:t>
            </a:r>
          </a:p>
          <a:p>
            <a:r>
              <a:rPr lang="ru-RU" dirty="0"/>
              <a:t>Вы бой вели, священный бой!</a:t>
            </a:r>
          </a:p>
          <a:p>
            <a:r>
              <a:rPr lang="ru-RU" dirty="0"/>
              <a:t>Ещё тогда нас не было на свете,</a:t>
            </a:r>
          </a:p>
          <a:p>
            <a:r>
              <a:rPr lang="ru-RU" dirty="0"/>
              <a:t>Когда с Победой вы домой пришли.</a:t>
            </a:r>
          </a:p>
          <a:p>
            <a:r>
              <a:rPr lang="ru-RU" dirty="0"/>
              <a:t>Солдаты Мая, слава вам навеки</a:t>
            </a:r>
          </a:p>
          <a:p>
            <a:r>
              <a:rPr lang="ru-RU" dirty="0"/>
              <a:t>От всей земли, от всей земли!</a:t>
            </a:r>
          </a:p>
          <a:p>
            <a:r>
              <a:rPr lang="ru-RU" dirty="0"/>
              <a:t>Благодарим, солдаты, вас</a:t>
            </a:r>
          </a:p>
          <a:p>
            <a:r>
              <a:rPr lang="ru-RU" dirty="0"/>
              <a:t>За жизнь, за детство и весну,</a:t>
            </a:r>
          </a:p>
          <a:p>
            <a:r>
              <a:rPr lang="ru-RU" dirty="0"/>
              <a:t>За тишину, за мирный дом,</a:t>
            </a:r>
          </a:p>
          <a:p>
            <a:r>
              <a:rPr lang="ru-RU" dirty="0"/>
              <a:t>За мир, в котором мы живём!</a:t>
            </a:r>
          </a:p>
          <a:p>
            <a:r>
              <a:rPr lang="ru-RU" sz="1400" dirty="0"/>
              <a:t>Автор: М. О. </a:t>
            </a:r>
            <a:r>
              <a:rPr lang="ru-RU" sz="1400" dirty="0" err="1"/>
              <a:t>Владимов</a:t>
            </a:r>
            <a:endParaRPr lang="ru-RU" sz="1400" dirty="0"/>
          </a:p>
          <a:p>
            <a:endParaRPr lang="ru-RU" dirty="0"/>
          </a:p>
        </p:txBody>
      </p:sp>
      <p:sp>
        <p:nvSpPr>
          <p:cNvPr id="3" name="Прямоугольник 2"/>
          <p:cNvSpPr/>
          <p:nvPr/>
        </p:nvSpPr>
        <p:spPr>
          <a:xfrm>
            <a:off x="4716016" y="614479"/>
            <a:ext cx="4298911" cy="5847755"/>
          </a:xfrm>
          <a:prstGeom prst="rect">
            <a:avLst/>
          </a:prstGeom>
        </p:spPr>
        <p:txBody>
          <a:bodyPr wrap="square">
            <a:spAutoFit/>
          </a:bodyPr>
          <a:lstStyle/>
          <a:p>
            <a:pPr algn="ctr"/>
            <a:r>
              <a:rPr lang="ru-RU" sz="2000" b="1" u="sng" dirty="0"/>
              <a:t>Солдаты</a:t>
            </a:r>
          </a:p>
          <a:p>
            <a:endParaRPr lang="ru-RU" dirty="0"/>
          </a:p>
          <a:p>
            <a:r>
              <a:rPr lang="ru-RU" dirty="0"/>
              <a:t>Солнце скрылось за горою,</a:t>
            </a:r>
          </a:p>
          <a:p>
            <a:r>
              <a:rPr lang="ru-RU" dirty="0"/>
              <a:t>Затуманились речные перекаты,</a:t>
            </a:r>
          </a:p>
          <a:p>
            <a:r>
              <a:rPr lang="ru-RU" dirty="0"/>
              <a:t>А дорогою степною</a:t>
            </a:r>
          </a:p>
          <a:p>
            <a:r>
              <a:rPr lang="ru-RU" dirty="0"/>
              <a:t>Шли с войны домой советские солдаты.</a:t>
            </a:r>
          </a:p>
          <a:p>
            <a:r>
              <a:rPr lang="ru-RU" dirty="0"/>
              <a:t>От жары, от злого зноя</a:t>
            </a:r>
          </a:p>
          <a:p>
            <a:r>
              <a:rPr lang="ru-RU" dirty="0"/>
              <a:t>Гимнастёрки на плечах по выгорали;</a:t>
            </a:r>
          </a:p>
          <a:p>
            <a:r>
              <a:rPr lang="ru-RU" dirty="0"/>
              <a:t>Своё знамя боевое</a:t>
            </a:r>
          </a:p>
          <a:p>
            <a:r>
              <a:rPr lang="ru-RU" dirty="0"/>
              <a:t>От врагов солдаты сердцем заслоняли.</a:t>
            </a:r>
          </a:p>
          <a:p>
            <a:r>
              <a:rPr lang="ru-RU" dirty="0"/>
              <a:t>Они жизни не щадили,</a:t>
            </a:r>
          </a:p>
          <a:p>
            <a:r>
              <a:rPr lang="ru-RU" dirty="0"/>
              <a:t>Защищая отчий край — страну родную;</a:t>
            </a:r>
          </a:p>
          <a:p>
            <a:r>
              <a:rPr lang="ru-RU" dirty="0"/>
              <a:t>Одолели, победили</a:t>
            </a:r>
          </a:p>
          <a:p>
            <a:r>
              <a:rPr lang="ru-RU" dirty="0"/>
              <a:t>Всех врагов в боях за Родину святую.</a:t>
            </a:r>
          </a:p>
          <a:p>
            <a:r>
              <a:rPr lang="ru-RU" dirty="0"/>
              <a:t>Солнце скрылось за горою,</a:t>
            </a:r>
          </a:p>
          <a:p>
            <a:r>
              <a:rPr lang="ru-RU" dirty="0"/>
              <a:t>Затуманились речные перекаты,</a:t>
            </a:r>
          </a:p>
          <a:p>
            <a:r>
              <a:rPr lang="ru-RU" dirty="0"/>
              <a:t>А дорогою степною</a:t>
            </a:r>
          </a:p>
          <a:p>
            <a:r>
              <a:rPr lang="ru-RU" dirty="0"/>
              <a:t>Шли с войны домой советские солдаты.</a:t>
            </a:r>
          </a:p>
          <a:p>
            <a:r>
              <a:rPr lang="ru-RU" sz="1400" dirty="0"/>
              <a:t>Автор: А. А. Коваленков</a:t>
            </a:r>
          </a:p>
          <a:p>
            <a:endParaRPr lang="ru-RU" dirty="0"/>
          </a:p>
          <a:p>
            <a:endParaRPr lang="ru-RU" dirty="0"/>
          </a:p>
        </p:txBody>
      </p:sp>
    </p:spTree>
    <p:extLst>
      <p:ext uri="{BB962C8B-B14F-4D97-AF65-F5344CB8AC3E}">
        <p14:creationId xmlns:p14="http://schemas.microsoft.com/office/powerpoint/2010/main" val="298844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300426" y="476672"/>
            <a:ext cx="4248472" cy="6186309"/>
          </a:xfrm>
          <a:prstGeom prst="rect">
            <a:avLst/>
          </a:prstGeom>
        </p:spPr>
        <p:txBody>
          <a:bodyPr wrap="square">
            <a:spAutoFit/>
          </a:bodyPr>
          <a:lstStyle/>
          <a:p>
            <a:pPr algn="ctr"/>
            <a:r>
              <a:rPr lang="ru-RU" sz="2000" b="1" u="sng" dirty="0"/>
              <a:t>Кто был на войне</a:t>
            </a:r>
          </a:p>
          <a:p>
            <a:endParaRPr lang="ru-RU" dirty="0"/>
          </a:p>
          <a:p>
            <a:r>
              <a:rPr lang="ru-RU" dirty="0"/>
              <a:t>Дочь обратилась однажды ко мне:</a:t>
            </a:r>
          </a:p>
          <a:p>
            <a:r>
              <a:rPr lang="ru-RU" dirty="0"/>
              <a:t>— Папа, скажи мне, кто был на войне?</a:t>
            </a:r>
          </a:p>
          <a:p>
            <a:r>
              <a:rPr lang="ru-RU" dirty="0"/>
              <a:t>— Дедушка Лёня — военный пилот —</a:t>
            </a:r>
          </a:p>
          <a:p>
            <a:r>
              <a:rPr lang="ru-RU" dirty="0"/>
              <a:t>В небе водил боевой самолёт.</a:t>
            </a:r>
          </a:p>
          <a:p>
            <a:r>
              <a:rPr lang="ru-RU" dirty="0"/>
              <a:t>Дедушка Женя десантником был.</a:t>
            </a:r>
          </a:p>
          <a:p>
            <a:r>
              <a:rPr lang="ru-RU" dirty="0"/>
              <a:t>Он вспоминать о войне не любил</a:t>
            </a:r>
          </a:p>
          <a:p>
            <a:r>
              <a:rPr lang="ru-RU" dirty="0"/>
              <a:t>И отвечал на вопросы мои:</a:t>
            </a:r>
          </a:p>
          <a:p>
            <a:r>
              <a:rPr lang="ru-RU" dirty="0"/>
              <a:t>— Очень тяжёлые были бои.</a:t>
            </a:r>
          </a:p>
          <a:p>
            <a:r>
              <a:rPr lang="ru-RU" dirty="0"/>
              <a:t>Бабушка Соня трудилась врачом,</a:t>
            </a:r>
          </a:p>
          <a:p>
            <a:r>
              <a:rPr lang="ru-RU" dirty="0"/>
              <a:t>Жизни спасала бойцам под огнём.</a:t>
            </a:r>
          </a:p>
          <a:p>
            <a:r>
              <a:rPr lang="ru-RU" dirty="0"/>
              <a:t>Прадед Алёша холодной зимой</a:t>
            </a:r>
          </a:p>
          <a:p>
            <a:r>
              <a:rPr lang="ru-RU" dirty="0"/>
              <a:t>Бился с врагами под самой Москвой.</a:t>
            </a:r>
          </a:p>
          <a:p>
            <a:r>
              <a:rPr lang="ru-RU" dirty="0"/>
              <a:t>Прадед Аркадий погиб на войне.</a:t>
            </a:r>
          </a:p>
          <a:p>
            <a:r>
              <a:rPr lang="ru-RU" dirty="0"/>
              <a:t>Родине все послужили вполне.</a:t>
            </a:r>
          </a:p>
          <a:p>
            <a:r>
              <a:rPr lang="ru-RU" dirty="0"/>
              <a:t>Много с войны не вернулось людей.</a:t>
            </a:r>
          </a:p>
          <a:p>
            <a:r>
              <a:rPr lang="ru-RU" dirty="0"/>
              <a:t>Легче ответить, кто не был на ней.</a:t>
            </a:r>
          </a:p>
          <a:p>
            <a:endParaRPr lang="ru-RU" dirty="0"/>
          </a:p>
          <a:p>
            <a:endParaRPr lang="ru-RU" dirty="0"/>
          </a:p>
          <a:p>
            <a:endParaRPr lang="ru-RU" dirty="0"/>
          </a:p>
          <a:p>
            <a:r>
              <a:rPr lang="ru-RU" dirty="0"/>
              <a:t> </a:t>
            </a:r>
          </a:p>
        </p:txBody>
      </p:sp>
      <p:sp>
        <p:nvSpPr>
          <p:cNvPr id="3" name="Прямоугольник 2"/>
          <p:cNvSpPr/>
          <p:nvPr/>
        </p:nvSpPr>
        <p:spPr>
          <a:xfrm>
            <a:off x="5025617" y="511885"/>
            <a:ext cx="3798168" cy="5386090"/>
          </a:xfrm>
          <a:prstGeom prst="rect">
            <a:avLst/>
          </a:prstGeom>
        </p:spPr>
        <p:txBody>
          <a:bodyPr wrap="square">
            <a:spAutoFit/>
          </a:bodyPr>
          <a:lstStyle/>
          <a:p>
            <a:pPr algn="ctr"/>
            <a:r>
              <a:rPr lang="ru-RU" sz="2000" b="1" u="sng" dirty="0"/>
              <a:t>День Победы! </a:t>
            </a:r>
          </a:p>
          <a:p>
            <a:endParaRPr lang="ru-RU" dirty="0"/>
          </a:p>
          <a:p>
            <a:endParaRPr lang="ru-RU" dirty="0"/>
          </a:p>
          <a:p>
            <a:r>
              <a:rPr lang="ru-RU" dirty="0"/>
              <a:t>День Победы! </a:t>
            </a:r>
          </a:p>
          <a:p>
            <a:r>
              <a:rPr lang="ru-RU" dirty="0"/>
              <a:t>День Победы! </a:t>
            </a:r>
          </a:p>
          <a:p>
            <a:r>
              <a:rPr lang="ru-RU" dirty="0"/>
              <a:t>На парад мы все идём. </a:t>
            </a:r>
          </a:p>
          <a:p>
            <a:r>
              <a:rPr lang="ru-RU" dirty="0"/>
              <a:t>День Победы! </a:t>
            </a:r>
          </a:p>
          <a:p>
            <a:r>
              <a:rPr lang="ru-RU" dirty="0"/>
              <a:t>День Победы! </a:t>
            </a:r>
          </a:p>
          <a:p>
            <a:r>
              <a:rPr lang="ru-RU" dirty="0"/>
              <a:t>Красные флажки несём. </a:t>
            </a:r>
          </a:p>
          <a:p>
            <a:r>
              <a:rPr lang="ru-RU" dirty="0"/>
              <a:t>День Победы! </a:t>
            </a:r>
          </a:p>
          <a:p>
            <a:r>
              <a:rPr lang="ru-RU" dirty="0"/>
              <a:t>День Победы </a:t>
            </a:r>
          </a:p>
          <a:p>
            <a:r>
              <a:rPr lang="ru-RU" dirty="0"/>
              <a:t>Отмечает вся страна! </a:t>
            </a:r>
          </a:p>
          <a:p>
            <a:r>
              <a:rPr lang="ru-RU" dirty="0"/>
              <a:t>День Победы! </a:t>
            </a:r>
          </a:p>
          <a:p>
            <a:r>
              <a:rPr lang="ru-RU" dirty="0"/>
              <a:t>День Победы! </a:t>
            </a:r>
          </a:p>
          <a:p>
            <a:r>
              <a:rPr lang="ru-RU" dirty="0"/>
              <a:t>Ведь она у нас одна! </a:t>
            </a:r>
          </a:p>
          <a:p>
            <a:r>
              <a:rPr lang="ru-RU" dirty="0"/>
              <a:t>Мы несём флажки с цветами. </a:t>
            </a:r>
          </a:p>
          <a:p>
            <a:r>
              <a:rPr lang="ru-RU" dirty="0"/>
              <a:t>В самый мирный день в году. </a:t>
            </a:r>
          </a:p>
          <a:p>
            <a:r>
              <a:rPr lang="ru-RU" dirty="0"/>
              <a:t>Никогда не знайте, дети, </a:t>
            </a:r>
          </a:p>
          <a:p>
            <a:r>
              <a:rPr lang="ru-RU" dirty="0"/>
              <a:t>Про войну и про беду! </a:t>
            </a:r>
          </a:p>
        </p:txBody>
      </p:sp>
      <p:sp>
        <p:nvSpPr>
          <p:cNvPr id="5" name="Прямоугольник 4"/>
          <p:cNvSpPr/>
          <p:nvPr/>
        </p:nvSpPr>
        <p:spPr>
          <a:xfrm>
            <a:off x="2707770" y="107731"/>
            <a:ext cx="1469698" cy="307777"/>
          </a:xfrm>
          <a:prstGeom prst="rect">
            <a:avLst/>
          </a:prstGeom>
        </p:spPr>
        <p:txBody>
          <a:bodyPr wrap="none">
            <a:spAutoFit/>
          </a:bodyPr>
          <a:lstStyle/>
          <a:p>
            <a:r>
              <a:rPr lang="ru-RU" sz="1400" dirty="0"/>
              <a:t>Татьяна Шапиро </a:t>
            </a:r>
          </a:p>
        </p:txBody>
      </p:sp>
    </p:spTree>
    <p:extLst>
      <p:ext uri="{BB962C8B-B14F-4D97-AF65-F5344CB8AC3E}">
        <p14:creationId xmlns:p14="http://schemas.microsoft.com/office/powerpoint/2010/main" val="317429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88640"/>
            <a:ext cx="4464496" cy="6863417"/>
          </a:xfrm>
          <a:prstGeom prst="rect">
            <a:avLst/>
          </a:prstGeom>
        </p:spPr>
        <p:txBody>
          <a:bodyPr wrap="square">
            <a:spAutoFit/>
          </a:bodyPr>
          <a:lstStyle/>
          <a:p>
            <a:pPr algn="ctr"/>
            <a:r>
              <a:rPr lang="ru-RU" sz="2400" b="1" dirty="0">
                <a:effectLst>
                  <a:outerShdw blurRad="38100" dist="38100" dir="2700000" algn="tl">
                    <a:srgbClr val="000000">
                      <a:alpha val="43137"/>
                    </a:srgbClr>
                  </a:outerShdw>
                </a:effectLst>
              </a:rPr>
              <a:t>Конспект занятия</a:t>
            </a:r>
          </a:p>
          <a:p>
            <a:pPr algn="ctr"/>
            <a:r>
              <a:rPr lang="ru-RU" sz="2000" b="1" u="sng" dirty="0"/>
              <a:t>«Беседа о Дне Победы»</a:t>
            </a:r>
          </a:p>
          <a:p>
            <a:r>
              <a:rPr lang="ru-RU" dirty="0"/>
              <a:t>Программное содержание:</a:t>
            </a:r>
          </a:p>
          <a:p>
            <a:r>
              <a:rPr lang="ru-RU" dirty="0"/>
              <a:t>Закрепить знания детей о том, как защищали свою страну русские люди в годы Великой Отечественной войны, как живущие помнят о них.</a:t>
            </a:r>
          </a:p>
          <a:p>
            <a:r>
              <a:rPr lang="ru-RU" dirty="0"/>
              <a:t>Учить отвечать на вопросы полным предложением, употреблять в речи синонимы, прилагательные.</a:t>
            </a:r>
          </a:p>
          <a:p>
            <a:r>
              <a:rPr lang="ru-RU" dirty="0"/>
              <a:t>Воспитывать уважение, любовь и благодарность к людям, защищающим Родину от врагов, ветеранам войны, заботиться о них.</a:t>
            </a:r>
          </a:p>
          <a:p>
            <a:r>
              <a:rPr lang="ru-RU" dirty="0"/>
              <a:t>Активизация слов: боец, воин, ветераны, доблестный, бесстрашный.</a:t>
            </a:r>
          </a:p>
          <a:p>
            <a:r>
              <a:rPr lang="ru-RU" dirty="0"/>
              <a:t>Предшествующая работа: Чтение рассказов: С. </a:t>
            </a:r>
            <a:r>
              <a:rPr lang="ru-RU" dirty="0" err="1"/>
              <a:t>Баруздин</a:t>
            </a:r>
            <a:r>
              <a:rPr lang="ru-RU" dirty="0"/>
              <a:t> «За Родину», «Слава», В. Твардовский «Рассказ танкиста»; заучивание стихотворения Т. Белозерова «День Победы», рассматривание репродукций, иллюстраций, наборов открыток о войне.</a:t>
            </a:r>
          </a:p>
          <a:p>
            <a:endParaRPr lang="ru-RU" dirty="0"/>
          </a:p>
        </p:txBody>
      </p:sp>
      <p:sp>
        <p:nvSpPr>
          <p:cNvPr id="3" name="Прямоугольник 2"/>
          <p:cNvSpPr/>
          <p:nvPr/>
        </p:nvSpPr>
        <p:spPr>
          <a:xfrm>
            <a:off x="4427984" y="-11548664"/>
            <a:ext cx="4572000" cy="2862322"/>
          </a:xfrm>
          <a:prstGeom prst="rect">
            <a:avLst/>
          </a:prstGeom>
        </p:spPr>
        <p:txBody>
          <a:bodyPr>
            <a:spAutoFit/>
          </a:bodyPr>
          <a:lstStyle/>
          <a:p>
            <a:r>
              <a:rPr lang="ru-RU" dirty="0"/>
              <a:t>Подготовка к занятию: Подготовили выставку с иллюстрациями, изображающими сражения Великой Отечественной войны, героев войны, о праздновании Дня Победы, подготовила текст стихотворения «Рассказ танкиста», аудиозаписи: «Священная война» и «Оркестровая сюита №3 ре-мажор» И.С. Бах, иллюстрации с изображением медалей.</a:t>
            </a:r>
          </a:p>
        </p:txBody>
      </p:sp>
      <p:sp>
        <p:nvSpPr>
          <p:cNvPr id="5" name="Прямоугольник 4"/>
          <p:cNvSpPr/>
          <p:nvPr/>
        </p:nvSpPr>
        <p:spPr>
          <a:xfrm>
            <a:off x="4644008" y="-26980"/>
            <a:ext cx="4608512" cy="6740307"/>
          </a:xfrm>
          <a:prstGeom prst="rect">
            <a:avLst/>
          </a:prstGeom>
        </p:spPr>
        <p:txBody>
          <a:bodyPr wrap="square">
            <a:spAutoFit/>
          </a:bodyPr>
          <a:lstStyle/>
          <a:p>
            <a:r>
              <a:rPr lang="ru-RU" i="1" u="sng" dirty="0"/>
              <a:t>Ход занятия:</a:t>
            </a:r>
          </a:p>
          <a:p>
            <a:pPr algn="ctr"/>
            <a:r>
              <a:rPr lang="ru-RU" dirty="0"/>
              <a:t>9 мая – самый главный праздник, отмечающийся в нашей стране. Что это за праздник? (День Победы). А кто помнит, что это за победа? Над кем? (Над фашистами). Правильно дети. Это была страшная и долгая война. Она длилась целых четыре года. Ранним июньским утром фашистская Германия напала на нашу мирную страну. Фашисты хотели захватить нашу страну и превратить наш народ в рабов. Все поднялись на защиту Родины, и наша армия, и женщины, и старики, даже дети. Послушайте песню, которая призывала народ сражаться с врагом, называется она </a:t>
            </a:r>
            <a:r>
              <a:rPr lang="ru-RU" b="1" i="1" dirty="0"/>
              <a:t>«Священная война».</a:t>
            </a:r>
          </a:p>
          <a:p>
            <a:r>
              <a:rPr lang="ru-RU" i="1" dirty="0"/>
              <a:t>Вставай, страна огромная</a:t>
            </a:r>
          </a:p>
          <a:p>
            <a:r>
              <a:rPr lang="ru-RU" i="1" dirty="0"/>
              <a:t>Вставай на смертный бой</a:t>
            </a:r>
          </a:p>
          <a:p>
            <a:r>
              <a:rPr lang="ru-RU" i="1" dirty="0"/>
              <a:t>С фашистской силой темною</a:t>
            </a:r>
          </a:p>
          <a:p>
            <a:r>
              <a:rPr lang="ru-RU" i="1" dirty="0"/>
              <a:t>С проклятою ордой.</a:t>
            </a:r>
          </a:p>
          <a:p>
            <a:r>
              <a:rPr lang="ru-RU" i="1" dirty="0"/>
              <a:t>Пусть ярость благородная</a:t>
            </a:r>
          </a:p>
          <a:p>
            <a:r>
              <a:rPr lang="ru-RU" i="1" dirty="0"/>
              <a:t>Вскипает, как волна</a:t>
            </a:r>
          </a:p>
          <a:p>
            <a:r>
              <a:rPr lang="ru-RU" i="1" dirty="0"/>
              <a:t>Идет война народная</a:t>
            </a:r>
          </a:p>
          <a:p>
            <a:r>
              <a:rPr lang="ru-RU" i="1" dirty="0"/>
              <a:t>Священная война.</a:t>
            </a:r>
          </a:p>
        </p:txBody>
      </p:sp>
    </p:spTree>
    <p:extLst>
      <p:ext uri="{BB962C8B-B14F-4D97-AF65-F5344CB8AC3E}">
        <p14:creationId xmlns:p14="http://schemas.microsoft.com/office/powerpoint/2010/main" val="13342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07504" y="91748"/>
            <a:ext cx="4441394" cy="7294305"/>
          </a:xfrm>
          <a:prstGeom prst="rect">
            <a:avLst/>
          </a:prstGeom>
        </p:spPr>
        <p:txBody>
          <a:bodyPr wrap="square">
            <a:spAutoFit/>
          </a:bodyPr>
          <a:lstStyle/>
          <a:p>
            <a:r>
              <a:rPr lang="ru-RU" dirty="0"/>
              <a:t>Как называлась эта война? Кто победил в этой войне? Когда закончилась война?</a:t>
            </a:r>
          </a:p>
          <a:p>
            <a:r>
              <a:rPr lang="ru-RU" dirty="0"/>
              <a:t>В самом начале войны фашисты очень близко подошли к Москве – столице нашей Родины. Но наши храбрые воины не пустили фашистов к Москве, а сами перешли в наступление. Трудной, тяжелой и страшной была эта война, много людей погибло в ней. Но наступил долгожданный день Победы. Наши доблестные воины прогнали фашистов и сами пришли к Берлину. Это случилось 9 мая 1945 года. И тех пор каждый житель нашей страны, жители других стран отмечают этот праздник.</a:t>
            </a:r>
          </a:p>
          <a:p>
            <a:r>
              <a:rPr lang="ru-RU" b="1" i="1" dirty="0"/>
              <a:t>Майский праздник – День Победы</a:t>
            </a:r>
          </a:p>
          <a:p>
            <a:r>
              <a:rPr lang="ru-RU" i="1" dirty="0"/>
              <a:t>Отмечает вся страна</a:t>
            </a:r>
          </a:p>
          <a:p>
            <a:r>
              <a:rPr lang="ru-RU" i="1" dirty="0"/>
              <a:t>Надевают наши деды</a:t>
            </a:r>
          </a:p>
          <a:p>
            <a:r>
              <a:rPr lang="ru-RU" i="1" dirty="0"/>
              <a:t>Боевые ордена.</a:t>
            </a:r>
          </a:p>
          <a:p>
            <a:r>
              <a:rPr lang="ru-RU" i="1" dirty="0"/>
              <a:t>Их с утра зовет дорога</a:t>
            </a:r>
          </a:p>
          <a:p>
            <a:r>
              <a:rPr lang="ru-RU" i="1" dirty="0"/>
              <a:t>На торжественный парад.</a:t>
            </a:r>
          </a:p>
          <a:p>
            <a:r>
              <a:rPr lang="ru-RU" i="1" dirty="0"/>
              <a:t>И задумчиво с порога</a:t>
            </a:r>
          </a:p>
          <a:p>
            <a:r>
              <a:rPr lang="ru-RU" i="1" dirty="0"/>
              <a:t>Вслед им бабушки глядят.</a:t>
            </a:r>
          </a:p>
          <a:p>
            <a:r>
              <a:rPr lang="ru-RU" sz="1400" dirty="0"/>
              <a:t>(</a:t>
            </a:r>
            <a:r>
              <a:rPr lang="ru-RU" sz="1400" dirty="0" err="1"/>
              <a:t>Т.Белозеров</a:t>
            </a:r>
            <a:r>
              <a:rPr lang="ru-RU" sz="1400" dirty="0"/>
              <a:t>)</a:t>
            </a:r>
          </a:p>
          <a:p>
            <a:endParaRPr lang="ru-RU" dirty="0"/>
          </a:p>
          <a:p>
            <a:endParaRPr lang="ru-RU" dirty="0"/>
          </a:p>
        </p:txBody>
      </p:sp>
      <p:sp>
        <p:nvSpPr>
          <p:cNvPr id="3" name="Прямоугольник 2"/>
          <p:cNvSpPr/>
          <p:nvPr/>
        </p:nvSpPr>
        <p:spPr>
          <a:xfrm>
            <a:off x="4788024" y="188640"/>
            <a:ext cx="4086200" cy="5632311"/>
          </a:xfrm>
          <a:prstGeom prst="rect">
            <a:avLst/>
          </a:prstGeom>
        </p:spPr>
        <p:txBody>
          <a:bodyPr wrap="square">
            <a:spAutoFit/>
          </a:bodyPr>
          <a:lstStyle/>
          <a:p>
            <a:r>
              <a:rPr lang="ru-RU" dirty="0"/>
              <a:t>Много подвигов совершили воины и простые люди в годы Великой Отечественной войны. За это правительство нашей страны награждало их боевыми орденами и медалями. Самой главной наградой была Золотая звезда, были еще Орден Красного знамени, орден «Красной звезды»; медаль «За отвагу»; орден Славы. (демонстрационный показ иллюстраций)</a:t>
            </a:r>
          </a:p>
          <a:p>
            <a:r>
              <a:rPr lang="ru-RU" dirty="0"/>
              <a:t>Много было таких людей, потому что наш народ мужественно сражался и победил. Но не все дожили до Великой Победы. Чтобы никто не забыл доблестных героев и их подвиги по всей стране было сооружено много памятников в память о героях войны, братские могилы, в которых были захоронены погибшие в боях воины. </a:t>
            </a:r>
          </a:p>
        </p:txBody>
      </p:sp>
    </p:spTree>
    <p:extLst>
      <p:ext uri="{BB962C8B-B14F-4D97-AF65-F5344CB8AC3E}">
        <p14:creationId xmlns:p14="http://schemas.microsoft.com/office/powerpoint/2010/main" val="139335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88640"/>
            <a:ext cx="4572000" cy="5232202"/>
          </a:xfrm>
          <a:prstGeom prst="rect">
            <a:avLst/>
          </a:prstGeom>
        </p:spPr>
        <p:txBody>
          <a:bodyPr>
            <a:spAutoFit/>
          </a:bodyPr>
          <a:lstStyle/>
          <a:p>
            <a:r>
              <a:rPr lang="ru-RU" dirty="0"/>
              <a:t>Давайте вспомним стихотворение </a:t>
            </a:r>
          </a:p>
          <a:p>
            <a:r>
              <a:rPr lang="ru-RU" sz="1400" dirty="0"/>
              <a:t>М. </a:t>
            </a:r>
            <a:r>
              <a:rPr lang="ru-RU" sz="1400" dirty="0" err="1"/>
              <a:t>Иссаковского</a:t>
            </a:r>
            <a:r>
              <a:rPr lang="ru-RU" sz="1400" dirty="0"/>
              <a:t> </a:t>
            </a:r>
          </a:p>
          <a:p>
            <a:pPr algn="ctr"/>
            <a:r>
              <a:rPr lang="ru-RU" sz="2000" b="1" u="sng" dirty="0"/>
              <a:t>«Навек запомни» </a:t>
            </a:r>
          </a:p>
          <a:p>
            <a:r>
              <a:rPr lang="ru-RU" dirty="0"/>
              <a:t>Куда б ни шел, ни ехал ты,</a:t>
            </a:r>
          </a:p>
          <a:p>
            <a:r>
              <a:rPr lang="ru-RU" dirty="0"/>
              <a:t>Но здесь остановись,</a:t>
            </a:r>
          </a:p>
          <a:p>
            <a:r>
              <a:rPr lang="ru-RU" dirty="0"/>
              <a:t>Могиле этой дорогой</a:t>
            </a:r>
          </a:p>
          <a:p>
            <a:r>
              <a:rPr lang="ru-RU" dirty="0"/>
              <a:t>Всем сердцем поклонись.</a:t>
            </a:r>
          </a:p>
          <a:p>
            <a:r>
              <a:rPr lang="ru-RU" dirty="0"/>
              <a:t>Кто б ни был ты – рыбак, шахтер,</a:t>
            </a:r>
          </a:p>
          <a:p>
            <a:r>
              <a:rPr lang="ru-RU" dirty="0"/>
              <a:t>Ученый иль пастух, -</a:t>
            </a:r>
          </a:p>
          <a:p>
            <a:r>
              <a:rPr lang="ru-RU" dirty="0"/>
              <a:t>Навек запомни – здесь лежит</a:t>
            </a:r>
          </a:p>
          <a:p>
            <a:r>
              <a:rPr lang="ru-RU" dirty="0"/>
              <a:t>Твой самый лучший друг.</a:t>
            </a:r>
          </a:p>
          <a:p>
            <a:r>
              <a:rPr lang="ru-RU" dirty="0"/>
              <a:t>И для тебя и для меня</a:t>
            </a:r>
          </a:p>
          <a:p>
            <a:r>
              <a:rPr lang="ru-RU" dirty="0"/>
              <a:t>Он сделал все, что мог.</a:t>
            </a:r>
          </a:p>
          <a:p>
            <a:r>
              <a:rPr lang="ru-RU" dirty="0"/>
              <a:t>Себя в бою не пожалел,</a:t>
            </a:r>
          </a:p>
          <a:p>
            <a:r>
              <a:rPr lang="ru-RU" dirty="0"/>
              <a:t>А Родину сберег.</a:t>
            </a:r>
          </a:p>
          <a:p>
            <a:endParaRPr lang="ru-RU" dirty="0"/>
          </a:p>
          <a:p>
            <a:pPr algn="ctr"/>
            <a:r>
              <a:rPr lang="ru-RU" sz="2400" i="1" dirty="0"/>
              <a:t>В память о погибших объявляется минута молчания</a:t>
            </a:r>
          </a:p>
        </p:txBody>
      </p:sp>
      <p:sp>
        <p:nvSpPr>
          <p:cNvPr id="3" name="Прямоугольник 2"/>
          <p:cNvSpPr/>
          <p:nvPr/>
        </p:nvSpPr>
        <p:spPr>
          <a:xfrm>
            <a:off x="4739613" y="188640"/>
            <a:ext cx="4279147" cy="3970318"/>
          </a:xfrm>
          <a:prstGeom prst="rect">
            <a:avLst/>
          </a:prstGeom>
        </p:spPr>
        <p:txBody>
          <a:bodyPr wrap="square">
            <a:spAutoFit/>
          </a:bodyPr>
          <a:lstStyle/>
          <a:p>
            <a:r>
              <a:rPr lang="ru-RU" dirty="0"/>
              <a:t>В нашем городе тоже свято чтут и берегут память о героях войны. В центре города на площади горит вечный огонь о людях, погибших в сражениях в годы Великой Отечественной войны.</a:t>
            </a:r>
          </a:p>
          <a:p>
            <a:r>
              <a:rPr lang="ru-RU" dirty="0"/>
              <a:t>Но мало остается участников войны: много лет прошло со дня Победы. Наше правительство заботиться о своих героях, помогает им. Вы тоже должны с уважением и благодарностью относиться к участникам войны и ко всем пожилым людям. Они защищали нашу Родину и сберегли мир на Земле. А Родина у нас одна </a:t>
            </a:r>
          </a:p>
        </p:txBody>
      </p:sp>
    </p:spTree>
    <p:extLst>
      <p:ext uri="{BB962C8B-B14F-4D97-AF65-F5344CB8AC3E}">
        <p14:creationId xmlns:p14="http://schemas.microsoft.com/office/powerpoint/2010/main" val="41884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81957"/>
            <a:ext cx="4225370" cy="5663089"/>
          </a:xfrm>
          <a:prstGeom prst="rect">
            <a:avLst/>
          </a:prstGeom>
        </p:spPr>
        <p:txBody>
          <a:bodyPr wrap="square">
            <a:spAutoFit/>
          </a:bodyPr>
          <a:lstStyle/>
          <a:p>
            <a:r>
              <a:rPr lang="ru-RU" sz="1400" dirty="0" err="1"/>
              <a:t>З.Александровой</a:t>
            </a:r>
            <a:r>
              <a:rPr lang="ru-RU" dirty="0"/>
              <a:t> </a:t>
            </a:r>
          </a:p>
          <a:p>
            <a:pPr algn="ctr"/>
            <a:r>
              <a:rPr lang="ru-RU" sz="2000" b="1" u="sng" dirty="0"/>
              <a:t>«Родина»</a:t>
            </a:r>
          </a:p>
          <a:p>
            <a:r>
              <a:rPr lang="ru-RU" dirty="0"/>
              <a:t> Если скажут слово Родина</a:t>
            </a:r>
          </a:p>
          <a:p>
            <a:r>
              <a:rPr lang="ru-RU" dirty="0"/>
              <a:t>Сразу в памяти встает</a:t>
            </a:r>
          </a:p>
          <a:p>
            <a:r>
              <a:rPr lang="ru-RU" dirty="0"/>
              <a:t>Старый дом, в саду смородина,</a:t>
            </a:r>
          </a:p>
          <a:p>
            <a:r>
              <a:rPr lang="ru-RU" dirty="0"/>
              <a:t>Толстый тополь у ворот.</a:t>
            </a:r>
          </a:p>
          <a:p>
            <a:r>
              <a:rPr lang="ru-RU" dirty="0"/>
              <a:t>У реки березка – скромница</a:t>
            </a:r>
          </a:p>
          <a:p>
            <a:r>
              <a:rPr lang="ru-RU" dirty="0"/>
              <a:t>И ромашковый бугор …</a:t>
            </a:r>
          </a:p>
          <a:p>
            <a:r>
              <a:rPr lang="ru-RU" dirty="0"/>
              <a:t>А другим, наверное, помнится</a:t>
            </a:r>
          </a:p>
          <a:p>
            <a:r>
              <a:rPr lang="ru-RU" dirty="0"/>
              <a:t>Свой родной </a:t>
            </a:r>
            <a:r>
              <a:rPr lang="ru-RU" dirty="0" err="1"/>
              <a:t>суземский</a:t>
            </a:r>
            <a:r>
              <a:rPr lang="ru-RU" dirty="0"/>
              <a:t> двор.</a:t>
            </a:r>
          </a:p>
          <a:p>
            <a:r>
              <a:rPr lang="ru-RU" dirty="0"/>
              <a:t>В лужах первые кораблики,</a:t>
            </a:r>
          </a:p>
          <a:p>
            <a:r>
              <a:rPr lang="ru-RU" dirty="0"/>
              <a:t>Где недавно был каток</a:t>
            </a:r>
          </a:p>
          <a:p>
            <a:r>
              <a:rPr lang="ru-RU" dirty="0"/>
              <a:t>И большой соседней фабрики</a:t>
            </a:r>
          </a:p>
          <a:p>
            <a:r>
              <a:rPr lang="ru-RU" dirty="0"/>
              <a:t>Громкий радостный гудок.</a:t>
            </a:r>
          </a:p>
          <a:p>
            <a:r>
              <a:rPr lang="ru-RU" dirty="0"/>
              <a:t>Или степь от маков красная,</a:t>
            </a:r>
          </a:p>
          <a:p>
            <a:r>
              <a:rPr lang="ru-RU" dirty="0"/>
              <a:t>Золотая целина …</a:t>
            </a:r>
          </a:p>
          <a:p>
            <a:r>
              <a:rPr lang="ru-RU" dirty="0"/>
              <a:t>Родина бывает разная,</a:t>
            </a:r>
          </a:p>
          <a:p>
            <a:r>
              <a:rPr lang="ru-RU" dirty="0"/>
              <a:t>Но у всех она одна!</a:t>
            </a:r>
          </a:p>
          <a:p>
            <a:endParaRPr lang="ru-RU" dirty="0"/>
          </a:p>
          <a:p>
            <a:endParaRPr lang="ru-RU" dirty="0"/>
          </a:p>
        </p:txBody>
      </p:sp>
      <p:sp>
        <p:nvSpPr>
          <p:cNvPr id="3" name="Прямоугольник 2"/>
          <p:cNvSpPr/>
          <p:nvPr/>
        </p:nvSpPr>
        <p:spPr>
          <a:xfrm>
            <a:off x="4932040" y="404663"/>
            <a:ext cx="3744416" cy="1200329"/>
          </a:xfrm>
          <a:prstGeom prst="rect">
            <a:avLst/>
          </a:prstGeom>
        </p:spPr>
        <p:txBody>
          <a:bodyPr wrap="square">
            <a:spAutoFit/>
          </a:bodyPr>
          <a:lstStyle/>
          <a:p>
            <a:r>
              <a:rPr lang="ru-RU" dirty="0"/>
              <a:t>На этом наше занятие окончено. Берегите свою Родину, растите честными и мужественными, смелыми.</a:t>
            </a:r>
          </a:p>
        </p:txBody>
      </p:sp>
    </p:spTree>
    <p:extLst>
      <p:ext uri="{BB962C8B-B14F-4D97-AF65-F5344CB8AC3E}">
        <p14:creationId xmlns:p14="http://schemas.microsoft.com/office/powerpoint/2010/main" val="410096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6" name="Прямоугольник 5"/>
          <p:cNvSpPr/>
          <p:nvPr/>
        </p:nvSpPr>
        <p:spPr>
          <a:xfrm>
            <a:off x="107504" y="113521"/>
            <a:ext cx="4572000" cy="6494085"/>
          </a:xfrm>
          <a:prstGeom prst="rect">
            <a:avLst/>
          </a:prstGeom>
        </p:spPr>
        <p:txBody>
          <a:bodyPr>
            <a:spAutoFit/>
          </a:bodyPr>
          <a:lstStyle/>
          <a:p>
            <a:pPr algn="ctr"/>
            <a:r>
              <a:rPr lang="ru-RU" sz="2800" b="1" dirty="0">
                <a:effectLst>
                  <a:outerShdw blurRad="38100" dist="38100" dir="2700000" algn="tl">
                    <a:srgbClr val="000000">
                      <a:alpha val="43137"/>
                    </a:srgbClr>
                  </a:outerShdw>
                </a:effectLst>
              </a:rPr>
              <a:t>Пословицы и поговорки</a:t>
            </a:r>
          </a:p>
          <a:p>
            <a:pPr algn="ctr"/>
            <a:r>
              <a:rPr lang="ru-RU" sz="2400" b="1" u="sng" dirty="0">
                <a:effectLst>
                  <a:outerShdw blurRad="38100" dist="38100" dir="2700000" algn="tl">
                    <a:srgbClr val="000000">
                      <a:alpha val="43137"/>
                    </a:srgbClr>
                  </a:outerShdw>
                </a:effectLst>
              </a:rPr>
              <a:t>О солдатах</a:t>
            </a:r>
          </a:p>
          <a:p>
            <a:pPr marL="285750" indent="-285750">
              <a:buFont typeface="Wingdings" panose="05000000000000000000" pitchFamily="2" charset="2"/>
              <a:buChar char="v"/>
            </a:pPr>
            <a:r>
              <a:rPr lang="ru-RU" dirty="0"/>
              <a:t>Солдат и в мирное время на войне.</a:t>
            </a:r>
          </a:p>
          <a:p>
            <a:pPr marL="285750" indent="-285750">
              <a:buFont typeface="Wingdings" panose="05000000000000000000" pitchFamily="2" charset="2"/>
              <a:buChar char="v"/>
            </a:pPr>
            <a:r>
              <a:rPr lang="ru-RU" dirty="0"/>
              <a:t>Солдату честь дороже жизни.</a:t>
            </a:r>
          </a:p>
          <a:p>
            <a:pPr marL="285750" indent="-285750">
              <a:buFont typeface="Wingdings" panose="05000000000000000000" pitchFamily="2" charset="2"/>
              <a:buChar char="v"/>
            </a:pPr>
            <a:r>
              <a:rPr lang="ru-RU" dirty="0"/>
              <a:t>Солдатское дело — воевать умело.</a:t>
            </a:r>
          </a:p>
          <a:p>
            <a:pPr marL="285750" indent="-285750">
              <a:buFont typeface="Wingdings" panose="05000000000000000000" pitchFamily="2" charset="2"/>
              <a:buChar char="v"/>
            </a:pPr>
            <a:r>
              <a:rPr lang="ru-RU" dirty="0"/>
              <a:t>Солдату отец — командир, мать — служба.</a:t>
            </a:r>
          </a:p>
          <a:p>
            <a:pPr marL="285750" indent="-285750">
              <a:buFont typeface="Wingdings" panose="05000000000000000000" pitchFamily="2" charset="2"/>
              <a:buChar char="v"/>
            </a:pPr>
            <a:r>
              <a:rPr lang="ru-RU" dirty="0"/>
              <a:t>Солдата к славе ведут учение и труд.</a:t>
            </a:r>
          </a:p>
          <a:p>
            <a:pPr marL="285750" indent="-285750">
              <a:buFont typeface="Wingdings" panose="05000000000000000000" pitchFamily="2" charset="2"/>
              <a:buChar char="v"/>
            </a:pPr>
            <a:r>
              <a:rPr lang="ru-RU" dirty="0"/>
              <a:t>Солдат честь не кинет, хоть головушка сгинет.</a:t>
            </a:r>
          </a:p>
          <a:p>
            <a:pPr marL="285750" indent="-285750">
              <a:buFont typeface="Wingdings" panose="05000000000000000000" pitchFamily="2" charset="2"/>
              <a:buChar char="v"/>
            </a:pPr>
            <a:r>
              <a:rPr lang="ru-RU" dirty="0"/>
              <a:t>Солдату в походе что день, то новоселье.</a:t>
            </a:r>
          </a:p>
          <a:p>
            <a:pPr marL="285750" indent="-285750">
              <a:buFont typeface="Wingdings" panose="05000000000000000000" pitchFamily="2" charset="2"/>
              <a:buChar char="v"/>
            </a:pPr>
            <a:r>
              <a:rPr lang="ru-RU" dirty="0"/>
              <a:t>Солдату три деньги в день, куда хочешь, туда их и день.</a:t>
            </a:r>
          </a:p>
          <a:p>
            <a:pPr marL="285750" indent="-285750">
              <a:buFont typeface="Wingdings" panose="05000000000000000000" pitchFamily="2" charset="2"/>
              <a:buChar char="v"/>
            </a:pPr>
            <a:r>
              <a:rPr lang="ru-RU" dirty="0"/>
              <a:t>Солдат спит, да врага зрит.</a:t>
            </a:r>
          </a:p>
          <a:p>
            <a:pPr marL="285750" indent="-285750">
              <a:buFont typeface="Wingdings" panose="05000000000000000000" pitchFamily="2" charset="2"/>
              <a:buChar char="v"/>
            </a:pPr>
            <a:r>
              <a:rPr lang="ru-RU" dirty="0"/>
              <a:t>Солдат-тетеря — врагу двери.</a:t>
            </a:r>
          </a:p>
          <a:p>
            <a:pPr marL="285750" indent="-285750">
              <a:buFont typeface="Wingdings" panose="05000000000000000000" pitchFamily="2" charset="2"/>
              <a:buChar char="v"/>
            </a:pPr>
            <a:r>
              <a:rPr lang="ru-RU" dirty="0"/>
              <a:t>Солдат без храбрости, что соловей без песни.</a:t>
            </a:r>
          </a:p>
          <a:p>
            <a:pPr marL="285750" indent="-285750">
              <a:buFont typeface="Wingdings" panose="05000000000000000000" pitchFamily="2" charset="2"/>
              <a:buChar char="v"/>
            </a:pPr>
            <a:r>
              <a:rPr lang="ru-RU" dirty="0"/>
              <a:t>Солдат без оружия как без рук.</a:t>
            </a:r>
          </a:p>
          <a:p>
            <a:pPr marL="285750" indent="-285750">
              <a:buFont typeface="Wingdings" panose="05000000000000000000" pitchFamily="2" charset="2"/>
              <a:buChar char="v"/>
            </a:pPr>
            <a:r>
              <a:rPr lang="ru-RU" dirty="0"/>
              <a:t>Солдат близко — кланяйся ему низко.</a:t>
            </a:r>
          </a:p>
          <a:p>
            <a:pPr marL="285750" indent="-285750">
              <a:buFont typeface="Wingdings" panose="05000000000000000000" pitchFamily="2" charset="2"/>
              <a:buChar char="v"/>
            </a:pPr>
            <a:r>
              <a:rPr lang="ru-RU" dirty="0"/>
              <a:t>Солдатка ни вдова, ни мужняя жена.</a:t>
            </a:r>
          </a:p>
          <a:p>
            <a:pPr marL="285750" indent="-285750">
              <a:buFont typeface="Wingdings" panose="05000000000000000000" pitchFamily="2" charset="2"/>
              <a:buChar char="v"/>
            </a:pPr>
            <a:r>
              <a:rPr lang="ru-RU" dirty="0"/>
              <a:t>Солдаткиным ребятам вся деревня отец.</a:t>
            </a:r>
          </a:p>
          <a:p>
            <a:pPr marL="285750" indent="-285750">
              <a:buFont typeface="Wingdings" panose="05000000000000000000" pitchFamily="2" charset="2"/>
              <a:buChar char="v"/>
            </a:pPr>
            <a:r>
              <a:rPr lang="ru-RU" dirty="0"/>
              <a:t>Солдат домой пишет — поминать велит.</a:t>
            </a:r>
          </a:p>
        </p:txBody>
      </p:sp>
      <p:sp>
        <p:nvSpPr>
          <p:cNvPr id="7" name="Прямоугольник 6"/>
          <p:cNvSpPr/>
          <p:nvPr/>
        </p:nvSpPr>
        <p:spPr>
          <a:xfrm>
            <a:off x="4816984" y="113521"/>
            <a:ext cx="4343582" cy="6494085"/>
          </a:xfrm>
          <a:prstGeom prst="rect">
            <a:avLst/>
          </a:prstGeom>
        </p:spPr>
        <p:txBody>
          <a:bodyPr wrap="square">
            <a:spAutoFit/>
          </a:bodyPr>
          <a:lstStyle/>
          <a:p>
            <a:pPr algn="ctr"/>
            <a:r>
              <a:rPr lang="ru-RU" sz="2400" b="1" u="sng" dirty="0">
                <a:effectLst>
                  <a:outerShdw blurRad="38100" dist="38100" dir="2700000" algn="tl">
                    <a:srgbClr val="000000">
                      <a:alpha val="43137"/>
                    </a:srgbClr>
                  </a:outerShdw>
                </a:effectLst>
              </a:rPr>
              <a:t>О русском солдате</a:t>
            </a:r>
          </a:p>
          <a:p>
            <a:pPr algn="ctr"/>
            <a:endParaRPr lang="ru-RU" sz="2800" b="1" u="sng" dirty="0">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ru-RU" dirty="0"/>
              <a:t>Русский солдат не знает преград.</a:t>
            </a:r>
          </a:p>
          <a:p>
            <a:pPr marL="285750" indent="-285750">
              <a:buFont typeface="Wingdings" panose="05000000000000000000" pitchFamily="2" charset="2"/>
              <a:buChar char="v"/>
            </a:pPr>
            <a:r>
              <a:rPr lang="ru-RU" dirty="0"/>
              <a:t>Русский солдат в огне не горит, в воде не тонет.</a:t>
            </a:r>
          </a:p>
          <a:p>
            <a:pPr marL="285750" indent="-285750">
              <a:buFont typeface="Wingdings" panose="05000000000000000000" pitchFamily="2" charset="2"/>
              <a:buChar char="v"/>
            </a:pPr>
            <a:r>
              <a:rPr lang="ru-RU" dirty="0"/>
              <a:t>Для русского солдата граница свята.</a:t>
            </a:r>
          </a:p>
          <a:p>
            <a:pPr marL="285750" indent="-285750">
              <a:buFont typeface="Wingdings" panose="05000000000000000000" pitchFamily="2" charset="2"/>
              <a:buChar char="v"/>
            </a:pPr>
            <a:r>
              <a:rPr lang="ru-RU" dirty="0"/>
              <a:t>Неприятель боек, да русский солдат стоек.</a:t>
            </a:r>
          </a:p>
          <a:p>
            <a:pPr marL="285750" indent="-285750">
              <a:buFont typeface="Wingdings" panose="05000000000000000000" pitchFamily="2" charset="2"/>
              <a:buChar char="v"/>
            </a:pPr>
            <a:r>
              <a:rPr lang="ru-RU" dirty="0"/>
              <a:t>Русский солдат в огне не горит, в воде не тонет.</a:t>
            </a:r>
          </a:p>
          <a:p>
            <a:pPr marL="285750" indent="-285750">
              <a:buFont typeface="Wingdings" panose="05000000000000000000" pitchFamily="2" charset="2"/>
              <a:buChar char="v"/>
            </a:pPr>
            <a:r>
              <a:rPr lang="ru-RU" dirty="0"/>
              <a:t>Русский боец – всем образец.</a:t>
            </a:r>
          </a:p>
          <a:p>
            <a:pPr marL="285750" indent="-285750">
              <a:buFont typeface="Wingdings" panose="05000000000000000000" pitchFamily="2" charset="2"/>
              <a:buChar char="v"/>
            </a:pPr>
            <a:r>
              <a:rPr lang="ru-RU" dirty="0"/>
              <a:t>Русский в поле не робеет.</a:t>
            </a:r>
          </a:p>
          <a:p>
            <a:pPr marL="285750" indent="-285750">
              <a:buFont typeface="Wingdings" panose="05000000000000000000" pitchFamily="2" charset="2"/>
              <a:buChar char="v"/>
            </a:pPr>
            <a:r>
              <a:rPr lang="ru-RU" dirty="0"/>
              <a:t>Русский в словах горд, в делах твёрд.</a:t>
            </a:r>
          </a:p>
          <a:p>
            <a:pPr marL="285750" indent="-285750">
              <a:buFont typeface="Wingdings" panose="05000000000000000000" pitchFamily="2" charset="2"/>
              <a:buChar char="v"/>
            </a:pPr>
            <a:r>
              <a:rPr lang="ru-RU" dirty="0"/>
              <a:t>Русский до конца стоек.</a:t>
            </a:r>
          </a:p>
          <a:p>
            <a:pPr marL="285750" indent="-285750">
              <a:buFont typeface="Wingdings" panose="05000000000000000000" pitchFamily="2" charset="2"/>
              <a:buChar char="v"/>
            </a:pPr>
            <a:r>
              <a:rPr lang="ru-RU" dirty="0"/>
              <a:t>Русский немцу задал перцу.</a:t>
            </a:r>
          </a:p>
          <a:p>
            <a:pPr marL="285750" indent="-285750">
              <a:buFont typeface="Wingdings" panose="05000000000000000000" pitchFamily="2" charset="2"/>
              <a:buChar char="v"/>
            </a:pPr>
            <a:r>
              <a:rPr lang="ru-RU" dirty="0"/>
              <a:t>Крепка рука у советского моряка.</a:t>
            </a:r>
          </a:p>
          <a:p>
            <a:pPr marL="285750" indent="-285750">
              <a:buFont typeface="Wingdings" panose="05000000000000000000" pitchFamily="2" charset="2"/>
              <a:buChar char="v"/>
            </a:pPr>
            <a:r>
              <a:rPr lang="ru-RU" dirty="0"/>
              <a:t>Для советского солдата граница свята.</a:t>
            </a:r>
          </a:p>
          <a:p>
            <a:pPr marL="285750" indent="-285750">
              <a:buFont typeface="Wingdings" panose="05000000000000000000" pitchFamily="2" charset="2"/>
              <a:buChar char="v"/>
            </a:pPr>
            <a:r>
              <a:rPr lang="ru-RU" dirty="0"/>
              <a:t>На Руси не все караси — есть и ерши.</a:t>
            </a:r>
          </a:p>
          <a:p>
            <a:pPr marL="285750" indent="-285750">
              <a:buFont typeface="Wingdings" panose="05000000000000000000" pitchFamily="2" charset="2"/>
              <a:buChar char="v"/>
            </a:pPr>
            <a:r>
              <a:rPr lang="ru-RU" dirty="0"/>
              <a:t>Советский воин похвалы достоин.</a:t>
            </a:r>
          </a:p>
          <a:p>
            <a:pPr marL="285750" indent="-285750">
              <a:buFont typeface="Wingdings" panose="05000000000000000000" pitchFamily="2" charset="2"/>
              <a:buChar char="v"/>
            </a:pPr>
            <a:r>
              <a:rPr lang="ru-RU" dirty="0"/>
              <a:t>У сметливого солдата и рукавица — граната.</a:t>
            </a:r>
          </a:p>
          <a:p>
            <a:endParaRPr lang="ru-RU" dirty="0"/>
          </a:p>
        </p:txBody>
      </p:sp>
    </p:spTree>
    <p:extLst>
      <p:ext uri="{BB962C8B-B14F-4D97-AF65-F5344CB8AC3E}">
        <p14:creationId xmlns:p14="http://schemas.microsoft.com/office/powerpoint/2010/main" val="197221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242415" y="188639"/>
            <a:ext cx="4321696" cy="5262979"/>
          </a:xfrm>
          <a:prstGeom prst="rect">
            <a:avLst/>
          </a:prstGeom>
        </p:spPr>
        <p:txBody>
          <a:bodyPr wrap="square">
            <a:spAutoFit/>
          </a:bodyPr>
          <a:lstStyle/>
          <a:p>
            <a:pPr algn="ctr"/>
            <a:r>
              <a:rPr lang="ru-RU" sz="2400" b="1" u="sng" dirty="0">
                <a:effectLst>
                  <a:outerShdw blurRad="38100" dist="38100" dir="2700000" algn="tl">
                    <a:srgbClr val="000000">
                      <a:alpha val="43137"/>
                    </a:srgbClr>
                  </a:outerShdw>
                </a:effectLst>
              </a:rPr>
              <a:t>О силе воинов</a:t>
            </a:r>
          </a:p>
          <a:p>
            <a:pPr algn="ctr"/>
            <a:endParaRPr lang="ru-RU" sz="2400" b="1" u="sng" dirty="0">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ru-RU" dirty="0"/>
              <a:t>Если по-русски скроен, и один в поле воин.</a:t>
            </a:r>
          </a:p>
          <a:p>
            <a:pPr marL="285750" indent="-285750">
              <a:buFont typeface="Wingdings" panose="05000000000000000000" pitchFamily="2" charset="2"/>
              <a:buChar char="v"/>
            </a:pPr>
            <a:r>
              <a:rPr lang="ru-RU" dirty="0"/>
              <a:t>Один в поле не воин.</a:t>
            </a:r>
          </a:p>
          <a:p>
            <a:pPr marL="285750" indent="-285750">
              <a:buFont typeface="Wingdings" panose="05000000000000000000" pitchFamily="2" charset="2"/>
              <a:buChar char="v"/>
            </a:pPr>
            <a:r>
              <a:rPr lang="ru-RU" dirty="0"/>
              <a:t>Один воин десять рот водит.</a:t>
            </a:r>
          </a:p>
          <a:p>
            <a:pPr marL="285750" indent="-285750">
              <a:buFont typeface="Wingdings" panose="05000000000000000000" pitchFamily="2" charset="2"/>
              <a:buChar char="v"/>
            </a:pPr>
            <a:r>
              <a:rPr lang="ru-RU" dirty="0"/>
              <a:t>Один воин тысячи водит.</a:t>
            </a:r>
          </a:p>
          <a:p>
            <a:pPr marL="285750" indent="-285750">
              <a:buFont typeface="Wingdings" panose="05000000000000000000" pitchFamily="2" charset="2"/>
              <a:buChar char="v"/>
            </a:pPr>
            <a:r>
              <a:rPr lang="ru-RU" dirty="0"/>
              <a:t>Хлеб в человеке — воин.</a:t>
            </a:r>
          </a:p>
          <a:p>
            <a:pPr marL="285750" indent="-285750">
              <a:buFont typeface="Wingdings" panose="05000000000000000000" pitchFamily="2" charset="2"/>
              <a:buChar char="v"/>
            </a:pPr>
            <a:r>
              <a:rPr lang="ru-RU" dirty="0"/>
              <a:t>Воин с оружием — все, воин без оружия — ничто.</a:t>
            </a:r>
          </a:p>
          <a:p>
            <a:pPr marL="285750" indent="-285750">
              <a:buFont typeface="Wingdings" panose="05000000000000000000" pitchFamily="2" charset="2"/>
              <a:buChar char="v"/>
            </a:pPr>
            <a:r>
              <a:rPr lang="ru-RU" dirty="0"/>
              <a:t>Воин, не жалея жизни, служит Отчизне.</a:t>
            </a:r>
          </a:p>
          <a:p>
            <a:pPr marL="285750" indent="-285750">
              <a:buFont typeface="Wingdings" panose="05000000000000000000" pitchFamily="2" charset="2"/>
              <a:buChar char="v"/>
            </a:pPr>
            <a:r>
              <a:rPr lang="ru-RU" dirty="0"/>
              <a:t>Воин-мастер бьет врага насмерть.</a:t>
            </a:r>
          </a:p>
          <a:p>
            <a:pPr marL="285750" indent="-285750">
              <a:buFont typeface="Wingdings" panose="05000000000000000000" pitchFamily="2" charset="2"/>
              <a:buChar char="v"/>
            </a:pPr>
            <a:r>
              <a:rPr lang="ru-RU" dirty="0"/>
              <a:t>Воином быть — народу служить.</a:t>
            </a:r>
          </a:p>
          <a:p>
            <a:pPr marL="285750" indent="-285750">
              <a:buFont typeface="Wingdings" panose="05000000000000000000" pitchFamily="2" charset="2"/>
              <a:buChar char="v"/>
            </a:pPr>
            <a:r>
              <a:rPr lang="ru-RU" dirty="0"/>
              <a:t>Крепка рать воеводою.</a:t>
            </a:r>
          </a:p>
          <a:p>
            <a:pPr marL="285750" indent="-285750">
              <a:buFont typeface="Wingdings" panose="05000000000000000000" pitchFamily="2" charset="2"/>
              <a:buChar char="v"/>
            </a:pPr>
            <a:r>
              <a:rPr lang="ru-RU" dirty="0"/>
              <a:t>Воин в поле воюет, а жена дома горюет.</a:t>
            </a:r>
          </a:p>
          <a:p>
            <a:pPr marL="285750" indent="-285750">
              <a:buFont typeface="Wingdings" panose="05000000000000000000" pitchFamily="2" charset="2"/>
              <a:buChar char="v"/>
            </a:pPr>
            <a:r>
              <a:rPr lang="ru-RU" dirty="0"/>
              <a:t>Воин воюет, а родня горюет.</a:t>
            </a:r>
          </a:p>
        </p:txBody>
      </p:sp>
      <p:sp>
        <p:nvSpPr>
          <p:cNvPr id="3" name="Прямоугольник 2"/>
          <p:cNvSpPr/>
          <p:nvPr/>
        </p:nvSpPr>
        <p:spPr>
          <a:xfrm>
            <a:off x="4788024" y="220687"/>
            <a:ext cx="4355976" cy="6093976"/>
          </a:xfrm>
          <a:prstGeom prst="rect">
            <a:avLst/>
          </a:prstGeom>
        </p:spPr>
        <p:txBody>
          <a:bodyPr wrap="square">
            <a:spAutoFit/>
          </a:bodyPr>
          <a:lstStyle/>
          <a:p>
            <a:pPr algn="ctr"/>
            <a:r>
              <a:rPr lang="ru-RU" sz="2400" b="1" u="sng" dirty="0">
                <a:effectLst>
                  <a:outerShdw blurRad="38100" dist="38100" dir="2700000" algn="tl">
                    <a:srgbClr val="000000">
                      <a:alpha val="43137"/>
                    </a:srgbClr>
                  </a:outerShdw>
                </a:effectLst>
              </a:rPr>
              <a:t>Пословицы про военных</a:t>
            </a:r>
          </a:p>
          <a:p>
            <a:pPr algn="ctr"/>
            <a:endParaRPr lang="ru-RU" sz="2400" b="1" u="sng" dirty="0">
              <a:effectLst>
                <a:outerShdw blurRad="38100" dist="38100" dir="2700000" algn="tl">
                  <a:srgbClr val="000000">
                    <a:alpha val="43137"/>
                  </a:srgbClr>
                </a:outerShdw>
              </a:effectLst>
            </a:endParaRPr>
          </a:p>
          <a:p>
            <a:pPr marL="285750" indent="-285750">
              <a:buFont typeface="Wingdings" panose="05000000000000000000" pitchFamily="2" charset="2"/>
              <a:buChar char="v"/>
            </a:pPr>
            <a:r>
              <a:rPr lang="ru-RU" dirty="0"/>
              <a:t>За Москву-мать не страшно и умирать.</a:t>
            </a:r>
          </a:p>
          <a:p>
            <a:pPr marL="285750" indent="-285750">
              <a:buFont typeface="Wingdings" panose="05000000000000000000" pitchFamily="2" charset="2"/>
              <a:buChar char="v"/>
            </a:pPr>
            <a:r>
              <a:rPr lang="ru-RU" dirty="0"/>
              <a:t>Кто за Родину горой, тот и герой.</a:t>
            </a:r>
          </a:p>
          <a:p>
            <a:pPr marL="285750" indent="-285750">
              <a:buFont typeface="Wingdings" panose="05000000000000000000" pitchFamily="2" charset="2"/>
              <a:buChar char="v"/>
            </a:pPr>
            <a:r>
              <a:rPr lang="ru-RU" dirty="0"/>
              <a:t>Если народ един, он непобедим.</a:t>
            </a:r>
          </a:p>
          <a:p>
            <a:pPr marL="285750" indent="-285750">
              <a:buFont typeface="Wingdings" panose="05000000000000000000" pitchFamily="2" charset="2"/>
              <a:buChar char="v"/>
            </a:pPr>
            <a:r>
              <a:rPr lang="ru-RU" dirty="0"/>
              <a:t>Каков полк, таков о нем и толк.</a:t>
            </a:r>
          </a:p>
          <a:p>
            <a:pPr marL="285750" indent="-285750">
              <a:buFont typeface="Wingdings" panose="05000000000000000000" pitchFamily="2" charset="2"/>
              <a:buChar char="v"/>
            </a:pPr>
            <a:r>
              <a:rPr lang="ru-RU" dirty="0"/>
              <a:t>Кто за Родину дерется, тому сила двойная дается.</a:t>
            </a:r>
          </a:p>
          <a:p>
            <a:pPr marL="285750" indent="-285750">
              <a:buFont typeface="Wingdings" panose="05000000000000000000" pitchFamily="2" charset="2"/>
              <a:buChar char="v"/>
            </a:pPr>
            <a:r>
              <a:rPr lang="ru-RU" dirty="0"/>
              <a:t>Кто с Россией ни тягался, в правых не оставался.</a:t>
            </a:r>
          </a:p>
          <a:p>
            <a:pPr marL="285750" indent="-285750">
              <a:buFont typeface="Wingdings" panose="05000000000000000000" pitchFamily="2" charset="2"/>
              <a:buChar char="v"/>
            </a:pPr>
            <a:r>
              <a:rPr lang="ru-RU" dirty="0"/>
              <a:t>Кто храбр да стоек, тот десятерых стоит.</a:t>
            </a:r>
          </a:p>
          <a:p>
            <a:pPr marL="285750" indent="-285750">
              <a:buFont typeface="Wingdings" panose="05000000000000000000" pitchFamily="2" charset="2"/>
              <a:buChar char="v"/>
            </a:pPr>
            <a:r>
              <a:rPr lang="ru-RU" dirty="0"/>
              <a:t>Кто честно служит, с тем слава дружит.</a:t>
            </a:r>
          </a:p>
          <a:p>
            <a:pPr marL="285750" indent="-285750">
              <a:buFont typeface="Wingdings" panose="05000000000000000000" pitchFamily="2" charset="2"/>
              <a:buChar char="v"/>
            </a:pPr>
            <a:r>
              <a:rPr lang="ru-RU" dirty="0"/>
              <a:t>Смело иди в бой, Родина за тобой.</a:t>
            </a:r>
          </a:p>
          <a:p>
            <a:pPr marL="285750" indent="-285750">
              <a:buFont typeface="Wingdings" panose="05000000000000000000" pitchFamily="2" charset="2"/>
              <a:buChar char="v"/>
            </a:pPr>
            <a:r>
              <a:rPr lang="ru-RU" dirty="0"/>
              <a:t>Дым отечества светлее чужого огня.</a:t>
            </a:r>
          </a:p>
          <a:p>
            <a:pPr marL="285750" indent="-285750">
              <a:buFont typeface="Wingdings" panose="05000000000000000000" pitchFamily="2" charset="2"/>
              <a:buChar char="v"/>
            </a:pPr>
            <a:r>
              <a:rPr lang="ru-RU" dirty="0"/>
              <a:t>Чужой земли не хотим, но и своей не отдадим.</a:t>
            </a:r>
          </a:p>
          <a:p>
            <a:pPr marL="285750" indent="-285750">
              <a:buFont typeface="Wingdings" panose="05000000000000000000" pitchFamily="2" charset="2"/>
              <a:buChar char="v"/>
            </a:pPr>
            <a:r>
              <a:rPr lang="ru-RU" dirty="0"/>
              <a:t>К нам с пушками, а от нас с клюшками.</a:t>
            </a:r>
          </a:p>
          <a:p>
            <a:pPr marL="285750" indent="-285750">
              <a:buFont typeface="Wingdings" panose="05000000000000000000" pitchFamily="2" charset="2"/>
              <a:buChar char="v"/>
            </a:pPr>
            <a:r>
              <a:rPr lang="ru-RU" dirty="0"/>
              <a:t>Кто к нам с мечом придёт, тот от меча и погибнет.</a:t>
            </a:r>
          </a:p>
          <a:p>
            <a:endParaRPr lang="ru-RU" dirty="0"/>
          </a:p>
        </p:txBody>
      </p:sp>
    </p:spTree>
    <p:extLst>
      <p:ext uri="{BB962C8B-B14F-4D97-AF65-F5344CB8AC3E}">
        <p14:creationId xmlns:p14="http://schemas.microsoft.com/office/powerpoint/2010/main" val="80716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2646"/>
            <a:ext cx="4572000" cy="1538883"/>
          </a:xfrm>
          <a:prstGeom prst="rect">
            <a:avLst/>
          </a:prstGeom>
        </p:spPr>
        <p:txBody>
          <a:bodyPr>
            <a:spAutoFit/>
          </a:bodyPr>
          <a:lstStyle/>
          <a:p>
            <a:pPr algn="ctr"/>
            <a:r>
              <a:rPr lang="ru-RU" b="1" u="sng" dirty="0">
                <a:effectLst>
                  <a:outerShdw blurRad="38100" dist="38100" dir="2700000" algn="tl">
                    <a:srgbClr val="000000">
                      <a:alpha val="43137"/>
                    </a:srgbClr>
                  </a:outerShdw>
                </a:effectLst>
              </a:rPr>
              <a:t>Игры дидактические по патриотическому воспитанию детей старшего дошкольного возраста на тему: </a:t>
            </a:r>
          </a:p>
          <a:p>
            <a:pPr algn="ctr"/>
            <a:r>
              <a:rPr lang="ru-RU" sz="2000" b="1" u="sng" dirty="0">
                <a:effectLst>
                  <a:outerShdw blurRad="38100" dist="38100" dir="2700000" algn="tl">
                    <a:srgbClr val="000000">
                      <a:alpha val="43137"/>
                    </a:srgbClr>
                  </a:outerShdw>
                </a:effectLst>
              </a:rPr>
              <a:t>«Великая Отечественная война1941-1945гг»</a:t>
            </a:r>
          </a:p>
        </p:txBody>
      </p:sp>
      <p:sp>
        <p:nvSpPr>
          <p:cNvPr id="3" name="Прямоугольник 2"/>
          <p:cNvSpPr/>
          <p:nvPr/>
        </p:nvSpPr>
        <p:spPr>
          <a:xfrm>
            <a:off x="4640695" y="548680"/>
            <a:ext cx="4536030" cy="5324535"/>
          </a:xfrm>
          <a:prstGeom prst="rect">
            <a:avLst/>
          </a:prstGeom>
        </p:spPr>
        <p:txBody>
          <a:bodyPr wrap="square">
            <a:spAutoFit/>
          </a:bodyPr>
          <a:lstStyle/>
          <a:p>
            <a:pPr algn="ctr"/>
            <a:r>
              <a:rPr lang="ru-RU" sz="2000" b="1" dirty="0"/>
              <a:t>«Собери картинку»</a:t>
            </a:r>
          </a:p>
          <a:p>
            <a:r>
              <a:rPr lang="ru-RU" sz="1600" i="1" u="sng" dirty="0"/>
              <a:t>Задачи игры:</a:t>
            </a:r>
          </a:p>
          <a:p>
            <a:r>
              <a:rPr lang="ru-RU" sz="1600" dirty="0"/>
              <a:t>• Закреплять знания детей о Великой Отечественной войне.</a:t>
            </a:r>
          </a:p>
          <a:p>
            <a:r>
              <a:rPr lang="ru-RU" sz="1600" dirty="0"/>
              <a:t>• Развивать у детей интеллектуальную компетентность.</a:t>
            </a:r>
          </a:p>
          <a:p>
            <a:r>
              <a:rPr lang="ru-RU" sz="1600" dirty="0"/>
              <a:t>• Воспитывать чувство гордости за народ, который победил врага, уважение к героям Великой Отечественной войны.</a:t>
            </a:r>
          </a:p>
          <a:p>
            <a:r>
              <a:rPr lang="ru-RU" sz="1600" dirty="0"/>
              <a:t>• </a:t>
            </a:r>
            <a:r>
              <a:rPr lang="ru-RU" sz="1600" i="1" u="sng" dirty="0"/>
              <a:t>Ход игры:</a:t>
            </a:r>
          </a:p>
          <a:p>
            <a:r>
              <a:rPr lang="ru-RU" sz="1600" dirty="0"/>
              <a:t>Ребятам необходимо собрать картинку «Вещи войны», «Оружие победы» или «Военная техника». Игра состоит из разрезных картинок. Каждая картинка разрезана на 6 частей.</a:t>
            </a:r>
          </a:p>
          <a:p>
            <a:r>
              <a:rPr lang="ru-RU" sz="1600" i="1" u="sng" dirty="0"/>
              <a:t>Например: </a:t>
            </a:r>
            <a:r>
              <a:rPr lang="ru-RU" sz="1600" dirty="0"/>
              <a:t>три команды по 6 детей. Одна команда собирает картинку «Оружие победы», другая - «Вещи войны», а третья «Военная техника». Детям перед игрой необходимо раздать часть картинок. По команде воспитателя, каждый игрок бежит с частью картинки, преодолевая препятствия, оставляет её на столе</a:t>
            </a:r>
            <a:r>
              <a:rPr lang="ru-RU" dirty="0"/>
              <a:t>.</a:t>
            </a:r>
          </a:p>
        </p:txBody>
      </p:sp>
      <p:sp>
        <p:nvSpPr>
          <p:cNvPr id="5" name="Прямоугольник 4"/>
          <p:cNvSpPr/>
          <p:nvPr/>
        </p:nvSpPr>
        <p:spPr>
          <a:xfrm>
            <a:off x="68695" y="1772816"/>
            <a:ext cx="4572000" cy="3724096"/>
          </a:xfrm>
          <a:prstGeom prst="rect">
            <a:avLst/>
          </a:prstGeom>
        </p:spPr>
        <p:txBody>
          <a:bodyPr>
            <a:spAutoFit/>
          </a:bodyPr>
          <a:lstStyle/>
          <a:p>
            <a:pPr algn="ctr"/>
            <a:r>
              <a:rPr lang="ru-RU" sz="2000" b="1" dirty="0"/>
              <a:t>«Военная профессия».</a:t>
            </a:r>
            <a:endParaRPr lang="ru-RU" dirty="0"/>
          </a:p>
          <a:p>
            <a:r>
              <a:rPr lang="ru-RU" i="1" u="sng" dirty="0"/>
              <a:t>Задачи игры: </a:t>
            </a:r>
          </a:p>
          <a:p>
            <a:pPr marL="285750" indent="-285750">
              <a:buFont typeface="Arial" panose="020B0604020202020204" pitchFamily="34" charset="0"/>
              <a:buChar char="•"/>
            </a:pPr>
            <a:r>
              <a:rPr lang="ru-RU" dirty="0"/>
              <a:t>Воспитывать у детей гордость за нашу Отчизну, закрепить знания о военных профессиях; </a:t>
            </a:r>
          </a:p>
          <a:p>
            <a:pPr marL="285750" indent="-285750">
              <a:buFont typeface="Arial" panose="020B0604020202020204" pitchFamily="34" charset="0"/>
              <a:buChar char="•"/>
            </a:pPr>
            <a:r>
              <a:rPr lang="ru-RU" dirty="0"/>
              <a:t>Развивать воображение, познавательную активность.</a:t>
            </a:r>
          </a:p>
          <a:p>
            <a:r>
              <a:rPr lang="ru-RU" i="1" u="sng" dirty="0"/>
              <a:t>Ход игры</a:t>
            </a:r>
            <a:endParaRPr lang="ru-RU" dirty="0"/>
          </a:p>
          <a:p>
            <a:r>
              <a:rPr lang="ru-RU" dirty="0"/>
              <a:t>Расположить перед детьми картинки или фотографии с изображением атрибутов и предметов, оружия, техники, используемых военными. Ребёнок выбирает картинку и называет военную профессию.</a:t>
            </a:r>
          </a:p>
        </p:txBody>
      </p:sp>
    </p:spTree>
    <p:extLst>
      <p:ext uri="{BB962C8B-B14F-4D97-AF65-F5344CB8AC3E}">
        <p14:creationId xmlns:p14="http://schemas.microsoft.com/office/powerpoint/2010/main" val="154697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46313"/>
            <a:ext cx="4519487" cy="6524863"/>
          </a:xfrm>
          <a:prstGeom prst="rect">
            <a:avLst/>
          </a:prstGeom>
        </p:spPr>
        <p:txBody>
          <a:bodyPr wrap="square">
            <a:spAutoFit/>
          </a:bodyPr>
          <a:lstStyle/>
          <a:p>
            <a:pPr algn="ctr"/>
            <a:r>
              <a:rPr lang="ru-RU" sz="2000" b="1" dirty="0"/>
              <a:t>«Каким видом транспорта защищают наши границы?»</a:t>
            </a:r>
          </a:p>
          <a:p>
            <a:r>
              <a:rPr lang="ru-RU" i="1" u="sng" dirty="0"/>
              <a:t>Задачи: </a:t>
            </a:r>
          </a:p>
          <a:p>
            <a:pPr marL="285750" indent="-285750">
              <a:buFont typeface="Arial" panose="020B0604020202020204" pitchFamily="34" charset="0"/>
              <a:buChar char="•"/>
            </a:pPr>
            <a:r>
              <a:rPr lang="ru-RU" dirty="0"/>
              <a:t>Закрепить знания детей о военном морском, воздушном, сухопутном, транспорте;</a:t>
            </a:r>
          </a:p>
          <a:p>
            <a:pPr marL="285750" indent="-285750">
              <a:buFont typeface="Arial" panose="020B0604020202020204" pitchFamily="34" charset="0"/>
              <a:buChar char="•"/>
            </a:pPr>
            <a:r>
              <a:rPr lang="ru-RU" dirty="0"/>
              <a:t>Развивать познавательную активность у детей; воспитывать патриотов своей страны.</a:t>
            </a:r>
          </a:p>
          <a:p>
            <a:r>
              <a:rPr lang="ru-RU" i="1" u="sng" dirty="0"/>
              <a:t>Ход игры</a:t>
            </a:r>
          </a:p>
          <a:p>
            <a:r>
              <a:rPr lang="ru-RU" dirty="0"/>
              <a:t>Рассмотреть с детьми на карте границы нашей страны России. Обратить внимание на то, что границы проходят не только по суше, но и по воде. По воздуху пересекать границу тоже нельзя.</a:t>
            </a:r>
          </a:p>
          <a:p>
            <a:r>
              <a:rPr lang="ru-RU" dirty="0"/>
              <a:t>Дети отвечают на вопросы воспитателя относительно того, какой вид транспорта используют военные, охраняя границы Родины. Обосновывают свой ответ.</a:t>
            </a:r>
          </a:p>
          <a:p>
            <a:r>
              <a:rPr lang="ru-RU" dirty="0"/>
              <a:t>Например, границу защитят катера, военные корабли, если враг нападёт с моря. Если угроза на суше, то на страже стоят танки, пушки, военная техника.</a:t>
            </a:r>
          </a:p>
        </p:txBody>
      </p:sp>
      <p:sp>
        <p:nvSpPr>
          <p:cNvPr id="3" name="Прямоугольник 2"/>
          <p:cNvSpPr/>
          <p:nvPr/>
        </p:nvSpPr>
        <p:spPr>
          <a:xfrm>
            <a:off x="4708871" y="188640"/>
            <a:ext cx="4271574" cy="4278094"/>
          </a:xfrm>
          <a:prstGeom prst="rect">
            <a:avLst/>
          </a:prstGeom>
        </p:spPr>
        <p:txBody>
          <a:bodyPr wrap="square">
            <a:spAutoFit/>
          </a:bodyPr>
          <a:lstStyle/>
          <a:p>
            <a:pPr algn="ctr"/>
            <a:r>
              <a:rPr lang="ru-RU" sz="2000" b="1" dirty="0"/>
              <a:t>«Отгадай военную профессию»</a:t>
            </a:r>
          </a:p>
          <a:p>
            <a:endParaRPr lang="ru-RU" dirty="0"/>
          </a:p>
          <a:p>
            <a:r>
              <a:rPr lang="ru-RU" i="1" u="sng" dirty="0"/>
              <a:t>Задачи:</a:t>
            </a:r>
          </a:p>
          <a:p>
            <a:r>
              <a:rPr lang="ru-RU" dirty="0"/>
              <a:t> Закрепить знания детей о военных профессиях (военный лётчик, танкист, артиллерист, пограничник и др.). Развивать у детей мышление, наблюдательность, память; воспитывать любовь к Родине.</a:t>
            </a:r>
          </a:p>
          <a:p>
            <a:r>
              <a:rPr lang="ru-RU" i="1" u="sng" dirty="0"/>
              <a:t>Ход игры</a:t>
            </a:r>
            <a:endParaRPr lang="ru-RU" dirty="0"/>
          </a:p>
          <a:p>
            <a:r>
              <a:rPr lang="ru-RU" dirty="0"/>
              <a:t>Ребёнок описывает представителя одной из военных профессий.</a:t>
            </a:r>
          </a:p>
          <a:p>
            <a:r>
              <a:rPr lang="ru-RU" dirty="0"/>
              <a:t>Дети определяют, кого задал ведущий по характерным особенностям. Тот, кто отгадал первым, становится ведущим.</a:t>
            </a:r>
          </a:p>
        </p:txBody>
      </p:sp>
    </p:spTree>
    <p:extLst>
      <p:ext uri="{BB962C8B-B14F-4D97-AF65-F5344CB8AC3E}">
        <p14:creationId xmlns:p14="http://schemas.microsoft.com/office/powerpoint/2010/main" val="11984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16632"/>
            <a:ext cx="4464496" cy="6494085"/>
          </a:xfrm>
          <a:prstGeom prst="rect">
            <a:avLst/>
          </a:prstGeom>
        </p:spPr>
        <p:txBody>
          <a:bodyPr wrap="square">
            <a:spAutoFit/>
          </a:bodyPr>
          <a:lstStyle/>
          <a:p>
            <a:pPr algn="ctr"/>
            <a:r>
              <a:rPr lang="ru-RU" sz="2000" b="1" u="sng" dirty="0"/>
              <a:t>Что рассказать ребенку о Победе? </a:t>
            </a:r>
          </a:p>
          <a:p>
            <a:endParaRPr lang="ru-RU" dirty="0"/>
          </a:p>
          <a:p>
            <a:r>
              <a:rPr lang="ru-RU" dirty="0"/>
              <a:t>   </a:t>
            </a:r>
          </a:p>
          <a:p>
            <a:r>
              <a:rPr lang="ru-RU" dirty="0"/>
              <a:t>Ранним утром, в воскресенье 22 июня 1941 года, Германия вероломно, без предупреждения, напала на наше отечество. Был нанесен удар неведомой силы. Гитлер напал на нашу страну сразу на большом пространстве, от Балтийского моря до Карпатских гор. Его войска пересекли наши границы, тысячи орудий открыли огонь по мирно спящим селам, городам. Солдатам был дан приказ уничтожать не только воинов, но и мирных жителей – стариков, женщин, детей. Самолеты врага начали бомбить железные дороги, вокзалы и аэродромы. Так началась война между Россией и Германией – Великая Отечественная Война. направлена на защиту своего отечества. </a:t>
            </a:r>
          </a:p>
          <a:p>
            <a:r>
              <a:rPr lang="ru-RU" dirty="0"/>
              <a:t>Великой эту войну назвали, потому что в ней участвовали десятки миллионов людей, она длилась четыре года, </a:t>
            </a:r>
          </a:p>
        </p:txBody>
      </p:sp>
      <p:sp>
        <p:nvSpPr>
          <p:cNvPr id="3" name="Прямоугольник 2"/>
          <p:cNvSpPr/>
          <p:nvPr/>
        </p:nvSpPr>
        <p:spPr>
          <a:xfrm>
            <a:off x="4788024" y="116632"/>
            <a:ext cx="4248472" cy="6186309"/>
          </a:xfrm>
          <a:prstGeom prst="rect">
            <a:avLst/>
          </a:prstGeom>
        </p:spPr>
        <p:txBody>
          <a:bodyPr wrap="square">
            <a:spAutoFit/>
          </a:bodyPr>
          <a:lstStyle/>
          <a:p>
            <a:r>
              <a:rPr lang="ru-RU" dirty="0"/>
              <a:t>а победа в ней потребовала от нашего народа огромного напряжения физических и духовных сил.</a:t>
            </a:r>
          </a:p>
          <a:p>
            <a:r>
              <a:rPr lang="ru-RU" dirty="0"/>
              <a:t> А отечественной она называется, потому что война эта была направлена на защиту своего отечества. </a:t>
            </a:r>
          </a:p>
          <a:p>
            <a:r>
              <a:rPr lang="ru-RU" dirty="0"/>
              <a:t>Ужас и потери Великой Отечественной Войны объединили всех людей в борьбе против фашизма и поэтому радость победы в 1945 году, охватила не только Россию, но и весь мир. Это был праздник всего народа со слезами на глазах. </a:t>
            </a:r>
          </a:p>
          <a:p>
            <a:r>
              <a:rPr lang="ru-RU" dirty="0"/>
              <a:t>Мы никогда не забудем тех, кто горел в танках, кто бросался из окопов под ураганный огонь, кто не пожалел своей жизни и все одолел.</a:t>
            </a:r>
          </a:p>
          <a:p>
            <a:r>
              <a:rPr lang="ru-RU" dirty="0"/>
              <a:t>Каждый год 9 мая люди торжественно отмечают эту дату. В нашей стране 9 мая является государственным праздником, в этот день люди не работают, а поздравляют ветеранов войны и празднуют. </a:t>
            </a:r>
          </a:p>
        </p:txBody>
      </p:sp>
    </p:spTree>
    <p:extLst>
      <p:ext uri="{BB962C8B-B14F-4D97-AF65-F5344CB8AC3E}">
        <p14:creationId xmlns:p14="http://schemas.microsoft.com/office/powerpoint/2010/main" val="731575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0" y="-171400"/>
            <a:ext cx="9190204" cy="7200800"/>
          </a:xfrm>
          <a:prstGeom prst="rect">
            <a:avLst/>
          </a:prstGeom>
        </p:spPr>
      </p:pic>
      <p:sp>
        <p:nvSpPr>
          <p:cNvPr id="2" name="Прямоугольник 1"/>
          <p:cNvSpPr/>
          <p:nvPr/>
        </p:nvSpPr>
        <p:spPr>
          <a:xfrm>
            <a:off x="1331640" y="116632"/>
            <a:ext cx="2506071" cy="461665"/>
          </a:xfrm>
          <a:prstGeom prst="rect">
            <a:avLst/>
          </a:prstGeom>
        </p:spPr>
        <p:txBody>
          <a:bodyPr wrap="none">
            <a:spAutoFit/>
          </a:bodyPr>
          <a:lstStyle/>
          <a:p>
            <a:r>
              <a:rPr lang="ru-RU" sz="2400" b="1" u="sng" dirty="0"/>
              <a:t>Военные загадки</a:t>
            </a:r>
          </a:p>
        </p:txBody>
      </p:sp>
      <p:sp>
        <p:nvSpPr>
          <p:cNvPr id="3" name="Прямоугольник 2"/>
          <p:cNvSpPr/>
          <p:nvPr/>
        </p:nvSpPr>
        <p:spPr>
          <a:xfrm>
            <a:off x="298675" y="692696"/>
            <a:ext cx="2286000" cy="1938992"/>
          </a:xfrm>
          <a:prstGeom prst="rect">
            <a:avLst/>
          </a:prstGeom>
        </p:spPr>
        <p:txBody>
          <a:bodyPr wrap="square">
            <a:spAutoFit/>
          </a:bodyPr>
          <a:lstStyle/>
          <a:p>
            <a:r>
              <a:rPr lang="ru-RU" dirty="0"/>
              <a:t>С врагом Егорка —</a:t>
            </a:r>
          </a:p>
          <a:p>
            <a:r>
              <a:rPr lang="ru-RU" dirty="0"/>
              <a:t>Скороговоркой</a:t>
            </a:r>
          </a:p>
          <a:p>
            <a:r>
              <a:rPr lang="ru-RU" dirty="0"/>
              <a:t>Поговорил —</a:t>
            </a:r>
          </a:p>
          <a:p>
            <a:r>
              <a:rPr lang="ru-RU" dirty="0"/>
              <a:t>И страх внушил.</a:t>
            </a:r>
          </a:p>
          <a:p>
            <a:r>
              <a:rPr lang="ru-RU" dirty="0"/>
              <a:t>Просто хват</a:t>
            </a:r>
          </a:p>
          <a:p>
            <a:r>
              <a:rPr lang="ru-RU" dirty="0"/>
              <a:t>Говорливый</a:t>
            </a:r>
            <a:r>
              <a:rPr lang="ru-RU" i="1" dirty="0"/>
              <a:t>…</a:t>
            </a:r>
          </a:p>
          <a:p>
            <a:r>
              <a:rPr lang="ru-RU" sz="1200" i="1" dirty="0"/>
              <a:t>Автомат</a:t>
            </a:r>
          </a:p>
        </p:txBody>
      </p:sp>
      <p:sp>
        <p:nvSpPr>
          <p:cNvPr id="5" name="Прямоугольник 4"/>
          <p:cNvSpPr/>
          <p:nvPr/>
        </p:nvSpPr>
        <p:spPr>
          <a:xfrm>
            <a:off x="1187624" y="2828836"/>
            <a:ext cx="3294112" cy="1415772"/>
          </a:xfrm>
          <a:prstGeom prst="rect">
            <a:avLst/>
          </a:prstGeom>
        </p:spPr>
        <p:txBody>
          <a:bodyPr wrap="square">
            <a:spAutoFit/>
          </a:bodyPr>
          <a:lstStyle/>
          <a:p>
            <a:r>
              <a:rPr lang="ru-RU" dirty="0"/>
              <a:t>В эту пятницу опять</a:t>
            </a:r>
          </a:p>
          <a:p>
            <a:r>
              <a:rPr lang="ru-RU" dirty="0"/>
              <a:t>С папой в тир идём стрелять,</a:t>
            </a:r>
          </a:p>
          <a:p>
            <a:r>
              <a:rPr lang="ru-RU" dirty="0"/>
              <a:t>Чтоб до Армии я смог</a:t>
            </a:r>
          </a:p>
          <a:p>
            <a:r>
              <a:rPr lang="ru-RU" dirty="0"/>
              <a:t>Стать, как «Ворошиловский …»!</a:t>
            </a:r>
          </a:p>
          <a:p>
            <a:r>
              <a:rPr lang="ru-RU" sz="1400" i="1" dirty="0"/>
              <a:t>Стрелок</a:t>
            </a:r>
          </a:p>
        </p:txBody>
      </p:sp>
      <p:sp>
        <p:nvSpPr>
          <p:cNvPr id="6" name="Прямоугольник 5"/>
          <p:cNvSpPr/>
          <p:nvPr/>
        </p:nvSpPr>
        <p:spPr>
          <a:xfrm>
            <a:off x="4797896" y="240402"/>
            <a:ext cx="3384376" cy="2585323"/>
          </a:xfrm>
          <a:prstGeom prst="rect">
            <a:avLst/>
          </a:prstGeom>
        </p:spPr>
        <p:txBody>
          <a:bodyPr wrap="square">
            <a:spAutoFit/>
          </a:bodyPr>
          <a:lstStyle/>
          <a:p>
            <a:r>
              <a:rPr lang="ru-RU" dirty="0"/>
              <a:t>На корабле ходить я буду,</a:t>
            </a:r>
          </a:p>
          <a:p>
            <a:r>
              <a:rPr lang="ru-RU" dirty="0"/>
              <a:t>Когда на Флот служить пойду.</a:t>
            </a:r>
          </a:p>
          <a:p>
            <a:r>
              <a:rPr lang="ru-RU" dirty="0"/>
              <a:t>И тот корабль, подобно чуду,</a:t>
            </a:r>
          </a:p>
          <a:p>
            <a:r>
              <a:rPr lang="ru-RU" dirty="0"/>
              <a:t>Взметает встречную волну.</a:t>
            </a:r>
          </a:p>
          <a:p>
            <a:r>
              <a:rPr lang="ru-RU" dirty="0"/>
              <a:t>На нём живёт его команда —</a:t>
            </a:r>
          </a:p>
          <a:p>
            <a:r>
              <a:rPr lang="ru-RU" dirty="0"/>
              <a:t>Все люди разных возрастов.</a:t>
            </a:r>
          </a:p>
          <a:p>
            <a:r>
              <a:rPr lang="ru-RU" dirty="0"/>
              <a:t>Я буду младшим, это правда,</a:t>
            </a:r>
          </a:p>
          <a:p>
            <a:r>
              <a:rPr lang="ru-RU" dirty="0"/>
              <a:t>А кто назвать меня готов?</a:t>
            </a:r>
          </a:p>
          <a:p>
            <a:r>
              <a:rPr lang="ru-RU" sz="1400" i="1" dirty="0"/>
              <a:t>Матрос</a:t>
            </a:r>
          </a:p>
        </p:txBody>
      </p:sp>
      <p:sp>
        <p:nvSpPr>
          <p:cNvPr id="7" name="Прямоугольник 6"/>
          <p:cNvSpPr/>
          <p:nvPr/>
        </p:nvSpPr>
        <p:spPr>
          <a:xfrm>
            <a:off x="5652120" y="2996952"/>
            <a:ext cx="3294112" cy="1415772"/>
          </a:xfrm>
          <a:prstGeom prst="rect">
            <a:avLst/>
          </a:prstGeom>
        </p:spPr>
        <p:txBody>
          <a:bodyPr wrap="square">
            <a:spAutoFit/>
          </a:bodyPr>
          <a:lstStyle/>
          <a:p>
            <a:r>
              <a:rPr lang="ru-RU" dirty="0"/>
              <a:t>Любой профессии военной</a:t>
            </a:r>
          </a:p>
          <a:p>
            <a:r>
              <a:rPr lang="ru-RU" dirty="0"/>
              <a:t>Учиться надо непременно,</a:t>
            </a:r>
          </a:p>
          <a:p>
            <a:r>
              <a:rPr lang="ru-RU" dirty="0"/>
              <a:t>Чтоб быть опорой для страны,</a:t>
            </a:r>
          </a:p>
          <a:p>
            <a:r>
              <a:rPr lang="ru-RU" dirty="0"/>
              <a:t>Чтоб в мире не было …</a:t>
            </a:r>
          </a:p>
          <a:p>
            <a:r>
              <a:rPr lang="ru-RU" sz="1400" i="1" dirty="0"/>
              <a:t>Войны</a:t>
            </a:r>
          </a:p>
        </p:txBody>
      </p:sp>
      <p:sp>
        <p:nvSpPr>
          <p:cNvPr id="8" name="Прямоугольник 7"/>
          <p:cNvSpPr/>
          <p:nvPr/>
        </p:nvSpPr>
        <p:spPr>
          <a:xfrm>
            <a:off x="326261" y="4725144"/>
            <a:ext cx="2805579" cy="1415772"/>
          </a:xfrm>
          <a:prstGeom prst="rect">
            <a:avLst/>
          </a:prstGeom>
        </p:spPr>
        <p:txBody>
          <a:bodyPr wrap="square">
            <a:spAutoFit/>
          </a:bodyPr>
          <a:lstStyle/>
          <a:p>
            <a:r>
              <a:rPr lang="ru-RU" dirty="0"/>
              <a:t>Он готов в огонь и бой,</a:t>
            </a:r>
          </a:p>
          <a:p>
            <a:r>
              <a:rPr lang="ru-RU" dirty="0"/>
              <a:t>Защищая нас с тобой.</a:t>
            </a:r>
          </a:p>
          <a:p>
            <a:r>
              <a:rPr lang="ru-RU" dirty="0"/>
              <a:t>Он в дозор идёт и в град,</a:t>
            </a:r>
          </a:p>
          <a:p>
            <a:r>
              <a:rPr lang="ru-RU" dirty="0"/>
              <a:t>Не покинет пост.</a:t>
            </a:r>
          </a:p>
          <a:p>
            <a:r>
              <a:rPr lang="ru-RU" sz="1400" i="1" dirty="0"/>
              <a:t>Солдат</a:t>
            </a:r>
          </a:p>
        </p:txBody>
      </p:sp>
      <p:sp>
        <p:nvSpPr>
          <p:cNvPr id="9" name="Прямоугольник 8"/>
          <p:cNvSpPr/>
          <p:nvPr/>
        </p:nvSpPr>
        <p:spPr>
          <a:xfrm>
            <a:off x="4788024" y="4725144"/>
            <a:ext cx="3121361" cy="1415772"/>
          </a:xfrm>
          <a:prstGeom prst="rect">
            <a:avLst/>
          </a:prstGeom>
        </p:spPr>
        <p:txBody>
          <a:bodyPr wrap="square">
            <a:spAutoFit/>
          </a:bodyPr>
          <a:lstStyle/>
          <a:p>
            <a:r>
              <a:rPr lang="ru-RU" dirty="0"/>
              <a:t>Можешь ты солдатом стать</a:t>
            </a:r>
          </a:p>
          <a:p>
            <a:r>
              <a:rPr lang="ru-RU" dirty="0"/>
              <a:t>Плавать, ездить и летать,</a:t>
            </a:r>
          </a:p>
          <a:p>
            <a:r>
              <a:rPr lang="ru-RU" dirty="0"/>
              <a:t>А в строю ходить охота —</a:t>
            </a:r>
          </a:p>
          <a:p>
            <a:r>
              <a:rPr lang="ru-RU" dirty="0"/>
              <a:t>Ждет тебя, солдат, …</a:t>
            </a:r>
          </a:p>
          <a:p>
            <a:r>
              <a:rPr lang="ru-RU" sz="1400" i="1" dirty="0"/>
              <a:t>Пехота</a:t>
            </a:r>
          </a:p>
        </p:txBody>
      </p:sp>
    </p:spTree>
    <p:extLst>
      <p:ext uri="{BB962C8B-B14F-4D97-AF65-F5344CB8AC3E}">
        <p14:creationId xmlns:p14="http://schemas.microsoft.com/office/powerpoint/2010/main" val="184953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340887" y="188640"/>
            <a:ext cx="4258282" cy="1200329"/>
          </a:xfrm>
          <a:prstGeom prst="rect">
            <a:avLst/>
          </a:prstGeom>
        </p:spPr>
        <p:txBody>
          <a:bodyPr wrap="none">
            <a:spAutoFit/>
          </a:bodyPr>
          <a:lstStyle/>
          <a:p>
            <a:pPr algn="ctr"/>
            <a:r>
              <a:rPr lang="ru-RU" sz="2400" b="1" dirty="0">
                <a:effectLst>
                  <a:outerShdw blurRad="38100" dist="38100" dir="2700000" algn="tl">
                    <a:srgbClr val="000000">
                      <a:alpha val="43137"/>
                    </a:srgbClr>
                  </a:outerShdw>
                </a:effectLst>
              </a:rPr>
              <a:t>Коллективный проект </a:t>
            </a:r>
          </a:p>
          <a:p>
            <a:pPr algn="ctr"/>
            <a:r>
              <a:rPr lang="ru-RU" sz="2400" b="1" dirty="0">
                <a:effectLst>
                  <a:outerShdw blurRad="38100" dist="38100" dir="2700000" algn="tl">
                    <a:srgbClr val="000000">
                      <a:alpha val="43137"/>
                    </a:srgbClr>
                  </a:outerShdw>
                </a:effectLst>
              </a:rPr>
              <a:t>"Правнуки – о войне. </a:t>
            </a:r>
          </a:p>
          <a:p>
            <a:pPr algn="ctr"/>
            <a:r>
              <a:rPr lang="ru-RU" sz="2400" b="1" dirty="0">
                <a:effectLst>
                  <a:outerShdw blurRad="38100" dist="38100" dir="2700000" algn="tl">
                    <a:srgbClr val="000000">
                      <a:alpha val="43137"/>
                    </a:srgbClr>
                  </a:outerShdw>
                </a:effectLst>
              </a:rPr>
              <a:t>«Мы помним, мы гордимся»"</a:t>
            </a:r>
          </a:p>
        </p:txBody>
      </p:sp>
      <p:sp>
        <p:nvSpPr>
          <p:cNvPr id="3" name="Прямоугольник 2"/>
          <p:cNvSpPr/>
          <p:nvPr/>
        </p:nvSpPr>
        <p:spPr>
          <a:xfrm>
            <a:off x="179512" y="1370780"/>
            <a:ext cx="4419657" cy="5355312"/>
          </a:xfrm>
          <a:prstGeom prst="rect">
            <a:avLst/>
          </a:prstGeom>
        </p:spPr>
        <p:txBody>
          <a:bodyPr wrap="square">
            <a:spAutoFit/>
          </a:bodyPr>
          <a:lstStyle/>
          <a:p>
            <a:r>
              <a:rPr lang="ru-RU" i="1" dirty="0"/>
              <a:t>Идея проекта:</a:t>
            </a:r>
          </a:p>
          <a:p>
            <a:r>
              <a:rPr lang="ru-RU" dirty="0"/>
              <a:t>Проект создан для привлечения старших дошкольников к актуальным проблемам современного общества. Данный проект обеспечивает тесное сотрудничество педагога, ребенка, родителя в формировании навыков чувства патриотизма, гражданской ответственности.</a:t>
            </a:r>
          </a:p>
          <a:p>
            <a:r>
              <a:rPr lang="ru-RU" dirty="0"/>
              <a:t>Проект «Правнуки о войне» реализует государственную политику, направленную на усиление работы по патриотическому воспитанию подрастающего поколения.</a:t>
            </a:r>
          </a:p>
          <a:p>
            <a:r>
              <a:rPr lang="ru-RU" i="1" dirty="0"/>
              <a:t>Цели проекта:</a:t>
            </a:r>
            <a:endParaRPr lang="ru-RU" dirty="0"/>
          </a:p>
          <a:p>
            <a:pPr marL="285750" indent="-285750">
              <a:buFont typeface="Arial" panose="020B0604020202020204" pitchFamily="34" charset="0"/>
              <a:buChar char="•"/>
            </a:pPr>
            <a:r>
              <a:rPr lang="ru-RU" dirty="0"/>
              <a:t>Создание условий для гражданско-патриотического воспитания подрастающего поколения. </a:t>
            </a:r>
          </a:p>
          <a:p>
            <a:pPr marL="285750" indent="-285750">
              <a:buFont typeface="Arial" panose="020B0604020202020204" pitchFamily="34" charset="0"/>
              <a:buChar char="•"/>
            </a:pPr>
            <a:r>
              <a:rPr lang="ru-RU" dirty="0"/>
              <a:t>Создание фильма «Мы помним, мы гордимся»</a:t>
            </a:r>
          </a:p>
        </p:txBody>
      </p:sp>
      <p:sp>
        <p:nvSpPr>
          <p:cNvPr id="5" name="Прямоугольник 4"/>
          <p:cNvSpPr/>
          <p:nvPr/>
        </p:nvSpPr>
        <p:spPr>
          <a:xfrm>
            <a:off x="4788024" y="188639"/>
            <a:ext cx="4193040" cy="5909310"/>
          </a:xfrm>
          <a:prstGeom prst="rect">
            <a:avLst/>
          </a:prstGeom>
        </p:spPr>
        <p:txBody>
          <a:bodyPr wrap="square">
            <a:spAutoFit/>
          </a:bodyPr>
          <a:lstStyle/>
          <a:p>
            <a:r>
              <a:rPr lang="ru-RU" dirty="0"/>
              <a:t>Задачи проекта:</a:t>
            </a:r>
          </a:p>
          <a:p>
            <a:pPr marL="285750" indent="-285750">
              <a:buFont typeface="Arial" panose="020B0604020202020204" pitchFamily="34" charset="0"/>
              <a:buChar char="•"/>
            </a:pPr>
            <a:r>
              <a:rPr lang="ru-RU" dirty="0"/>
              <a:t>Организация социально-педагогической, социально-значимой совместной деятельности детей и взрослых.</a:t>
            </a:r>
          </a:p>
          <a:p>
            <a:pPr marL="285750" indent="-285750">
              <a:buFont typeface="Arial" panose="020B0604020202020204" pitchFamily="34" charset="0"/>
              <a:buChar char="•"/>
            </a:pPr>
            <a:r>
              <a:rPr lang="ru-RU" dirty="0"/>
              <a:t>Развитие существующей системы патриотического воспитания обучающихся.</a:t>
            </a:r>
          </a:p>
          <a:p>
            <a:pPr marL="285750" indent="-285750">
              <a:buFont typeface="Arial" panose="020B0604020202020204" pitchFamily="34" charset="0"/>
              <a:buChar char="•"/>
            </a:pPr>
            <a:r>
              <a:rPr lang="ru-RU" dirty="0"/>
              <a:t>Вовлечение дошкольников  в организацию патриотического воспитания в ДОУ.</a:t>
            </a:r>
          </a:p>
          <a:p>
            <a:r>
              <a:rPr lang="ru-RU" i="1" dirty="0"/>
              <a:t>Методы работы над проектом:</a:t>
            </a:r>
            <a:endParaRPr lang="ru-RU" dirty="0"/>
          </a:p>
          <a:p>
            <a:pPr marL="285750" indent="-285750">
              <a:buFont typeface="Wingdings" panose="05000000000000000000" pitchFamily="2" charset="2"/>
              <a:buChar char="§"/>
            </a:pPr>
            <a:r>
              <a:rPr lang="ru-RU" dirty="0"/>
              <a:t>Сбор, изучение и анализ материалов, документов (фото, воспоминания);</a:t>
            </a:r>
          </a:p>
          <a:p>
            <a:pPr marL="285750" indent="-285750">
              <a:buFont typeface="Wingdings" panose="05000000000000000000" pitchFamily="2" charset="2"/>
              <a:buChar char="§"/>
            </a:pPr>
            <a:r>
              <a:rPr lang="ru-RU" dirty="0"/>
              <a:t>Анкетирование и интервьюирование родителей воспитанников;</a:t>
            </a:r>
          </a:p>
          <a:p>
            <a:pPr marL="285750" indent="-285750">
              <a:buFont typeface="Wingdings" panose="05000000000000000000" pitchFamily="2" charset="2"/>
              <a:buChar char="§"/>
            </a:pPr>
            <a:r>
              <a:rPr lang="ru-RU" dirty="0"/>
              <a:t>Подготовка и проведение мероприятий посвященных к 75 </a:t>
            </a:r>
            <a:r>
              <a:rPr lang="ru-RU" dirty="0" err="1"/>
              <a:t>летию</a:t>
            </a:r>
            <a:r>
              <a:rPr lang="ru-RU" dirty="0"/>
              <a:t> победы ;</a:t>
            </a:r>
          </a:p>
          <a:p>
            <a:pPr marL="285750" indent="-285750">
              <a:buFont typeface="Wingdings" panose="05000000000000000000" pitchFamily="2" charset="2"/>
              <a:buChar char="§"/>
            </a:pPr>
            <a:r>
              <a:rPr lang="ru-RU" dirty="0"/>
              <a:t>Систематизация и обобщение материалов проекта.</a:t>
            </a:r>
          </a:p>
        </p:txBody>
      </p:sp>
    </p:spTree>
    <p:extLst>
      <p:ext uri="{BB962C8B-B14F-4D97-AF65-F5344CB8AC3E}">
        <p14:creationId xmlns:p14="http://schemas.microsoft.com/office/powerpoint/2010/main" val="3916404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6" name="Прямоугольник 5"/>
          <p:cNvSpPr/>
          <p:nvPr/>
        </p:nvSpPr>
        <p:spPr>
          <a:xfrm>
            <a:off x="107504" y="116632"/>
            <a:ext cx="4572000" cy="3693319"/>
          </a:xfrm>
          <a:prstGeom prst="rect">
            <a:avLst/>
          </a:prstGeom>
        </p:spPr>
        <p:txBody>
          <a:bodyPr>
            <a:spAutoFit/>
          </a:bodyPr>
          <a:lstStyle/>
          <a:p>
            <a:endParaRPr lang="ru-RU" dirty="0"/>
          </a:p>
          <a:p>
            <a:r>
              <a:rPr lang="ru-RU" i="1" dirty="0"/>
              <a:t>Цель:</a:t>
            </a:r>
          </a:p>
          <a:p>
            <a:r>
              <a:rPr lang="ru-RU" dirty="0"/>
              <a:t> Изучение материалов семейного архива.</a:t>
            </a:r>
          </a:p>
          <a:p>
            <a:r>
              <a:rPr lang="ru-RU" i="1" dirty="0"/>
              <a:t>Задачи:</a:t>
            </a:r>
          </a:p>
          <a:p>
            <a:r>
              <a:rPr lang="ru-RU" dirty="0"/>
              <a:t>Изучить родословную</a:t>
            </a:r>
          </a:p>
          <a:p>
            <a:r>
              <a:rPr lang="ru-RU" i="1" dirty="0"/>
              <a:t>Предмет:</a:t>
            </a:r>
          </a:p>
          <a:p>
            <a:r>
              <a:rPr lang="ru-RU" dirty="0"/>
              <a:t> Материалы семейного архива.</a:t>
            </a:r>
          </a:p>
          <a:p>
            <a:r>
              <a:rPr lang="ru-RU" dirty="0"/>
              <a:t>  </a:t>
            </a:r>
            <a:r>
              <a:rPr lang="ru-RU" i="1" dirty="0"/>
              <a:t>Методы исследования: </a:t>
            </a:r>
          </a:p>
          <a:p>
            <a:r>
              <a:rPr lang="ru-RU" dirty="0"/>
              <a:t>Систематизация и обобщение рассказов о ветеране войны, тружениках тыла, дети войны.</a:t>
            </a:r>
          </a:p>
          <a:p>
            <a:endParaRPr lang="ru-RU" dirty="0"/>
          </a:p>
          <a:p>
            <a:r>
              <a:rPr lang="ru-RU" dirty="0"/>
              <a:t> </a:t>
            </a:r>
          </a:p>
        </p:txBody>
      </p:sp>
      <p:sp>
        <p:nvSpPr>
          <p:cNvPr id="7" name="Прямоугольник 6"/>
          <p:cNvSpPr/>
          <p:nvPr/>
        </p:nvSpPr>
        <p:spPr>
          <a:xfrm>
            <a:off x="4778444" y="404664"/>
            <a:ext cx="4343582" cy="3693319"/>
          </a:xfrm>
          <a:prstGeom prst="rect">
            <a:avLst/>
          </a:prstGeom>
        </p:spPr>
        <p:txBody>
          <a:bodyPr wrap="square">
            <a:spAutoFit/>
          </a:bodyPr>
          <a:lstStyle/>
          <a:p>
            <a:r>
              <a:rPr lang="ru-RU" i="1" dirty="0"/>
              <a:t>Итог:</a:t>
            </a:r>
          </a:p>
          <a:p>
            <a:r>
              <a:rPr lang="ru-RU" dirty="0"/>
              <a:t>Созданный фильм «Мы помним, мы гордимся" можно использовать на занятиях. Ребята должны помнить, какой ценой досталась Победа, и кому мы обязаны сегодня мирным небом над головой.</a:t>
            </a:r>
          </a:p>
          <a:p>
            <a:r>
              <a:rPr lang="ru-RU" dirty="0"/>
              <a:t>Гипотеза: архивные документы участников ВОВ и тружеников тыла, нужны не только их родственникам, эти материалы помогают формировать представления о тех событиях у современного поколения.</a:t>
            </a:r>
          </a:p>
        </p:txBody>
      </p:sp>
    </p:spTree>
    <p:extLst>
      <p:ext uri="{BB962C8B-B14F-4D97-AF65-F5344CB8AC3E}">
        <p14:creationId xmlns:p14="http://schemas.microsoft.com/office/powerpoint/2010/main" val="198623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07504" y="0"/>
            <a:ext cx="4572000" cy="6740307"/>
          </a:xfrm>
          <a:prstGeom prst="rect">
            <a:avLst/>
          </a:prstGeom>
        </p:spPr>
        <p:txBody>
          <a:bodyPr>
            <a:spAutoFit/>
          </a:bodyPr>
          <a:lstStyle/>
          <a:p>
            <a:pPr algn="ctr"/>
            <a:r>
              <a:rPr lang="ru-RU" i="1" dirty="0"/>
              <a:t>Конспект НОД по аппликации с детьми старшей группы </a:t>
            </a:r>
          </a:p>
          <a:p>
            <a:pPr algn="ctr"/>
            <a:r>
              <a:rPr lang="ru-RU" b="1" dirty="0"/>
              <a:t>«9 мая — День Победы». </a:t>
            </a:r>
          </a:p>
          <a:p>
            <a:r>
              <a:rPr lang="ru-RU" i="1" dirty="0"/>
              <a:t>Создание коллажа </a:t>
            </a:r>
          </a:p>
          <a:p>
            <a:pPr algn="ctr"/>
            <a:r>
              <a:rPr lang="ru-RU" b="1" dirty="0"/>
              <a:t>«Голуби мира»</a:t>
            </a:r>
          </a:p>
          <a:p>
            <a:r>
              <a:rPr lang="ru-RU" dirty="0"/>
              <a:t>Катаева Д.А.</a:t>
            </a:r>
          </a:p>
          <a:p>
            <a:r>
              <a:rPr lang="ru-RU" i="1" dirty="0"/>
              <a:t>Цель: </a:t>
            </a:r>
            <a:r>
              <a:rPr lang="ru-RU" dirty="0"/>
              <a:t>изготовить совместную работу ко Дню Победы.</a:t>
            </a:r>
          </a:p>
          <a:p>
            <a:r>
              <a:rPr lang="ru-RU" i="1" dirty="0"/>
              <a:t>Задачи: </a:t>
            </a:r>
            <a:r>
              <a:rPr lang="ru-RU" dirty="0"/>
              <a:t>-продолжать вызывать интерес детей к работе с аппликацией;</a:t>
            </a:r>
          </a:p>
          <a:p>
            <a:r>
              <a:rPr lang="ru-RU" dirty="0"/>
              <a:t>-закреплять умение отрезать полоску от листа бумаги по прямой;</a:t>
            </a:r>
          </a:p>
          <a:p>
            <a:r>
              <a:rPr lang="ru-RU" dirty="0"/>
              <a:t>-закреплять умение сминать салфетку, получая сердцевину цветка;</a:t>
            </a:r>
          </a:p>
          <a:p>
            <a:r>
              <a:rPr lang="ru-RU" dirty="0"/>
              <a:t>-развивать умение составлять композицию;</a:t>
            </a:r>
          </a:p>
          <a:p>
            <a:r>
              <a:rPr lang="ru-RU" dirty="0"/>
              <a:t>-воспитывать аккуратность в работе, усидчивость, чувство патриотизма.</a:t>
            </a:r>
          </a:p>
          <a:p>
            <a:r>
              <a:rPr lang="ru-RU" i="1" dirty="0"/>
              <a:t>Оборудование: </a:t>
            </a:r>
            <a:r>
              <a:rPr lang="ru-RU" dirty="0"/>
              <a:t>ватман, цветной картон, цветная бумага, шаблон голубя, салфетки, клей, клеенки, ножницы, георгиевская лента, тряпочки, пошаговый образец аппликации по теме занятия, приготовленные за ранее листочки к цветам.</a:t>
            </a:r>
          </a:p>
        </p:txBody>
      </p:sp>
      <p:sp>
        <p:nvSpPr>
          <p:cNvPr id="3" name="Прямоугольник 2"/>
          <p:cNvSpPr/>
          <p:nvPr/>
        </p:nvSpPr>
        <p:spPr>
          <a:xfrm>
            <a:off x="4788024" y="168761"/>
            <a:ext cx="4248472" cy="6463308"/>
          </a:xfrm>
          <a:prstGeom prst="rect">
            <a:avLst/>
          </a:prstGeom>
        </p:spPr>
        <p:txBody>
          <a:bodyPr wrap="square">
            <a:spAutoFit/>
          </a:bodyPr>
          <a:lstStyle/>
          <a:p>
            <a:r>
              <a:rPr lang="ru-RU" i="1" dirty="0"/>
              <a:t>Ход занятия:</a:t>
            </a:r>
          </a:p>
          <a:p>
            <a:r>
              <a:rPr lang="ru-RU" b="1" dirty="0"/>
              <a:t>В</a:t>
            </a:r>
            <a:r>
              <a:rPr lang="ru-RU" dirty="0"/>
              <a:t> - Ребята, какой праздник мы отмечаем 9 мая?</a:t>
            </a:r>
          </a:p>
          <a:p>
            <a:r>
              <a:rPr lang="ru-RU" b="1" dirty="0"/>
              <a:t>Д</a:t>
            </a:r>
            <a:r>
              <a:rPr lang="ru-RU" dirty="0"/>
              <a:t> - День Победы</a:t>
            </a:r>
          </a:p>
          <a:p>
            <a:r>
              <a:rPr lang="ru-RU" b="1" dirty="0"/>
              <a:t>В</a:t>
            </a:r>
            <a:r>
              <a:rPr lang="ru-RU" dirty="0"/>
              <a:t>- Правильно. День Победы и радостный и грустный. Радостный он от того, что наш народ одержал победу над фашисткой Германией, а грустный потому, что очень дорогой ценой досталась нам эта победа. Я хочу прочитать вам стихотворение, оно перенесет вас в прошлое, и вы узнаете, как это было.</a:t>
            </a:r>
          </a:p>
          <a:p>
            <a:r>
              <a:rPr lang="ru-RU" dirty="0"/>
              <a:t>А написала его </a:t>
            </a:r>
            <a:r>
              <a:rPr lang="ru-RU" i="1" dirty="0"/>
              <a:t>Наталья Андриянова - Сергеева</a:t>
            </a:r>
          </a:p>
          <a:p>
            <a:r>
              <a:rPr lang="ru-RU" dirty="0"/>
              <a:t>Все на рассвете мирно спали,</a:t>
            </a:r>
          </a:p>
          <a:p>
            <a:r>
              <a:rPr lang="ru-RU" dirty="0"/>
              <a:t>Ночь темная как – будто тень</a:t>
            </a:r>
          </a:p>
          <a:p>
            <a:r>
              <a:rPr lang="ru-RU" dirty="0"/>
              <a:t>И жители земли еще не знали</a:t>
            </a:r>
          </a:p>
          <a:p>
            <a:r>
              <a:rPr lang="ru-RU" dirty="0"/>
              <a:t>Какой рождался страшный день.</a:t>
            </a:r>
          </a:p>
          <a:p>
            <a:r>
              <a:rPr lang="ru-RU" dirty="0"/>
              <a:t>Не знали, что в двадцатом веке</a:t>
            </a:r>
          </a:p>
          <a:p>
            <a:r>
              <a:rPr lang="ru-RU" dirty="0"/>
              <a:t>Он станет самым черным днем,</a:t>
            </a:r>
          </a:p>
          <a:p>
            <a:r>
              <a:rPr lang="ru-RU" dirty="0"/>
              <a:t>От крови покраснеют реки</a:t>
            </a:r>
          </a:p>
          <a:p>
            <a:r>
              <a:rPr lang="ru-RU" dirty="0"/>
              <a:t>Земля опалится огнем!</a:t>
            </a:r>
          </a:p>
        </p:txBody>
      </p:sp>
    </p:spTree>
    <p:extLst>
      <p:ext uri="{BB962C8B-B14F-4D97-AF65-F5344CB8AC3E}">
        <p14:creationId xmlns:p14="http://schemas.microsoft.com/office/powerpoint/2010/main" val="384104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3158"/>
            <a:ext cx="9190204" cy="7200800"/>
          </a:xfrm>
          <a:prstGeom prst="rect">
            <a:avLst/>
          </a:prstGeom>
        </p:spPr>
      </p:pic>
      <p:sp>
        <p:nvSpPr>
          <p:cNvPr id="2" name="Прямоугольник 1"/>
          <p:cNvSpPr/>
          <p:nvPr/>
        </p:nvSpPr>
        <p:spPr>
          <a:xfrm>
            <a:off x="251520" y="116632"/>
            <a:ext cx="4176464" cy="5632311"/>
          </a:xfrm>
          <a:prstGeom prst="rect">
            <a:avLst/>
          </a:prstGeom>
        </p:spPr>
        <p:txBody>
          <a:bodyPr wrap="square">
            <a:spAutoFit/>
          </a:bodyPr>
          <a:lstStyle/>
          <a:p>
            <a:r>
              <a:rPr lang="ru-RU" dirty="0"/>
              <a:t>- Когда граждане нашей страны узнали, что началась война, все кто мог держать оружие пошли на фронт. На войне помогали все – женщины и дети. Война шла и на земле, и в воздухе, и на воде.</a:t>
            </a:r>
          </a:p>
          <a:p>
            <a:r>
              <a:rPr lang="ru-RU" dirty="0"/>
              <a:t>Фашистские самолеты бомбили города и порты, аэродромы и железнодорожные станции, бомбы сыпались на пионерские лагеря, детские сады, на больницы и жилые дома. Фашистская Германия хотела уничтожить весь народ нашей страны. В те грозные дни начала Великой Отечественной войны, словно клятва Родине, звучала песня «Священная война».</a:t>
            </a:r>
          </a:p>
          <a:p>
            <a:r>
              <a:rPr lang="ru-RU" dirty="0"/>
              <a:t>Трудное и голодное наступило время. Тяжелое оно было для всего народа, но особенно тяжело было детям. Многие остались сиротами. </a:t>
            </a:r>
          </a:p>
        </p:txBody>
      </p:sp>
      <p:sp>
        <p:nvSpPr>
          <p:cNvPr id="3" name="Прямоугольник 2"/>
          <p:cNvSpPr/>
          <p:nvPr/>
        </p:nvSpPr>
        <p:spPr>
          <a:xfrm>
            <a:off x="4747525" y="116632"/>
            <a:ext cx="4176464" cy="3970318"/>
          </a:xfrm>
          <a:prstGeom prst="rect">
            <a:avLst/>
          </a:prstGeom>
        </p:spPr>
        <p:txBody>
          <a:bodyPr wrap="square">
            <a:spAutoFit/>
          </a:bodyPr>
          <a:lstStyle/>
          <a:p>
            <a:r>
              <a:rPr lang="ru-RU" dirty="0"/>
              <a:t>Ребята, а что произошло 9 мая? (ответы детей).</a:t>
            </a:r>
          </a:p>
          <a:p>
            <a:r>
              <a:rPr lang="ru-RU" dirty="0"/>
              <a:t>Правильно, 9 мая закончилась война, и в этот день наш народ празднует Победу из года в год и поздравляют всех ветеран.</a:t>
            </a:r>
          </a:p>
          <a:p>
            <a:r>
              <a:rPr lang="ru-RU" dirty="0"/>
              <a:t>Каждый год в столице нашей страны Москве и во многих других городах 9 Мая проходят праздничные парады. На Красной площади в Кремле, а вечером во всех городах России гремят салюты в честь праздника и мира на земле. Ребята, как вы думаете, наш народ хотел войны( ответы детей), правильно НЕТ!</a:t>
            </a:r>
          </a:p>
        </p:txBody>
      </p:sp>
    </p:spTree>
    <p:extLst>
      <p:ext uri="{BB962C8B-B14F-4D97-AF65-F5344CB8AC3E}">
        <p14:creationId xmlns:p14="http://schemas.microsoft.com/office/powerpoint/2010/main" val="183432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251520" y="188640"/>
            <a:ext cx="4392488" cy="5909310"/>
          </a:xfrm>
          <a:prstGeom prst="rect">
            <a:avLst/>
          </a:prstGeom>
        </p:spPr>
        <p:txBody>
          <a:bodyPr wrap="square">
            <a:spAutoFit/>
          </a:bodyPr>
          <a:lstStyle/>
          <a:p>
            <a:r>
              <a:rPr lang="ru-RU" dirty="0"/>
              <a:t>А сейчас подготовим наши пальчики к работе и вместе сделаем пальчиковую гимнастику.</a:t>
            </a:r>
          </a:p>
          <a:p>
            <a:pPr algn="ctr"/>
            <a:r>
              <a:rPr lang="ru-RU" b="1" dirty="0"/>
              <a:t>«Бойцы-молодцы»</a:t>
            </a:r>
          </a:p>
          <a:p>
            <a:r>
              <a:rPr lang="ru-RU" dirty="0"/>
              <a:t>Пальцы эти все бойцы</a:t>
            </a:r>
          </a:p>
          <a:p>
            <a:r>
              <a:rPr lang="ru-RU" dirty="0"/>
              <a:t>(раскрытые ладони вперёд)</a:t>
            </a:r>
          </a:p>
          <a:p>
            <a:r>
              <a:rPr lang="ru-RU" dirty="0"/>
              <a:t>Удалые молодцы (в кулак)</a:t>
            </a:r>
          </a:p>
          <a:p>
            <a:r>
              <a:rPr lang="ru-RU" dirty="0"/>
              <a:t>2 больших и крепких малых,</a:t>
            </a:r>
          </a:p>
          <a:p>
            <a:r>
              <a:rPr lang="ru-RU" dirty="0"/>
              <a:t>И солдат в боях удалых гвардейца – храбреца 2 метких молодца</a:t>
            </a:r>
          </a:p>
          <a:p>
            <a:r>
              <a:rPr lang="ru-RU" dirty="0"/>
              <a:t>2 героя безыменных</a:t>
            </a:r>
          </a:p>
          <a:p>
            <a:r>
              <a:rPr lang="ru-RU" dirty="0"/>
              <a:t>Но в работе очень рьяных!</a:t>
            </a:r>
          </a:p>
          <a:p>
            <a:r>
              <a:rPr lang="ru-RU" dirty="0"/>
              <a:t>2 мизинца – коротышки</a:t>
            </a:r>
          </a:p>
          <a:p>
            <a:r>
              <a:rPr lang="ru-RU" dirty="0"/>
              <a:t>Очень славные мальчишки!</a:t>
            </a:r>
          </a:p>
          <a:p>
            <a:r>
              <a:rPr lang="ru-RU" dirty="0"/>
              <a:t>А сейчас мы приступим к нашей работе:</a:t>
            </a:r>
          </a:p>
          <a:p>
            <a:r>
              <a:rPr lang="ru-RU" dirty="0"/>
              <a:t>создание коллажа «Голуби мира»</a:t>
            </a:r>
          </a:p>
          <a:p>
            <a:r>
              <a:rPr lang="ru-RU" dirty="0"/>
              <a:t>Дети обводят шаблоны голубей на белой бумаге, затем их вырезают, разрезаю цветную бумагу на полоски, и собирают их в цветы. Затем собирают все в общий коллаж.</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36" t="31904" r="12500" b="476"/>
          <a:stretch/>
        </p:blipFill>
        <p:spPr bwMode="auto">
          <a:xfrm>
            <a:off x="4932040" y="1948435"/>
            <a:ext cx="3626652" cy="238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85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323528" y="260648"/>
            <a:ext cx="4320480" cy="6370975"/>
          </a:xfrm>
          <a:prstGeom prst="rect">
            <a:avLst/>
          </a:prstGeom>
        </p:spPr>
        <p:txBody>
          <a:bodyPr wrap="square">
            <a:spAutoFit/>
          </a:bodyPr>
          <a:lstStyle/>
          <a:p>
            <a:pPr algn="ctr"/>
            <a:r>
              <a:rPr lang="ru-RU" sz="2400" b="1" dirty="0">
                <a:effectLst>
                  <a:outerShdw blurRad="38100" dist="38100" dir="2700000" algn="tl">
                    <a:srgbClr val="000000">
                      <a:alpha val="43137"/>
                    </a:srgbClr>
                  </a:outerShdw>
                </a:effectLst>
              </a:rPr>
              <a:t>Конструирование из бумаги «Самолет»</a:t>
            </a:r>
            <a:endParaRPr lang="ru-RU" dirty="0"/>
          </a:p>
          <a:p>
            <a:r>
              <a:rPr lang="ru-RU" i="1" dirty="0"/>
              <a:t>Образовательные области:</a:t>
            </a:r>
          </a:p>
          <a:p>
            <a:r>
              <a:rPr lang="ru-RU" i="1" dirty="0"/>
              <a:t> </a:t>
            </a:r>
            <a:r>
              <a:rPr lang="ru-RU" dirty="0"/>
              <a:t>"Труд", "Познание", "Коммуникация", "Чтение художественной литературы"</a:t>
            </a:r>
          </a:p>
          <a:p>
            <a:r>
              <a:rPr lang="ru-RU" i="1" dirty="0"/>
              <a:t>Задачи:</a:t>
            </a:r>
          </a:p>
          <a:p>
            <a:r>
              <a:rPr lang="ru-RU" i="1" dirty="0"/>
              <a:t>-учить детей вырезать из бумаги детали для самолета</a:t>
            </a:r>
          </a:p>
          <a:p>
            <a:r>
              <a:rPr lang="ru-RU" i="1" dirty="0"/>
              <a:t>-аккуратно намазывать клеем пользуясь салфеткой,</a:t>
            </a:r>
          </a:p>
          <a:p>
            <a:r>
              <a:rPr lang="ru-RU" i="1" dirty="0"/>
              <a:t>-передавать пространственное отношение "над" и "под",</a:t>
            </a:r>
          </a:p>
          <a:p>
            <a:r>
              <a:rPr lang="ru-RU" i="1" dirty="0"/>
              <a:t>-воспитывать аккуратность и эстетический вкус.</a:t>
            </a:r>
          </a:p>
          <a:p>
            <a:r>
              <a:rPr lang="ru-RU" i="1" dirty="0"/>
              <a:t>Материал: </a:t>
            </a:r>
          </a:p>
          <a:p>
            <a:r>
              <a:rPr lang="ru-RU" dirty="0"/>
              <a:t>Цветная бумага ,кисточки, клей, салфетки.</a:t>
            </a:r>
          </a:p>
          <a:p>
            <a:r>
              <a:rPr lang="ru-RU" dirty="0"/>
              <a:t>Ход НОД:</a:t>
            </a:r>
          </a:p>
          <a:p>
            <a:r>
              <a:rPr lang="ru-RU" dirty="0"/>
              <a:t>Ребята, в этой коробке лежит что то интересное. Но прежде чем открыть коробку и показать вам, что в ней находится, попробуйте отгадать загадку. </a:t>
            </a:r>
          </a:p>
        </p:txBody>
      </p:sp>
      <p:sp>
        <p:nvSpPr>
          <p:cNvPr id="3" name="Прямоугольник 2"/>
          <p:cNvSpPr/>
          <p:nvPr/>
        </p:nvSpPr>
        <p:spPr>
          <a:xfrm>
            <a:off x="4668958" y="197346"/>
            <a:ext cx="4223522" cy="5786199"/>
          </a:xfrm>
          <a:prstGeom prst="rect">
            <a:avLst/>
          </a:prstGeom>
        </p:spPr>
        <p:txBody>
          <a:bodyPr wrap="square">
            <a:spAutoFit/>
          </a:bodyPr>
          <a:lstStyle/>
          <a:p>
            <a:r>
              <a:rPr lang="ru-RU" i="1" dirty="0"/>
              <a:t>Не пчела, а гудит,</a:t>
            </a:r>
          </a:p>
          <a:p>
            <a:r>
              <a:rPr lang="ru-RU" i="1" dirty="0"/>
              <a:t>Не птица, а летит,</a:t>
            </a:r>
          </a:p>
          <a:p>
            <a:r>
              <a:rPr lang="ru-RU" i="1" dirty="0"/>
              <a:t>Гнезда не вьет,</a:t>
            </a:r>
          </a:p>
          <a:p>
            <a:r>
              <a:rPr lang="ru-RU" i="1" dirty="0"/>
              <a:t>Людей и груз везет.</a:t>
            </a:r>
          </a:p>
          <a:p>
            <a:r>
              <a:rPr lang="ru-RU" sz="1400" dirty="0"/>
              <a:t>(Самолет)</a:t>
            </a:r>
          </a:p>
          <a:p>
            <a:r>
              <a:rPr lang="ru-RU" i="1" dirty="0"/>
              <a:t>Наяву, а не во сне</a:t>
            </a:r>
          </a:p>
          <a:p>
            <a:r>
              <a:rPr lang="ru-RU" i="1" dirty="0"/>
              <a:t>Он летает в вышине</a:t>
            </a:r>
          </a:p>
          <a:p>
            <a:r>
              <a:rPr lang="ru-RU" i="1" dirty="0"/>
              <a:t>Водит в небе самолет</a:t>
            </a:r>
          </a:p>
          <a:p>
            <a:r>
              <a:rPr lang="ru-RU" i="1" dirty="0"/>
              <a:t>Кто же он скажи?</a:t>
            </a:r>
          </a:p>
          <a:p>
            <a:r>
              <a:rPr lang="ru-RU" sz="1400" i="1" dirty="0"/>
              <a:t>(Пилот)</a:t>
            </a:r>
          </a:p>
          <a:p>
            <a:r>
              <a:rPr lang="ru-RU" dirty="0"/>
              <a:t>Молодцы все угадали. А кто из вас может мне рассказать из каких деталей состоит самолет.</a:t>
            </a:r>
          </a:p>
          <a:p>
            <a:r>
              <a:rPr lang="ru-RU" dirty="0"/>
              <a:t> (корпус – салон, крылья, хвост и т. д.)</a:t>
            </a:r>
          </a:p>
          <a:p>
            <a:r>
              <a:rPr lang="ru-RU" dirty="0"/>
              <a:t>А какие самолеты бывают? (пассажирские, грузовые, военные) (рассматривают иллюстрации с изображением самолетов)</a:t>
            </a:r>
          </a:p>
          <a:p>
            <a:r>
              <a:rPr lang="ru-RU" dirty="0"/>
              <a:t>Сегодня я хочу предложить вам сделать самолет своими руками, я сделала вот такой. И если хотите могу вас научить.</a:t>
            </a:r>
          </a:p>
        </p:txBody>
      </p:sp>
    </p:spTree>
    <p:extLst>
      <p:ext uri="{BB962C8B-B14F-4D97-AF65-F5344CB8AC3E}">
        <p14:creationId xmlns:p14="http://schemas.microsoft.com/office/powerpoint/2010/main" val="334235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323528" y="188639"/>
            <a:ext cx="4104456" cy="6463308"/>
          </a:xfrm>
          <a:prstGeom prst="rect">
            <a:avLst/>
          </a:prstGeom>
        </p:spPr>
        <p:txBody>
          <a:bodyPr wrap="square">
            <a:spAutoFit/>
          </a:bodyPr>
          <a:lstStyle/>
          <a:p>
            <a:r>
              <a:rPr lang="ru-RU" i="1" dirty="0"/>
              <a:t>Показ приемов аппликации:</a:t>
            </a:r>
          </a:p>
          <a:p>
            <a:r>
              <a:rPr lang="ru-RU" dirty="0"/>
              <a:t>с начала нужно вырезать и приклеить корпус самолета, затем крылья. После приклеиваем окошки .А для того чтобы было видно, что самолет парит в небе мы приклеиваем облака.</a:t>
            </a:r>
          </a:p>
          <a:p>
            <a:r>
              <a:rPr lang="ru-RU" dirty="0"/>
              <a:t>А перед работой мы разомнем наши пальчики.</a:t>
            </a:r>
          </a:p>
          <a:p>
            <a:r>
              <a:rPr lang="ru-RU" i="1" dirty="0"/>
              <a:t>Пальчиковая игра.</a:t>
            </a:r>
          </a:p>
          <a:p>
            <a:r>
              <a:rPr lang="ru-RU" dirty="0"/>
              <a:t>-Я построю самолет (разводим руки широко в сторону)</a:t>
            </a:r>
          </a:p>
          <a:p>
            <a:r>
              <a:rPr lang="ru-RU" dirty="0"/>
              <a:t>-Шлем надену и в полет (показываем шлем над головой)</a:t>
            </a:r>
          </a:p>
          <a:p>
            <a:r>
              <a:rPr lang="ru-RU" dirty="0"/>
              <a:t>-Сквозь волнистые туманы полечу в другие страны (шевелим пальчиками)</a:t>
            </a:r>
          </a:p>
          <a:p>
            <a:r>
              <a:rPr lang="ru-RU" dirty="0"/>
              <a:t>-Над морями и лесами, над горами и полями (делаем "взбрызгивающие" движения пальцами)</a:t>
            </a:r>
          </a:p>
          <a:p>
            <a:r>
              <a:rPr lang="ru-RU" dirty="0"/>
              <a:t>-Облечу весь шар земной (обхватываем воображаемый шар)</a:t>
            </a:r>
          </a:p>
          <a:p>
            <a:r>
              <a:rPr lang="ru-RU" dirty="0"/>
              <a:t>-А потом вернусь домой (делаем "взмахивающие" движения ладонями).</a:t>
            </a:r>
          </a:p>
          <a:p>
            <a:r>
              <a:rPr lang="ru-RU" dirty="0"/>
              <a:t>Дети приступают к работе.</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3803915" cy="28529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53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07504" y="21974"/>
            <a:ext cx="4572000" cy="5170646"/>
          </a:xfrm>
          <a:prstGeom prst="rect">
            <a:avLst/>
          </a:prstGeom>
        </p:spPr>
        <p:txBody>
          <a:bodyPr>
            <a:spAutoFit/>
          </a:bodyPr>
          <a:lstStyle/>
          <a:p>
            <a:pPr algn="ctr"/>
            <a:r>
              <a:rPr lang="ru-RU" sz="2400" b="1" dirty="0">
                <a:effectLst>
                  <a:outerShdw blurRad="38100" dist="38100" dir="2700000" algn="tl">
                    <a:srgbClr val="000000">
                      <a:alpha val="43137"/>
                    </a:srgbClr>
                  </a:outerShdw>
                </a:effectLst>
              </a:rPr>
              <a:t>ДЕТИ И ВОЙНА</a:t>
            </a:r>
          </a:p>
          <a:p>
            <a:endParaRPr lang="ru-RU" dirty="0"/>
          </a:p>
          <a:p>
            <a:r>
              <a:rPr lang="ru-RU" dirty="0"/>
              <a:t>    Трудные, голодные и холодные военные годы называют военным лихими, злыми годами. Тяжело достались они всему нашему народу, но особенно тяжко пришлось маленьким детям.</a:t>
            </a:r>
          </a:p>
          <a:p>
            <a:r>
              <a:rPr lang="ru-RU" dirty="0"/>
              <a:t>  Многие дети остались сиротами, их отцы погибли на войне, другие потеряли родителей во время бомбежек, третьи лишились не только родных, но и отчего дома, четвертые оказались на оккупированной врагами территории, пятые — в плену у немцев.</a:t>
            </a:r>
          </a:p>
          <a:p>
            <a:r>
              <a:rPr lang="ru-RU" dirty="0"/>
              <a:t>  Дети — слабые, беспомощные, оказались лицом к лицу с жестокой, беспощадной, злой силой фашизма.</a:t>
            </a:r>
          </a:p>
          <a:p>
            <a:endParaRPr lang="ru-RU" dirty="0"/>
          </a:p>
        </p:txBody>
      </p:sp>
      <p:sp>
        <p:nvSpPr>
          <p:cNvPr id="3" name="Прямоугольник 2"/>
          <p:cNvSpPr/>
          <p:nvPr/>
        </p:nvSpPr>
        <p:spPr>
          <a:xfrm>
            <a:off x="4860032" y="622138"/>
            <a:ext cx="3672408" cy="3970318"/>
          </a:xfrm>
          <a:prstGeom prst="rect">
            <a:avLst/>
          </a:prstGeom>
        </p:spPr>
        <p:txBody>
          <a:bodyPr wrap="square">
            <a:spAutoFit/>
          </a:bodyPr>
          <a:lstStyle/>
          <a:p>
            <a:pPr algn="ctr"/>
            <a:r>
              <a:rPr lang="ru-RU" sz="2000" b="1" u="sng" dirty="0"/>
              <a:t>Война - не место для детей</a:t>
            </a:r>
          </a:p>
          <a:p>
            <a:r>
              <a:rPr lang="ru-RU" dirty="0"/>
              <a:t>Война — не место для детей!</a:t>
            </a:r>
          </a:p>
          <a:p>
            <a:r>
              <a:rPr lang="ru-RU" dirty="0"/>
              <a:t>Здесь нет ни книжек, ни игрушек.</a:t>
            </a:r>
          </a:p>
          <a:p>
            <a:r>
              <a:rPr lang="ru-RU" dirty="0"/>
              <a:t>Разрывы мин и грохот пушек,</a:t>
            </a:r>
          </a:p>
          <a:p>
            <a:r>
              <a:rPr lang="ru-RU" dirty="0"/>
              <a:t>И море крови и смертей.</a:t>
            </a:r>
          </a:p>
          <a:p>
            <a:r>
              <a:rPr lang="ru-RU" dirty="0"/>
              <a:t>Война — не место для детей!</a:t>
            </a:r>
          </a:p>
          <a:p>
            <a:r>
              <a:rPr lang="ru-RU" dirty="0"/>
              <a:t>Ребенку нужен теплый дом</a:t>
            </a:r>
          </a:p>
          <a:p>
            <a:r>
              <a:rPr lang="ru-RU" dirty="0"/>
              <a:t>И мамы ласковые руки,</a:t>
            </a:r>
          </a:p>
          <a:p>
            <a:r>
              <a:rPr lang="ru-RU" dirty="0"/>
              <a:t>И взгляд, наполненный добром,</a:t>
            </a:r>
          </a:p>
          <a:p>
            <a:r>
              <a:rPr lang="ru-RU" dirty="0"/>
              <a:t>И песни колыбельной звуки.</a:t>
            </a:r>
          </a:p>
          <a:p>
            <a:r>
              <a:rPr lang="ru-RU" dirty="0"/>
              <a:t>И елочные огоньки,</a:t>
            </a:r>
          </a:p>
          <a:p>
            <a:r>
              <a:rPr lang="ru-RU" dirty="0"/>
              <a:t>С горы веселое катанье,</a:t>
            </a:r>
          </a:p>
          <a:p>
            <a:r>
              <a:rPr lang="ru-RU" dirty="0"/>
              <a:t>Снежки и лыжи, и коньки,</a:t>
            </a:r>
          </a:p>
          <a:p>
            <a:r>
              <a:rPr lang="ru-RU" dirty="0"/>
              <a:t>А не сиротство и страданье!</a:t>
            </a:r>
          </a:p>
        </p:txBody>
      </p:sp>
    </p:spTree>
    <p:extLst>
      <p:ext uri="{BB962C8B-B14F-4D97-AF65-F5344CB8AC3E}">
        <p14:creationId xmlns:p14="http://schemas.microsoft.com/office/powerpoint/2010/main" val="18166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5" name="Прямоугольник 4"/>
          <p:cNvSpPr/>
          <p:nvPr/>
        </p:nvSpPr>
        <p:spPr>
          <a:xfrm>
            <a:off x="206896" y="116632"/>
            <a:ext cx="4342002" cy="6740307"/>
          </a:xfrm>
          <a:prstGeom prst="rect">
            <a:avLst/>
          </a:prstGeom>
        </p:spPr>
        <p:txBody>
          <a:bodyPr wrap="square">
            <a:spAutoFit/>
          </a:bodyPr>
          <a:lstStyle/>
          <a:p>
            <a:r>
              <a:rPr lang="ru-RU" dirty="0"/>
              <a:t>Вот история двух маленьких девочек, в судьбу которых ворвалась война. Девочек звали Валя и Вера </a:t>
            </a:r>
            <a:r>
              <a:rPr lang="ru-RU" dirty="0" err="1"/>
              <a:t>Окопнюк</a:t>
            </a:r>
            <a:r>
              <a:rPr lang="ru-RU" dirty="0"/>
              <a:t>. Они были сестрами. Валя постарше, ей уже исполнилось тринадцать лет, а Вере было только десять.</a:t>
            </a:r>
          </a:p>
          <a:p>
            <a:r>
              <a:rPr lang="ru-RU" dirty="0"/>
              <a:t>  Сестры жили в деревянном домике на окраине города Сумы. Незадолго до войны их мама тяжело заболела и умерла, а когда началась война, папа девочек ушел на фронт. Дети остались совсем одни. Соседи помогли сестрам поступить в ремесленное училище при тракторном заводе. Но скоро завод эвакуировали за Урал, а училище закрыли. Что было делать?</a:t>
            </a:r>
          </a:p>
          <a:p>
            <a:r>
              <a:rPr lang="ru-RU" dirty="0"/>
              <a:t>Вера и Валя не растерялись. Они стали дежурить на крышах домов, гасить зажигательные бомбы, помогали больным и старым людям спускаться в бомбоубежище. Через несколько месяцев город захватили немцы. Девочкам пришлось увидеть и испытать все ужасы оккупации.</a:t>
            </a:r>
          </a:p>
        </p:txBody>
      </p:sp>
      <p:sp>
        <p:nvSpPr>
          <p:cNvPr id="6" name="Прямоугольник 5"/>
          <p:cNvSpPr/>
          <p:nvPr/>
        </p:nvSpPr>
        <p:spPr>
          <a:xfrm>
            <a:off x="4823520" y="124407"/>
            <a:ext cx="4320480" cy="6186309"/>
          </a:xfrm>
          <a:prstGeom prst="rect">
            <a:avLst/>
          </a:prstGeom>
        </p:spPr>
        <p:txBody>
          <a:bodyPr wrap="square">
            <a:spAutoFit/>
          </a:bodyPr>
          <a:lstStyle/>
          <a:p>
            <a:r>
              <a:rPr lang="ru-RU" dirty="0"/>
              <a:t>Одна из них вспоминала: «Из домов выгоняли людей и гнали их пешком, увозили на машинах. Некоторые так никогда и не вернулись в свой дом. Немцы сгоняли народ на площадь и заставляли смотреть, как вешали наших людей. В городе был голод, холод, не было воды».</a:t>
            </a:r>
          </a:p>
          <a:p>
            <a:r>
              <a:rPr lang="ru-RU" dirty="0"/>
              <a:t>  Сестры решили бежать в Киев. Они пробирались по тропинкам вдоль шоссейных дорог, собирали колоски, выпавшие из машин при перевозке. Ночевали в копнах сена. Долго брели девочки, пока, наконец, не оказались на окраине Киева.</a:t>
            </a:r>
          </a:p>
          <a:p>
            <a:r>
              <a:rPr lang="ru-RU" dirty="0"/>
              <a:t>Какая-то добрая старушка пожалела голодных оборванных и грязных детей. Она отогрела их, отмыла, напоила кипятком, угостила вареной фасолью. Сестры остались жить у этой бабушки. Её сыновья били врага на фронте, старушка жила одиноко.</a:t>
            </a:r>
          </a:p>
        </p:txBody>
      </p:sp>
    </p:spTree>
    <p:extLst>
      <p:ext uri="{BB962C8B-B14F-4D97-AF65-F5344CB8AC3E}">
        <p14:creationId xmlns:p14="http://schemas.microsoft.com/office/powerpoint/2010/main" val="107560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251520" y="188640"/>
            <a:ext cx="4369386" cy="6186309"/>
          </a:xfrm>
          <a:prstGeom prst="rect">
            <a:avLst/>
          </a:prstGeom>
        </p:spPr>
        <p:txBody>
          <a:bodyPr wrap="square">
            <a:spAutoFit/>
          </a:bodyPr>
          <a:lstStyle/>
          <a:p>
            <a:r>
              <a:rPr lang="ru-RU" dirty="0"/>
              <a:t>Но вот в город вошли наши войска. Сколько было слез и радости! Вся молодежь — парни и девушки — побежали в военкоматы. Сестренки тоже побежали, но им сказали, что они еще слишком малы. Однако им выпало такое горькое детство, что девочки считали себя совсем взрослыми. Они захотели работать в госпитале — но и здесь отказали. Но однажды в город привезли много раненых бойцов, и врач сказал сестрам: «Ну-ка, девочки, помогайте».</a:t>
            </a:r>
          </a:p>
          <a:p>
            <a:r>
              <a:rPr lang="ru-RU" dirty="0"/>
              <a:t>  «Вот так получилось, что мы остались в госпитале»,—вспоминала Вера.</a:t>
            </a:r>
          </a:p>
          <a:p>
            <a:r>
              <a:rPr lang="ru-RU" dirty="0"/>
              <a:t>Девочки стали помогать санитарам, научились делать перевязки, кормили раненых красноармейцев. Если выдавался свободный часок, сестры устраивали для бойцов концерт: читали стихи, пели под гитару песни, танцевали. Они хотели подбодрить, развеселить раненых солдат. Солдаты полюбили девочек!</a:t>
            </a:r>
          </a:p>
        </p:txBody>
      </p:sp>
      <p:sp>
        <p:nvSpPr>
          <p:cNvPr id="3" name="Прямоугольник 2"/>
          <p:cNvSpPr/>
          <p:nvPr/>
        </p:nvSpPr>
        <p:spPr>
          <a:xfrm>
            <a:off x="4788024" y="188640"/>
            <a:ext cx="4158208" cy="6186309"/>
          </a:xfrm>
          <a:prstGeom prst="rect">
            <a:avLst/>
          </a:prstGeom>
        </p:spPr>
        <p:txBody>
          <a:bodyPr wrap="square">
            <a:spAutoFit/>
          </a:bodyPr>
          <a:lstStyle/>
          <a:p>
            <a:r>
              <a:rPr lang="ru-RU" dirty="0"/>
              <a:t> Однажды Вера среди бойцов, идущих через город, увидела своего дядю, родного брата отца. Она кинулась к нему. А скоро девочки получили и первое письмо от отца. Отец думал, что сестры погибли, и был бесконечно рад тому, что Вера и Валя нашлись, просил их беречь себя, писал, что когда закончится война, они снова будут вместе. Над этим письмом плакал весь госпиталь! вспоминает Вера.</a:t>
            </a:r>
          </a:p>
          <a:p>
            <a:r>
              <a:rPr lang="ru-RU" dirty="0"/>
              <a:t>  Война исковеркала судьбы не только оказавшихся на фронте детей, но и тех, кто был в тылу. Вместо беззаботного счастливого детства с веселыми играми и забавами, маленькие дети по десять-двенадцать часов работали на станках, помогая взрослым изготавливать оружие для победы над врагом.</a:t>
            </a:r>
          </a:p>
          <a:p>
            <a:r>
              <a:rPr lang="ru-RU" dirty="0"/>
              <a:t>Повсюду в тылу создавались производства, выпускающие оборонную продукцию. </a:t>
            </a:r>
          </a:p>
        </p:txBody>
      </p:sp>
    </p:spTree>
    <p:extLst>
      <p:ext uri="{BB962C8B-B14F-4D97-AF65-F5344CB8AC3E}">
        <p14:creationId xmlns:p14="http://schemas.microsoft.com/office/powerpoint/2010/main" val="320143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58846"/>
            <a:ext cx="4369386" cy="6740307"/>
          </a:xfrm>
          <a:prstGeom prst="rect">
            <a:avLst/>
          </a:prstGeom>
        </p:spPr>
        <p:txBody>
          <a:bodyPr wrap="square">
            <a:spAutoFit/>
          </a:bodyPr>
          <a:lstStyle/>
          <a:p>
            <a:r>
              <a:rPr lang="ru-RU" dirty="0"/>
              <a:t>На станках работали женщины и дети 13-14 лет. «Ребятишки, плохо одетые, опухшие от голода, никогда не высыпавшиеся, они работали наравне со взрослыми. У меня, начальника цеха, сердце сжималось, когда видел их, греющихся у печки или прикорнувших у станка», — воспоминал ветеран военного завода в подмосковном Королеве. В.Д. Ковальский.</a:t>
            </a:r>
          </a:p>
          <a:p>
            <a:r>
              <a:rPr lang="ru-RU" dirty="0"/>
              <a:t>  Другой ветеран, Н.С. Самарцев, рассказывал: «Мы не доставали до верстака, и нам делали специальные подставки из ящиков. Орудовали вручную — молоток, напильник, зубило. К концу смены валились с ног. Только бы поспать 4-5 часов! Из цеха не выходили недели по две и только в начале месяца, когда напряжение было меньше, отсыпались дома».</a:t>
            </a:r>
          </a:p>
          <a:p>
            <a:r>
              <a:rPr lang="ru-RU" dirty="0"/>
              <a:t>   Школьники, как могли старались помочь фронтовикам поднять их боевой дух, вселить веру в победу, ободрить добрым словом.</a:t>
            </a:r>
          </a:p>
        </p:txBody>
      </p:sp>
      <p:sp>
        <p:nvSpPr>
          <p:cNvPr id="3" name="Прямоугольник 2"/>
          <p:cNvSpPr/>
          <p:nvPr/>
        </p:nvSpPr>
        <p:spPr>
          <a:xfrm>
            <a:off x="4716016" y="58846"/>
            <a:ext cx="4176464" cy="3139321"/>
          </a:xfrm>
          <a:prstGeom prst="rect">
            <a:avLst/>
          </a:prstGeom>
        </p:spPr>
        <p:txBody>
          <a:bodyPr wrap="square">
            <a:spAutoFit/>
          </a:bodyPr>
          <a:lstStyle/>
          <a:p>
            <a:r>
              <a:rPr lang="ru-RU" dirty="0"/>
              <a:t>Они писали письма бойцам, собирали для них посылки. Шили и вышивали кисеты для табака, вязали теплые шерстяные варежки, носки, шарфы.</a:t>
            </a:r>
          </a:p>
          <a:p>
            <a:endParaRPr lang="ru-RU" dirty="0"/>
          </a:p>
          <a:p>
            <a:r>
              <a:rPr lang="ru-RU" i="1" dirty="0"/>
              <a:t>Вопросы:</a:t>
            </a:r>
            <a:endParaRPr lang="ru-RU" dirty="0"/>
          </a:p>
          <a:p>
            <a:r>
              <a:rPr lang="ru-RU" dirty="0"/>
              <a:t>1. Расскажите о жизни детей в трудные военные годы.</a:t>
            </a:r>
          </a:p>
          <a:p>
            <a:r>
              <a:rPr lang="ru-RU" dirty="0"/>
              <a:t>2. Как помогали дети взрослым в тылу?</a:t>
            </a:r>
          </a:p>
          <a:p>
            <a:r>
              <a:rPr lang="ru-RU" dirty="0"/>
              <a:t>3. Что посылали школьники бойцам на фронт?</a:t>
            </a:r>
          </a:p>
        </p:txBody>
      </p:sp>
    </p:spTree>
    <p:extLst>
      <p:ext uri="{BB962C8B-B14F-4D97-AF65-F5344CB8AC3E}">
        <p14:creationId xmlns:p14="http://schemas.microsoft.com/office/powerpoint/2010/main" val="30822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620882" y="8653"/>
            <a:ext cx="1406860" cy="461665"/>
          </a:xfrm>
          <a:prstGeom prst="rect">
            <a:avLst/>
          </a:prstGeom>
        </p:spPr>
        <p:txBody>
          <a:bodyPr wrap="none">
            <a:spAutoFit/>
          </a:bodyPr>
          <a:lstStyle/>
          <a:p>
            <a:r>
              <a:rPr lang="ru-RU" sz="2400" b="1" u="sng" dirty="0"/>
              <a:t>Рассказы</a:t>
            </a:r>
          </a:p>
        </p:txBody>
      </p:sp>
      <p:sp>
        <p:nvSpPr>
          <p:cNvPr id="3" name="Прямоугольник 2"/>
          <p:cNvSpPr/>
          <p:nvPr/>
        </p:nvSpPr>
        <p:spPr>
          <a:xfrm>
            <a:off x="103615" y="478366"/>
            <a:ext cx="4441394" cy="7325082"/>
          </a:xfrm>
          <a:prstGeom prst="rect">
            <a:avLst/>
          </a:prstGeom>
        </p:spPr>
        <p:txBody>
          <a:bodyPr wrap="square">
            <a:spAutoFit/>
          </a:bodyPr>
          <a:lstStyle/>
          <a:p>
            <a:pPr algn="ctr"/>
            <a:r>
              <a:rPr lang="ru-RU" sz="2000" b="1" u="sng" dirty="0"/>
              <a:t>О мальчике Тишке и  отряде немцев</a:t>
            </a:r>
            <a:endParaRPr lang="ru-RU" dirty="0"/>
          </a:p>
          <a:p>
            <a:r>
              <a:rPr lang="ru-RU" dirty="0"/>
              <a:t>У мальчика Тишки была большая семья: мама, папа и  три старших брата. Деревня, в которой они жили, располагалась недалеко от границы. Когда немецкие солдаты напали на нашу страну, Тишке было всего 10 лет.</a:t>
            </a:r>
          </a:p>
          <a:p>
            <a:r>
              <a:rPr lang="ru-RU" dirty="0"/>
              <a:t>На второй день войны немцы уже ворвались в их деревню. Они выбрали самых крепких мужчин и женщин и отправили их к себе в Германию на работы. Среди них была и мама Тишки. А сами пошли дальше – завоевывать наши земли.</a:t>
            </a:r>
          </a:p>
          <a:p>
            <a:r>
              <a:rPr lang="ru-RU" dirty="0"/>
              <a:t>Папа Тишки, его  братья, Тишка и  другие мужчины  деревни ушли в  лес и стали  партизанами. Почти каждый партизаны то подрывали немецкие поезда, то перерезали телефонные провода, то раздобывали важные документы, то захватывали в плен немецкого офицера, то выгоняли из деревни немцев.</a:t>
            </a:r>
          </a:p>
          <a:p>
            <a:endParaRPr lang="ru-RU" dirty="0"/>
          </a:p>
          <a:p>
            <a:endParaRPr lang="ru-RU" dirty="0"/>
          </a:p>
          <a:p>
            <a:endParaRPr lang="ru-RU" dirty="0"/>
          </a:p>
        </p:txBody>
      </p:sp>
      <p:sp>
        <p:nvSpPr>
          <p:cNvPr id="5" name="Прямоугольник 4"/>
          <p:cNvSpPr/>
          <p:nvPr/>
        </p:nvSpPr>
        <p:spPr>
          <a:xfrm>
            <a:off x="4716016" y="133986"/>
            <a:ext cx="4248472" cy="6463308"/>
          </a:xfrm>
          <a:prstGeom prst="rect">
            <a:avLst/>
          </a:prstGeom>
        </p:spPr>
        <p:txBody>
          <a:bodyPr wrap="square">
            <a:spAutoFit/>
          </a:bodyPr>
          <a:lstStyle/>
          <a:p>
            <a:r>
              <a:rPr lang="ru-RU" dirty="0"/>
              <a:t>А для Тишки тоже была работа. Он ходил по деревням и высматривал, сколько у немцев пушек, танков и солдат. Потом возвращался обратно в лес и докладывал командиру. Однажды в одной из деревень Тишку поймали два немецких солдата. Тишка сказал, что идет к бабушке, но немцы ему не поверили: «Ты знаешь, где партизаны! Отведи нас к ним!».</a:t>
            </a:r>
          </a:p>
          <a:p>
            <a:endParaRPr lang="ru-RU" dirty="0"/>
          </a:p>
          <a:p>
            <a:r>
              <a:rPr lang="ru-RU" dirty="0"/>
              <a:t>Тишка согласился  и повел за собой большой немецкий отряд. Только шел он не к партизанам, а совершенно в противоположную сторону, к огромному топкому болоту. Болото было покрыто снегом и казалось огромным полем. Тишка шёл через болото только по одной ему известной невидимой тропинке. Немцы же, следовавшие за ним, проваливались в темную жижу. Так один мальчик уничтожил весь немецкий отряд. </a:t>
            </a:r>
          </a:p>
        </p:txBody>
      </p:sp>
    </p:spTree>
    <p:extLst>
      <p:ext uri="{BB962C8B-B14F-4D97-AF65-F5344CB8AC3E}">
        <p14:creationId xmlns:p14="http://schemas.microsoft.com/office/powerpoint/2010/main" val="272816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16632"/>
            <a:ext cx="4572000" cy="6494085"/>
          </a:xfrm>
          <a:prstGeom prst="rect">
            <a:avLst/>
          </a:prstGeom>
        </p:spPr>
        <p:txBody>
          <a:bodyPr>
            <a:spAutoFit/>
          </a:bodyPr>
          <a:lstStyle/>
          <a:p>
            <a:pPr algn="ctr"/>
            <a:r>
              <a:rPr lang="ru-RU" sz="2000" b="1" u="sng" dirty="0"/>
              <a:t>О блокадном Ленинграде</a:t>
            </a:r>
          </a:p>
          <a:p>
            <a:r>
              <a:rPr lang="ru-RU" dirty="0"/>
              <a:t>Алёша, его мама и папа жили в Ленинграде. В тот жаркий летний день они все вместе пришли в зоопарк. Алёша ел мороженное и ходил от клетки к клетке, рассматривая слонов, жирафов, обезьян... Вдруг по радио объявили: «Началась война». С этой минуты изменилась жизнь каждого человека.</a:t>
            </a:r>
          </a:p>
          <a:p>
            <a:r>
              <a:rPr lang="ru-RU" dirty="0"/>
              <a:t>Папа  Алёши работал водителем и вскоре ушел на фронт воевать с фашистами. Он стал танкистом.</a:t>
            </a:r>
          </a:p>
          <a:p>
            <a:r>
              <a:rPr lang="ru-RU" dirty="0"/>
              <a:t>Через 2 месяца после начала войны немцы окружили город Ленинград. Они хотели, чтобы ленинградцы сдались, и каждый день бомбили  город. Вскоре в магазинах  совсем не осталось еды. Начался голод, а с наступлением зимы еще и холод. Но истощенные люди всё равно продолжали работать. Мама Алёши целыми днями стояла у станка на заводе, изготавливая пули, снаряды и бомбы. Алёша ходил в детский сад. Там детей кормили жидкими кашами на воде и супами, в которых</a:t>
            </a:r>
          </a:p>
        </p:txBody>
      </p:sp>
      <p:sp>
        <p:nvSpPr>
          <p:cNvPr id="3" name="Прямоугольник 2"/>
          <p:cNvSpPr/>
          <p:nvPr/>
        </p:nvSpPr>
        <p:spPr>
          <a:xfrm>
            <a:off x="4784778" y="332656"/>
            <a:ext cx="4244010" cy="5909310"/>
          </a:xfrm>
          <a:prstGeom prst="rect">
            <a:avLst/>
          </a:prstGeom>
        </p:spPr>
        <p:txBody>
          <a:bodyPr wrap="square">
            <a:spAutoFit/>
          </a:bodyPr>
          <a:lstStyle/>
          <a:p>
            <a:r>
              <a:rPr lang="ru-RU" dirty="0"/>
              <a:t>плавали несколько кусочков картошки. </a:t>
            </a:r>
          </a:p>
          <a:p>
            <a:r>
              <a:rPr lang="ru-RU" dirty="0"/>
              <a:t>Когда начиналась бомбежка, детей уводили  в темный подвал. Дети сидели, тесно прижавшись друг к другу, и слушали, как наверху ухают бомбы.</a:t>
            </a:r>
          </a:p>
          <a:p>
            <a:endParaRPr lang="ru-RU" dirty="0"/>
          </a:p>
          <a:p>
            <a:r>
              <a:rPr lang="ru-RU" dirty="0"/>
              <a:t>Ленинградцы в день получали маленький кусочек хлеб. За водой ходили к реке и от туда таскали тяжелые, полные воды ведра. Чтобы согреться, топили печки и сжигали в них книжки, стулья, старую обувь, тряпки.</a:t>
            </a:r>
          </a:p>
          <a:p>
            <a:endParaRPr lang="ru-RU" dirty="0"/>
          </a:p>
          <a:p>
            <a:r>
              <a:rPr lang="ru-RU" dirty="0"/>
              <a:t>Почти три года провели  люди в блокадном  Ленинграде. Но не сдались!</a:t>
            </a:r>
          </a:p>
          <a:p>
            <a:endParaRPr lang="ru-RU" dirty="0"/>
          </a:p>
          <a:p>
            <a:r>
              <a:rPr lang="ru-RU" dirty="0"/>
              <a:t>Алёша сейчас уже старый человек – Алексей  Николаевич. И каждый день он приходит к  памятнику Победы, чтобы поклониться тем, кто погиб во время войны.</a:t>
            </a:r>
          </a:p>
        </p:txBody>
      </p:sp>
    </p:spTree>
    <p:extLst>
      <p:ext uri="{BB962C8B-B14F-4D97-AF65-F5344CB8AC3E}">
        <p14:creationId xmlns:p14="http://schemas.microsoft.com/office/powerpoint/2010/main" val="422083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4" y="-171400"/>
            <a:ext cx="9190204" cy="7200800"/>
          </a:xfrm>
          <a:prstGeom prst="rect">
            <a:avLst/>
          </a:prstGeom>
        </p:spPr>
      </p:pic>
      <p:sp>
        <p:nvSpPr>
          <p:cNvPr id="2" name="Прямоугольник 1"/>
          <p:cNvSpPr/>
          <p:nvPr/>
        </p:nvSpPr>
        <p:spPr>
          <a:xfrm>
            <a:off x="179512" y="116632"/>
            <a:ext cx="4562018" cy="461665"/>
          </a:xfrm>
          <a:prstGeom prst="rect">
            <a:avLst/>
          </a:prstGeom>
        </p:spPr>
        <p:txBody>
          <a:bodyPr wrap="none">
            <a:spAutoFit/>
          </a:bodyPr>
          <a:lstStyle/>
          <a:p>
            <a:pPr algn="ctr"/>
            <a:r>
              <a:rPr lang="ru-RU" sz="2400" b="1" u="sng" dirty="0">
                <a:effectLst>
                  <a:outerShdw blurRad="38100" dist="38100" dir="2700000" algn="tl">
                    <a:srgbClr val="000000">
                      <a:alpha val="43137"/>
                    </a:srgbClr>
                  </a:outerShdw>
                </a:effectLst>
              </a:rPr>
              <a:t>Стихи ко Дню Победы для детей</a:t>
            </a:r>
          </a:p>
        </p:txBody>
      </p:sp>
      <p:sp>
        <p:nvSpPr>
          <p:cNvPr id="3" name="Прямоугольник 2"/>
          <p:cNvSpPr/>
          <p:nvPr/>
        </p:nvSpPr>
        <p:spPr>
          <a:xfrm>
            <a:off x="165405" y="980728"/>
            <a:ext cx="4572000" cy="3139321"/>
          </a:xfrm>
          <a:prstGeom prst="rect">
            <a:avLst/>
          </a:prstGeom>
        </p:spPr>
        <p:txBody>
          <a:bodyPr>
            <a:spAutoFit/>
          </a:bodyPr>
          <a:lstStyle/>
          <a:p>
            <a:pPr algn="ctr"/>
            <a:r>
              <a:rPr lang="ru-RU" sz="2000" b="1" u="sng" dirty="0"/>
              <a:t>Пусть будет мир</a:t>
            </a:r>
          </a:p>
          <a:p>
            <a:endParaRPr lang="ru-RU" dirty="0"/>
          </a:p>
          <a:p>
            <a:r>
              <a:rPr lang="ru-RU" dirty="0"/>
              <a:t>Пусть пулемёты не строчат,</a:t>
            </a:r>
          </a:p>
          <a:p>
            <a:r>
              <a:rPr lang="ru-RU" dirty="0"/>
              <a:t>И пушки грозные молчат,</a:t>
            </a:r>
          </a:p>
          <a:p>
            <a:r>
              <a:rPr lang="ru-RU" dirty="0"/>
              <a:t>Пусть в небе не клубится дым,</a:t>
            </a:r>
          </a:p>
          <a:p>
            <a:r>
              <a:rPr lang="ru-RU" dirty="0"/>
              <a:t>Пусть небо будет голубым,</a:t>
            </a:r>
          </a:p>
          <a:p>
            <a:r>
              <a:rPr lang="ru-RU" dirty="0"/>
              <a:t>Пусть бомбовозы по нему</a:t>
            </a:r>
          </a:p>
          <a:p>
            <a:r>
              <a:rPr lang="ru-RU" dirty="0"/>
              <a:t>Не прилетают ни к кому,</a:t>
            </a:r>
          </a:p>
          <a:p>
            <a:r>
              <a:rPr lang="ru-RU" dirty="0"/>
              <a:t>Не гибнут люди, города...</a:t>
            </a:r>
          </a:p>
          <a:p>
            <a:r>
              <a:rPr lang="ru-RU" dirty="0"/>
              <a:t>Мир нужен на земле всегда!</a:t>
            </a:r>
          </a:p>
          <a:p>
            <a:r>
              <a:rPr lang="ru-RU" sz="1400" dirty="0"/>
              <a:t>Автор: Н. Г. </a:t>
            </a:r>
            <a:r>
              <a:rPr lang="ru-RU" sz="1400" dirty="0" err="1"/>
              <a:t>Найдёнова</a:t>
            </a:r>
            <a:endParaRPr lang="ru-RU" sz="1400" dirty="0"/>
          </a:p>
        </p:txBody>
      </p:sp>
      <p:sp>
        <p:nvSpPr>
          <p:cNvPr id="5" name="Прямоугольник 4"/>
          <p:cNvSpPr/>
          <p:nvPr/>
        </p:nvSpPr>
        <p:spPr>
          <a:xfrm>
            <a:off x="5076056" y="692696"/>
            <a:ext cx="3712411" cy="4462760"/>
          </a:xfrm>
          <a:prstGeom prst="rect">
            <a:avLst/>
          </a:prstGeom>
        </p:spPr>
        <p:txBody>
          <a:bodyPr wrap="square">
            <a:spAutoFit/>
          </a:bodyPr>
          <a:lstStyle/>
          <a:p>
            <a:pPr algn="ctr"/>
            <a:r>
              <a:rPr lang="ru-RU" sz="2000" b="1" u="sng" dirty="0"/>
              <a:t>Вместе с дедушкой</a:t>
            </a:r>
          </a:p>
          <a:p>
            <a:endParaRPr lang="ru-RU" dirty="0"/>
          </a:p>
          <a:p>
            <a:r>
              <a:rPr lang="ru-RU" dirty="0"/>
              <a:t>Растаял утренний туман,</a:t>
            </a:r>
          </a:p>
          <a:p>
            <a:r>
              <a:rPr lang="ru-RU" dirty="0"/>
              <a:t>Красуется весна...</a:t>
            </a:r>
          </a:p>
          <a:p>
            <a:r>
              <a:rPr lang="ru-RU" dirty="0"/>
              <a:t>Сегодня дедушка Иван</a:t>
            </a:r>
          </a:p>
          <a:p>
            <a:r>
              <a:rPr lang="ru-RU" dirty="0"/>
              <a:t>Начистил ордена.</a:t>
            </a:r>
          </a:p>
          <a:p>
            <a:r>
              <a:rPr lang="ru-RU" dirty="0"/>
              <a:t>Мы вместе в парк идём</a:t>
            </a:r>
          </a:p>
          <a:p>
            <a:r>
              <a:rPr lang="ru-RU" dirty="0"/>
              <a:t>Встречать</a:t>
            </a:r>
          </a:p>
          <a:p>
            <a:r>
              <a:rPr lang="ru-RU" dirty="0"/>
              <a:t>Солдат, седых, как он.</a:t>
            </a:r>
          </a:p>
          <a:p>
            <a:r>
              <a:rPr lang="ru-RU" dirty="0"/>
              <a:t>Они там будут вспоминать</a:t>
            </a:r>
          </a:p>
          <a:p>
            <a:r>
              <a:rPr lang="ru-RU" dirty="0"/>
              <a:t>Свой храбрый батальон.</a:t>
            </a:r>
          </a:p>
          <a:p>
            <a:r>
              <a:rPr lang="ru-RU" dirty="0"/>
              <a:t>Там по душам поговорят</a:t>
            </a:r>
          </a:p>
          <a:p>
            <a:r>
              <a:rPr lang="ru-RU" dirty="0"/>
              <a:t>О всех делах страны,</a:t>
            </a:r>
          </a:p>
          <a:p>
            <a:r>
              <a:rPr lang="ru-RU" dirty="0"/>
              <a:t>О ранах, что ещё болят</a:t>
            </a:r>
          </a:p>
          <a:p>
            <a:r>
              <a:rPr lang="ru-RU" dirty="0"/>
              <a:t>С далёких дней войны.</a:t>
            </a:r>
          </a:p>
          <a:p>
            <a:r>
              <a:rPr lang="ru-RU" sz="1400" dirty="0"/>
              <a:t>Автор: Г. А. </a:t>
            </a:r>
            <a:r>
              <a:rPr lang="ru-RU" sz="1400" dirty="0" err="1"/>
              <a:t>Ладонщиков</a:t>
            </a:r>
            <a:endParaRPr lang="ru-RU" sz="1400" dirty="0"/>
          </a:p>
        </p:txBody>
      </p:sp>
    </p:spTree>
    <p:extLst>
      <p:ext uri="{BB962C8B-B14F-4D97-AF65-F5344CB8AC3E}">
        <p14:creationId xmlns:p14="http://schemas.microsoft.com/office/powerpoint/2010/main" val="12838328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5406</Words>
  <Application>Microsoft Office PowerPoint</Application>
  <PresentationFormat>Экран (4:3)</PresentationFormat>
  <Paragraphs>506</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пособие</dc:title>
  <dc:creator>Самоделкин;Катаева Д.А</dc:creator>
  <cp:keywords>Детям о войне</cp:keywords>
  <cp:lastModifiedBy>Оксана Владимировна</cp:lastModifiedBy>
  <cp:revision>18</cp:revision>
  <dcterms:created xsi:type="dcterms:W3CDTF">2020-02-29T08:14:51Z</dcterms:created>
  <dcterms:modified xsi:type="dcterms:W3CDTF">2024-04-26T05:23:52Z</dcterms:modified>
  <cp:contentStatus/>
</cp:coreProperties>
</file>